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4"/>
  </p:notesMasterIdLst>
  <p:sldIdLst>
    <p:sldId id="256" r:id="rId2"/>
    <p:sldId id="258" r:id="rId3"/>
    <p:sldId id="309" r:id="rId4"/>
    <p:sldId id="348" r:id="rId5"/>
    <p:sldId id="310" r:id="rId6"/>
    <p:sldId id="311" r:id="rId7"/>
    <p:sldId id="313" r:id="rId8"/>
    <p:sldId id="359" r:id="rId9"/>
    <p:sldId id="361" r:id="rId10"/>
    <p:sldId id="350" r:id="rId11"/>
    <p:sldId id="351" r:id="rId12"/>
    <p:sldId id="353" r:id="rId13"/>
    <p:sldId id="352" r:id="rId14"/>
    <p:sldId id="354" r:id="rId15"/>
    <p:sldId id="264" r:id="rId16"/>
    <p:sldId id="260" r:id="rId17"/>
    <p:sldId id="333" r:id="rId18"/>
    <p:sldId id="355" r:id="rId19"/>
    <p:sldId id="275" r:id="rId20"/>
    <p:sldId id="357" r:id="rId21"/>
    <p:sldId id="366" r:id="rId22"/>
    <p:sldId id="363" r:id="rId23"/>
    <p:sldId id="364" r:id="rId24"/>
    <p:sldId id="365" r:id="rId25"/>
    <p:sldId id="367" r:id="rId26"/>
    <p:sldId id="368" r:id="rId27"/>
    <p:sldId id="369" r:id="rId28"/>
    <p:sldId id="370" r:id="rId29"/>
    <p:sldId id="371" r:id="rId30"/>
    <p:sldId id="372" r:id="rId31"/>
    <p:sldId id="393" r:id="rId32"/>
    <p:sldId id="394" r:id="rId33"/>
    <p:sldId id="395" r:id="rId34"/>
    <p:sldId id="396" r:id="rId35"/>
    <p:sldId id="397" r:id="rId36"/>
    <p:sldId id="398" r:id="rId37"/>
    <p:sldId id="392" r:id="rId38"/>
    <p:sldId id="374" r:id="rId39"/>
    <p:sldId id="373" r:id="rId40"/>
    <p:sldId id="375" r:id="rId41"/>
    <p:sldId id="381" r:id="rId42"/>
    <p:sldId id="379" r:id="rId43"/>
    <p:sldId id="388" r:id="rId44"/>
    <p:sldId id="389" r:id="rId45"/>
    <p:sldId id="390" r:id="rId46"/>
    <p:sldId id="382" r:id="rId47"/>
    <p:sldId id="383" r:id="rId48"/>
    <p:sldId id="385" r:id="rId49"/>
    <p:sldId id="386" r:id="rId50"/>
    <p:sldId id="380" r:id="rId51"/>
    <p:sldId id="391" r:id="rId52"/>
    <p:sldId id="338" r:id="rId53"/>
  </p:sldIdLst>
  <p:sldSz cx="9144000" cy="5143500" type="screen16x9"/>
  <p:notesSz cx="6858000" cy="9144000"/>
  <p:embeddedFontLst>
    <p:embeddedFont>
      <p:font typeface="Arial Black" panose="020B0A04020102020204" pitchFamily="34" charset="0"/>
      <p:bold r:id="rId55"/>
    </p:embeddedFont>
    <p:embeddedFont>
      <p:font typeface="Asap" panose="020B0604020202020204" charset="0"/>
      <p:regular r:id="rId56"/>
      <p:bold r:id="rId57"/>
      <p:italic r:id="rId58"/>
      <p:boldItalic r:id="rId59"/>
    </p:embeddedFont>
    <p:embeddedFont>
      <p:font typeface="Cambria" panose="02040503050406030204" pitchFamily="18" charset="0"/>
      <p:regular r:id="rId60"/>
      <p:bold r:id="rId61"/>
      <p:italic r:id="rId62"/>
      <p:boldItalic r:id="rId63"/>
    </p:embeddedFont>
    <p:embeddedFont>
      <p:font typeface="Fira Sans Extra Condensed" panose="020B0503050000020004" pitchFamily="34" charset="0"/>
      <p:regular r:id="rId64"/>
      <p:bold r:id="rId65"/>
      <p:italic r:id="rId66"/>
      <p:boldItalic r:id="rId67"/>
    </p:embeddedFont>
    <p:embeddedFont>
      <p:font typeface="Roboto"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mba Munkhchuluun" initials="BM" lastIdx="1" clrIdx="0">
    <p:extLst>
      <p:ext uri="{19B8F6BF-5375-455C-9EA6-DF929625EA0E}">
        <p15:presenceInfo xmlns:p15="http://schemas.microsoft.com/office/powerpoint/2012/main" userId="Bemba Munkhchuluu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2DC"/>
    <a:srgbClr val="EA4827"/>
    <a:srgbClr val="FCE8E4"/>
    <a:srgbClr val="EFE4FC"/>
    <a:srgbClr val="8027EA"/>
    <a:srgbClr val="2776EA"/>
    <a:srgbClr val="5ADFE9"/>
    <a:srgbClr val="00A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F9A99B-DC6F-1A2A-4E84-0F2101AE5A9D}" v="50" dt="2024-09-11T04:53:20.795"/>
  </p1510:revLst>
</p1510:revInfo>
</file>

<file path=ppt/tableStyles.xml><?xml version="1.0" encoding="utf-8"?>
<a:tblStyleLst xmlns:a="http://schemas.openxmlformats.org/drawingml/2006/main" def="{D7A09C55-13AD-4218-92B7-5AB16898E972}">
  <a:tblStyle styleId="{D7A09C55-13AD-4218-92B7-5AB16898E9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90175" autoAdjust="0"/>
  </p:normalViewPr>
  <p:slideViewPr>
    <p:cSldViewPr snapToGrid="0">
      <p:cViewPr varScale="1">
        <p:scale>
          <a:sx n="131" d="100"/>
          <a:sy n="131" d="100"/>
        </p:scale>
        <p:origin x="870" y="12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056991-398F-4272-96FE-38B1893F777B}"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CA"/>
        </a:p>
      </dgm:t>
    </dgm:pt>
    <dgm:pt modelId="{750B1108-D014-47A8-AAC7-D781E3CB7B72}">
      <dgm:prSet phldrT="[Text]" custT="1"/>
      <dgm:spPr>
        <a:ln>
          <a:solidFill>
            <a:srgbClr val="2776EA"/>
          </a:solidFill>
        </a:ln>
      </dgm:spPr>
      <dgm:t>
        <a:bodyPr/>
        <a:lstStyle/>
        <a:p>
          <a:pPr algn="l">
            <a:buNone/>
          </a:pPr>
          <a:r>
            <a:rPr lang="en-CA" sz="1600" b="0" i="0" dirty="0"/>
            <a:t>DATA COLLECTION</a:t>
          </a:r>
          <a:endParaRPr lang="en-CA" sz="1600" b="0" dirty="0"/>
        </a:p>
      </dgm:t>
    </dgm:pt>
    <dgm:pt modelId="{2094B1AF-C901-47D3-B56B-53500F8C24B7}" type="sibTrans" cxnId="{726ADB10-3BA0-4A3F-9FD6-711AD7BF18B2}">
      <dgm:prSet/>
      <dgm:spPr/>
      <dgm:t>
        <a:bodyPr/>
        <a:lstStyle/>
        <a:p>
          <a:endParaRPr lang="en-CA" sz="700"/>
        </a:p>
      </dgm:t>
    </dgm:pt>
    <dgm:pt modelId="{C0842FF3-0D49-4019-A2A3-9CD9226E9285}" type="parTrans" cxnId="{726ADB10-3BA0-4A3F-9FD6-711AD7BF18B2}">
      <dgm:prSet/>
      <dgm:spPr/>
      <dgm:t>
        <a:bodyPr/>
        <a:lstStyle/>
        <a:p>
          <a:endParaRPr lang="en-CA" sz="700"/>
        </a:p>
      </dgm:t>
    </dgm:pt>
    <dgm:pt modelId="{6DEF6124-B1E7-47F8-828D-0571CC05F818}">
      <dgm:prSet phldrT="[Text]" custT="1"/>
      <dgm:spPr>
        <a:solidFill>
          <a:srgbClr val="2776EA"/>
        </a:solidFill>
        <a:ln>
          <a:solidFill>
            <a:srgbClr val="2776EA"/>
          </a:solidFill>
        </a:ln>
      </dgm:spPr>
      <dgm:t>
        <a:bodyPr/>
        <a:lstStyle/>
        <a:p>
          <a:r>
            <a:rPr lang="en-CA" sz="1050" dirty="0"/>
            <a:t>1</a:t>
          </a:r>
        </a:p>
      </dgm:t>
    </dgm:pt>
    <dgm:pt modelId="{98ECD949-C9FD-4EEF-B464-4BFD356EBC0F}" type="sibTrans" cxnId="{8125D45A-E943-4B8D-88BE-A93CA3394A36}">
      <dgm:prSet/>
      <dgm:spPr/>
      <dgm:t>
        <a:bodyPr/>
        <a:lstStyle/>
        <a:p>
          <a:endParaRPr lang="en-CA" sz="700"/>
        </a:p>
      </dgm:t>
    </dgm:pt>
    <dgm:pt modelId="{87FA8E85-77B7-4806-ADCC-DF9D72073B23}" type="parTrans" cxnId="{8125D45A-E943-4B8D-88BE-A93CA3394A36}">
      <dgm:prSet/>
      <dgm:spPr/>
      <dgm:t>
        <a:bodyPr/>
        <a:lstStyle/>
        <a:p>
          <a:endParaRPr lang="en-CA" sz="700"/>
        </a:p>
      </dgm:t>
    </dgm:pt>
    <dgm:pt modelId="{3DF9E7F1-E34D-4AAE-86E4-FF27FF6A5B2C}" type="pres">
      <dgm:prSet presAssocID="{4E056991-398F-4272-96FE-38B1893F777B}" presName="linearFlow" presStyleCnt="0">
        <dgm:presLayoutVars>
          <dgm:dir/>
          <dgm:animLvl val="lvl"/>
          <dgm:resizeHandles val="exact"/>
        </dgm:presLayoutVars>
      </dgm:prSet>
      <dgm:spPr/>
    </dgm:pt>
    <dgm:pt modelId="{5F0EA869-99C8-4DDA-B231-846B6362FA8D}" type="pres">
      <dgm:prSet presAssocID="{6DEF6124-B1E7-47F8-828D-0571CC05F818}" presName="composite" presStyleCnt="0"/>
      <dgm:spPr/>
    </dgm:pt>
    <dgm:pt modelId="{F22BE5D9-AA1F-4F6B-AA13-8340A7EB2AEC}" type="pres">
      <dgm:prSet presAssocID="{6DEF6124-B1E7-47F8-828D-0571CC05F818}" presName="parentText" presStyleLbl="alignNode1" presStyleIdx="0" presStyleCnt="1">
        <dgm:presLayoutVars>
          <dgm:chMax val="1"/>
          <dgm:bulletEnabled val="1"/>
        </dgm:presLayoutVars>
      </dgm:prSet>
      <dgm:spPr/>
    </dgm:pt>
    <dgm:pt modelId="{5A897135-D6B0-440D-99FA-844F8BA11F05}" type="pres">
      <dgm:prSet presAssocID="{6DEF6124-B1E7-47F8-828D-0571CC05F818}" presName="descendantText" presStyleLbl="alignAcc1" presStyleIdx="0" presStyleCnt="1">
        <dgm:presLayoutVars>
          <dgm:bulletEnabled val="1"/>
        </dgm:presLayoutVars>
      </dgm:prSet>
      <dgm:spPr/>
    </dgm:pt>
  </dgm:ptLst>
  <dgm:cxnLst>
    <dgm:cxn modelId="{726ADB10-3BA0-4A3F-9FD6-711AD7BF18B2}" srcId="{6DEF6124-B1E7-47F8-828D-0571CC05F818}" destId="{750B1108-D014-47A8-AAC7-D781E3CB7B72}" srcOrd="0" destOrd="0" parTransId="{C0842FF3-0D49-4019-A2A3-9CD9226E9285}" sibTransId="{2094B1AF-C901-47D3-B56B-53500F8C24B7}"/>
    <dgm:cxn modelId="{60FD4356-E529-4AB4-8D95-42B4D9BB697F}" type="presOf" srcId="{750B1108-D014-47A8-AAC7-D781E3CB7B72}" destId="{5A897135-D6B0-440D-99FA-844F8BA11F05}" srcOrd="0" destOrd="0" presId="urn:microsoft.com/office/officeart/2005/8/layout/chevron2"/>
    <dgm:cxn modelId="{8125D45A-E943-4B8D-88BE-A93CA3394A36}" srcId="{4E056991-398F-4272-96FE-38B1893F777B}" destId="{6DEF6124-B1E7-47F8-828D-0571CC05F818}" srcOrd="0" destOrd="0" parTransId="{87FA8E85-77B7-4806-ADCC-DF9D72073B23}" sibTransId="{98ECD949-C9FD-4EEF-B464-4BFD356EBC0F}"/>
    <dgm:cxn modelId="{65CB178B-C93E-45C8-B50E-E2B8CC800DD0}" type="presOf" srcId="{6DEF6124-B1E7-47F8-828D-0571CC05F818}" destId="{F22BE5D9-AA1F-4F6B-AA13-8340A7EB2AEC}" srcOrd="0" destOrd="0" presId="urn:microsoft.com/office/officeart/2005/8/layout/chevron2"/>
    <dgm:cxn modelId="{FED26A9E-F81C-4A7C-9253-78FB7E74149A}" type="presOf" srcId="{4E056991-398F-4272-96FE-38B1893F777B}" destId="{3DF9E7F1-E34D-4AAE-86E4-FF27FF6A5B2C}" srcOrd="0" destOrd="0" presId="urn:microsoft.com/office/officeart/2005/8/layout/chevron2"/>
    <dgm:cxn modelId="{A59A6281-3F1A-4546-AA55-055070C879F1}" type="presParOf" srcId="{3DF9E7F1-E34D-4AAE-86E4-FF27FF6A5B2C}" destId="{5F0EA869-99C8-4DDA-B231-846B6362FA8D}" srcOrd="0" destOrd="0" presId="urn:microsoft.com/office/officeart/2005/8/layout/chevron2"/>
    <dgm:cxn modelId="{08224A91-CEE4-4487-8B06-810C2B251D79}" type="presParOf" srcId="{5F0EA869-99C8-4DDA-B231-846B6362FA8D}" destId="{F22BE5D9-AA1F-4F6B-AA13-8340A7EB2AEC}" srcOrd="0" destOrd="0" presId="urn:microsoft.com/office/officeart/2005/8/layout/chevron2"/>
    <dgm:cxn modelId="{54936194-6DB0-4486-8D19-ABD148CEE97E}" type="presParOf" srcId="{5F0EA869-99C8-4DDA-B231-846B6362FA8D}" destId="{5A897135-D6B0-440D-99FA-844F8BA11F0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056991-398F-4272-96FE-38B1893F777B}"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CA"/>
        </a:p>
      </dgm:t>
    </dgm:pt>
    <dgm:pt modelId="{750B1108-D014-47A8-AAC7-D781E3CB7B72}">
      <dgm:prSet phldrT="[Text]" custT="1"/>
      <dgm:spPr>
        <a:ln>
          <a:solidFill>
            <a:srgbClr val="2776EA"/>
          </a:solidFill>
        </a:ln>
      </dgm:spPr>
      <dgm:t>
        <a:bodyPr/>
        <a:lstStyle/>
        <a:p>
          <a:pPr algn="l">
            <a:buNone/>
          </a:pPr>
          <a:r>
            <a:rPr lang="en-CA" sz="1600" b="0" i="0" dirty="0"/>
            <a:t>DATA COLLECTION</a:t>
          </a:r>
          <a:endParaRPr lang="en-CA" sz="1600" b="0" dirty="0"/>
        </a:p>
      </dgm:t>
    </dgm:pt>
    <dgm:pt modelId="{2094B1AF-C901-47D3-B56B-53500F8C24B7}" type="sibTrans" cxnId="{726ADB10-3BA0-4A3F-9FD6-711AD7BF18B2}">
      <dgm:prSet/>
      <dgm:spPr/>
      <dgm:t>
        <a:bodyPr/>
        <a:lstStyle/>
        <a:p>
          <a:endParaRPr lang="en-CA" sz="700"/>
        </a:p>
      </dgm:t>
    </dgm:pt>
    <dgm:pt modelId="{C0842FF3-0D49-4019-A2A3-9CD9226E9285}" type="parTrans" cxnId="{726ADB10-3BA0-4A3F-9FD6-711AD7BF18B2}">
      <dgm:prSet/>
      <dgm:spPr/>
      <dgm:t>
        <a:bodyPr/>
        <a:lstStyle/>
        <a:p>
          <a:endParaRPr lang="en-CA" sz="700"/>
        </a:p>
      </dgm:t>
    </dgm:pt>
    <dgm:pt modelId="{6DEF6124-B1E7-47F8-828D-0571CC05F818}">
      <dgm:prSet phldrT="[Text]" custT="1"/>
      <dgm:spPr>
        <a:solidFill>
          <a:srgbClr val="2776EA"/>
        </a:solidFill>
        <a:ln>
          <a:solidFill>
            <a:srgbClr val="2776EA"/>
          </a:solidFill>
        </a:ln>
      </dgm:spPr>
      <dgm:t>
        <a:bodyPr/>
        <a:lstStyle/>
        <a:p>
          <a:r>
            <a:rPr lang="en-CA" sz="1050" dirty="0"/>
            <a:t>1</a:t>
          </a:r>
        </a:p>
      </dgm:t>
    </dgm:pt>
    <dgm:pt modelId="{98ECD949-C9FD-4EEF-B464-4BFD356EBC0F}" type="sibTrans" cxnId="{8125D45A-E943-4B8D-88BE-A93CA3394A36}">
      <dgm:prSet/>
      <dgm:spPr/>
      <dgm:t>
        <a:bodyPr/>
        <a:lstStyle/>
        <a:p>
          <a:endParaRPr lang="en-CA" sz="700"/>
        </a:p>
      </dgm:t>
    </dgm:pt>
    <dgm:pt modelId="{87FA8E85-77B7-4806-ADCC-DF9D72073B23}" type="parTrans" cxnId="{8125D45A-E943-4B8D-88BE-A93CA3394A36}">
      <dgm:prSet/>
      <dgm:spPr/>
      <dgm:t>
        <a:bodyPr/>
        <a:lstStyle/>
        <a:p>
          <a:endParaRPr lang="en-CA" sz="700"/>
        </a:p>
      </dgm:t>
    </dgm:pt>
    <dgm:pt modelId="{3DF9E7F1-E34D-4AAE-86E4-FF27FF6A5B2C}" type="pres">
      <dgm:prSet presAssocID="{4E056991-398F-4272-96FE-38B1893F777B}" presName="linearFlow" presStyleCnt="0">
        <dgm:presLayoutVars>
          <dgm:dir/>
          <dgm:animLvl val="lvl"/>
          <dgm:resizeHandles val="exact"/>
        </dgm:presLayoutVars>
      </dgm:prSet>
      <dgm:spPr/>
    </dgm:pt>
    <dgm:pt modelId="{5F0EA869-99C8-4DDA-B231-846B6362FA8D}" type="pres">
      <dgm:prSet presAssocID="{6DEF6124-B1E7-47F8-828D-0571CC05F818}" presName="composite" presStyleCnt="0"/>
      <dgm:spPr/>
    </dgm:pt>
    <dgm:pt modelId="{F22BE5D9-AA1F-4F6B-AA13-8340A7EB2AEC}" type="pres">
      <dgm:prSet presAssocID="{6DEF6124-B1E7-47F8-828D-0571CC05F818}" presName="parentText" presStyleLbl="alignNode1" presStyleIdx="0" presStyleCnt="1">
        <dgm:presLayoutVars>
          <dgm:chMax val="1"/>
          <dgm:bulletEnabled val="1"/>
        </dgm:presLayoutVars>
      </dgm:prSet>
      <dgm:spPr/>
    </dgm:pt>
    <dgm:pt modelId="{5A897135-D6B0-440D-99FA-844F8BA11F05}" type="pres">
      <dgm:prSet presAssocID="{6DEF6124-B1E7-47F8-828D-0571CC05F818}" presName="descendantText" presStyleLbl="alignAcc1" presStyleIdx="0" presStyleCnt="1">
        <dgm:presLayoutVars>
          <dgm:bulletEnabled val="1"/>
        </dgm:presLayoutVars>
      </dgm:prSet>
      <dgm:spPr/>
    </dgm:pt>
  </dgm:ptLst>
  <dgm:cxnLst>
    <dgm:cxn modelId="{726ADB10-3BA0-4A3F-9FD6-711AD7BF18B2}" srcId="{6DEF6124-B1E7-47F8-828D-0571CC05F818}" destId="{750B1108-D014-47A8-AAC7-D781E3CB7B72}" srcOrd="0" destOrd="0" parTransId="{C0842FF3-0D49-4019-A2A3-9CD9226E9285}" sibTransId="{2094B1AF-C901-47D3-B56B-53500F8C24B7}"/>
    <dgm:cxn modelId="{60FD4356-E529-4AB4-8D95-42B4D9BB697F}" type="presOf" srcId="{750B1108-D014-47A8-AAC7-D781E3CB7B72}" destId="{5A897135-D6B0-440D-99FA-844F8BA11F05}" srcOrd="0" destOrd="0" presId="urn:microsoft.com/office/officeart/2005/8/layout/chevron2"/>
    <dgm:cxn modelId="{8125D45A-E943-4B8D-88BE-A93CA3394A36}" srcId="{4E056991-398F-4272-96FE-38B1893F777B}" destId="{6DEF6124-B1E7-47F8-828D-0571CC05F818}" srcOrd="0" destOrd="0" parTransId="{87FA8E85-77B7-4806-ADCC-DF9D72073B23}" sibTransId="{98ECD949-C9FD-4EEF-B464-4BFD356EBC0F}"/>
    <dgm:cxn modelId="{65CB178B-C93E-45C8-B50E-E2B8CC800DD0}" type="presOf" srcId="{6DEF6124-B1E7-47F8-828D-0571CC05F818}" destId="{F22BE5D9-AA1F-4F6B-AA13-8340A7EB2AEC}" srcOrd="0" destOrd="0" presId="urn:microsoft.com/office/officeart/2005/8/layout/chevron2"/>
    <dgm:cxn modelId="{FED26A9E-F81C-4A7C-9253-78FB7E74149A}" type="presOf" srcId="{4E056991-398F-4272-96FE-38B1893F777B}" destId="{3DF9E7F1-E34D-4AAE-86E4-FF27FF6A5B2C}" srcOrd="0" destOrd="0" presId="urn:microsoft.com/office/officeart/2005/8/layout/chevron2"/>
    <dgm:cxn modelId="{A59A6281-3F1A-4546-AA55-055070C879F1}" type="presParOf" srcId="{3DF9E7F1-E34D-4AAE-86E4-FF27FF6A5B2C}" destId="{5F0EA869-99C8-4DDA-B231-846B6362FA8D}" srcOrd="0" destOrd="0" presId="urn:microsoft.com/office/officeart/2005/8/layout/chevron2"/>
    <dgm:cxn modelId="{08224A91-CEE4-4487-8B06-810C2B251D79}" type="presParOf" srcId="{5F0EA869-99C8-4DDA-B231-846B6362FA8D}" destId="{F22BE5D9-AA1F-4F6B-AA13-8340A7EB2AEC}" srcOrd="0" destOrd="0" presId="urn:microsoft.com/office/officeart/2005/8/layout/chevron2"/>
    <dgm:cxn modelId="{54936194-6DB0-4486-8D19-ABD148CEE97E}" type="presParOf" srcId="{5F0EA869-99C8-4DDA-B231-846B6362FA8D}" destId="{5A897135-D6B0-440D-99FA-844F8BA11F0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BE5D9-AA1F-4F6B-AA13-8340A7EB2AEC}">
      <dsp:nvSpPr>
        <dsp:cNvPr id="0" name=""/>
        <dsp:cNvSpPr/>
      </dsp:nvSpPr>
      <dsp:spPr>
        <a:xfrm rot="5400000">
          <a:off x="-81244" y="81244"/>
          <a:ext cx="541629" cy="379140"/>
        </a:xfrm>
        <a:prstGeom prst="chevron">
          <a:avLst/>
        </a:prstGeom>
        <a:solidFill>
          <a:srgbClr val="2776EA"/>
        </a:solidFill>
        <a:ln w="25400" cap="flat" cmpd="sng" algn="ctr">
          <a:solidFill>
            <a:srgbClr val="2776E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CA" sz="1050" kern="1200" dirty="0"/>
            <a:t>1</a:t>
          </a:r>
        </a:p>
      </dsp:txBody>
      <dsp:txXfrm rot="-5400000">
        <a:off x="1" y="189569"/>
        <a:ext cx="379140" cy="162489"/>
      </dsp:txXfrm>
    </dsp:sp>
    <dsp:sp modelId="{5A897135-D6B0-440D-99FA-844F8BA11F05}">
      <dsp:nvSpPr>
        <dsp:cNvPr id="0" name=""/>
        <dsp:cNvSpPr/>
      </dsp:nvSpPr>
      <dsp:spPr>
        <a:xfrm rot="5400000">
          <a:off x="1291672" y="-912531"/>
          <a:ext cx="352058" cy="2177122"/>
        </a:xfrm>
        <a:prstGeom prst="round2SameRect">
          <a:avLst/>
        </a:prstGeom>
        <a:solidFill>
          <a:schemeClr val="lt1">
            <a:alpha val="90000"/>
            <a:hueOff val="0"/>
            <a:satOff val="0"/>
            <a:lumOff val="0"/>
            <a:alphaOff val="0"/>
          </a:schemeClr>
        </a:solidFill>
        <a:ln w="25400" cap="flat" cmpd="sng" algn="ctr">
          <a:solidFill>
            <a:srgbClr val="2776EA"/>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CA" sz="1600" b="0" i="0" kern="1200" dirty="0"/>
            <a:t>DATA COLLECTION</a:t>
          </a:r>
          <a:endParaRPr lang="en-CA" sz="1600" b="0" kern="1200" dirty="0"/>
        </a:p>
      </dsp:txBody>
      <dsp:txXfrm rot="-5400000">
        <a:off x="379140" y="17187"/>
        <a:ext cx="2159936" cy="317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BE5D9-AA1F-4F6B-AA13-8340A7EB2AEC}">
      <dsp:nvSpPr>
        <dsp:cNvPr id="0" name=""/>
        <dsp:cNvSpPr/>
      </dsp:nvSpPr>
      <dsp:spPr>
        <a:xfrm rot="5400000">
          <a:off x="-81244" y="81244"/>
          <a:ext cx="541629" cy="379140"/>
        </a:xfrm>
        <a:prstGeom prst="chevron">
          <a:avLst/>
        </a:prstGeom>
        <a:solidFill>
          <a:srgbClr val="2776EA"/>
        </a:solidFill>
        <a:ln w="25400" cap="flat" cmpd="sng" algn="ctr">
          <a:solidFill>
            <a:srgbClr val="2776E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CA" sz="1050" kern="1200" dirty="0"/>
            <a:t>1</a:t>
          </a:r>
        </a:p>
      </dsp:txBody>
      <dsp:txXfrm rot="-5400000">
        <a:off x="1" y="189569"/>
        <a:ext cx="379140" cy="162489"/>
      </dsp:txXfrm>
    </dsp:sp>
    <dsp:sp modelId="{5A897135-D6B0-440D-99FA-844F8BA11F05}">
      <dsp:nvSpPr>
        <dsp:cNvPr id="0" name=""/>
        <dsp:cNvSpPr/>
      </dsp:nvSpPr>
      <dsp:spPr>
        <a:xfrm rot="5400000">
          <a:off x="1291672" y="-912531"/>
          <a:ext cx="352058" cy="2177122"/>
        </a:xfrm>
        <a:prstGeom prst="round2SameRect">
          <a:avLst/>
        </a:prstGeom>
        <a:solidFill>
          <a:schemeClr val="lt1">
            <a:alpha val="90000"/>
            <a:hueOff val="0"/>
            <a:satOff val="0"/>
            <a:lumOff val="0"/>
            <a:alphaOff val="0"/>
          </a:schemeClr>
        </a:solidFill>
        <a:ln w="25400" cap="flat" cmpd="sng" algn="ctr">
          <a:solidFill>
            <a:srgbClr val="2776EA"/>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CA" sz="1600" b="0" i="0" kern="1200" dirty="0"/>
            <a:t>DATA COLLECTION</a:t>
          </a:r>
          <a:endParaRPr lang="en-CA" sz="1600" b="0" kern="1200" dirty="0"/>
        </a:p>
      </dsp:txBody>
      <dsp:txXfrm rot="-5400000">
        <a:off x="379140" y="17187"/>
        <a:ext cx="2159936" cy="3176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373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237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201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00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466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319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52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517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88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726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656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114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670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393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846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553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052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955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4081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7481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1677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94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3745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36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366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5149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404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64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3307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319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41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754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 1: Introduction to PAM**</a:t>
            </a:r>
          </a:p>
          <a:p>
            <a:pPr marL="0" lvl="0" indent="0" algn="l" rtl="0">
              <a:spcBef>
                <a:spcPts val="0"/>
              </a:spcBef>
              <a:spcAft>
                <a:spcPts val="0"/>
              </a:spcAft>
              <a:buNone/>
            </a:pPr>
            <a:r>
              <a:rPr lang="en-US" dirty="0"/>
              <a:t>Hello, this is Hassan.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a:t>
            </a:r>
            <a:r>
              <a:rPr lang="en-US" dirty="0" err="1"/>
              <a:t>i</a:t>
            </a:r>
            <a:r>
              <a:rPr lang="en-US" dirty="0"/>
              <a:t> will introduce our analysis using PAM</a:t>
            </a:r>
          </a:p>
          <a:p>
            <a:pPr marL="0" lvl="0" indent="0" algn="l" rtl="0">
              <a:spcBef>
                <a:spcPts val="0"/>
              </a:spcBef>
              <a:spcAft>
                <a:spcPts val="0"/>
              </a:spcAft>
              <a:buNone/>
            </a:pPr>
            <a:r>
              <a:rPr lang="en-US" dirty="0"/>
              <a:t>Partitioning Around Medoids, commonly known as PAM, is a variation of the k-medoids algorithm. Unlike k-means, PAM is renowned for its resilience against outliers. pam use medoids, actual data points that represent the clusters, making the algorithm less sensitive to extreme values compared to the mean used in k-means.</a:t>
            </a:r>
            <a:endParaRPr dirty="0"/>
          </a:p>
        </p:txBody>
      </p:sp>
    </p:spTree>
    <p:extLst>
      <p:ext uri="{BB962C8B-B14F-4D97-AF65-F5344CB8AC3E}">
        <p14:creationId xmlns:p14="http://schemas.microsoft.com/office/powerpoint/2010/main" val="559545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 2: Choosing the Optimal Number of Clusters**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choose the optimal number of clusters for pam</a:t>
            </a:r>
          </a:p>
          <a:p>
            <a:pPr marL="0" lvl="0" indent="0" algn="l" rtl="0">
              <a:spcBef>
                <a:spcPts val="0"/>
              </a:spcBef>
              <a:spcAft>
                <a:spcPts val="0"/>
              </a:spcAft>
              <a:buNone/>
            </a:pPr>
            <a:r>
              <a:rPr lang="en-US" dirty="0"/>
              <a:t>we use three techniques.</a:t>
            </a:r>
          </a:p>
          <a:p>
            <a:pPr marL="0" lvl="0" indent="0" algn="l" rtl="0">
              <a:spcBef>
                <a:spcPts val="0"/>
              </a:spcBef>
              <a:spcAft>
                <a:spcPts val="0"/>
              </a:spcAft>
              <a:buNone/>
            </a:pPr>
            <a:r>
              <a:rPr lang="en-US" dirty="0"/>
              <a:t>- The **Elbow Method**, which helps identify the point where the within-cluster sum of squares (WCSS) begins to diminish more slowly.</a:t>
            </a:r>
          </a:p>
          <a:p>
            <a:pPr marL="0" lvl="0" indent="0" algn="l" rtl="0">
              <a:spcBef>
                <a:spcPts val="0"/>
              </a:spcBef>
              <a:spcAft>
                <a:spcPts val="0"/>
              </a:spcAft>
              <a:buNone/>
            </a:pPr>
            <a:r>
              <a:rPr lang="en-US" dirty="0"/>
              <a:t>- The **Silhouette Method**, which assesses the average silhouette width to determine the compactness and separation of clusters.</a:t>
            </a:r>
          </a:p>
          <a:p>
            <a:pPr marL="0" lvl="0" indent="0" algn="l" rtl="0">
              <a:spcBef>
                <a:spcPts val="0"/>
              </a:spcBef>
              <a:spcAft>
                <a:spcPts val="0"/>
              </a:spcAft>
              <a:buNone/>
            </a:pPr>
            <a:r>
              <a:rPr lang="en-US" dirty="0"/>
              <a:t>- The **Gap Statistic Method**, which compares the total within intra-cluster variation for different numbers of clusters with their expected values under null reference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analysis, both the Elbow and Silhouette methods suggest that two clusters are optimal, whereas the Gap Statistic points to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decide the optimal k is 2.</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5493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 3: PAM 2-D Cluster Plot**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Visualizing the results, the 2-D cluster plot of PAM reveals two distinct clusters:</a:t>
            </a:r>
          </a:p>
          <a:p>
            <a:pPr marL="0" lvl="0" indent="0" algn="l" rtl="0">
              <a:spcBef>
                <a:spcPts val="0"/>
              </a:spcBef>
              <a:spcAft>
                <a:spcPts val="0"/>
              </a:spcAft>
              <a:buNone/>
            </a:pPr>
            <a:r>
              <a:rPr lang="en-US" dirty="0"/>
              <a:t>- **Cluster 1 (Blue Circles)**, concentrated on the left, indicates closely related data points with homogeneous attributes.</a:t>
            </a:r>
          </a:p>
          <a:p>
            <a:pPr marL="0" lvl="0" indent="0" algn="l" rtl="0">
              <a:spcBef>
                <a:spcPts val="0"/>
              </a:spcBef>
              <a:spcAft>
                <a:spcPts val="0"/>
              </a:spcAft>
              <a:buNone/>
            </a:pPr>
            <a:r>
              <a:rPr lang="en-US" dirty="0"/>
              <a:t>- **Cluster 2 (Red Triangles)**, more spread out, suggests higher variation within the cluster.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6354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 4: Cluster Validation Statistics**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ensure the clusters' validity, we use both internal and stability validation measures:</a:t>
            </a:r>
          </a:p>
          <a:p>
            <a:pPr marL="0" lvl="0" indent="0" algn="l" rtl="0">
              <a:spcBef>
                <a:spcPts val="0"/>
              </a:spcBef>
              <a:spcAft>
                <a:spcPts val="0"/>
              </a:spcAft>
              <a:buNone/>
            </a:pPr>
            <a:r>
              <a:rPr lang="en-US" dirty="0"/>
              <a:t>- **Internal Measures** like Silhouette Score, Dunn Index, and Connectivity assess the quality based on the data's intrinsic properties.</a:t>
            </a:r>
          </a:p>
          <a:p>
            <a:pPr marL="0" lvl="0" indent="0" algn="l" rtl="0">
              <a:spcBef>
                <a:spcPts val="0"/>
              </a:spcBef>
              <a:spcAft>
                <a:spcPts val="0"/>
              </a:spcAft>
              <a:buNone/>
            </a:pPr>
            <a:r>
              <a:rPr lang="en-US" dirty="0"/>
              <a:t>- **stability Measures**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28873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 5: Internal Validation Measures**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internal validation metrics strongly recommend  </a:t>
            </a:r>
            <a:r>
              <a:rPr lang="en-US" dirty="0" err="1"/>
              <a:t>kmeans</a:t>
            </a:r>
            <a:r>
              <a:rPr lang="en-US" dirty="0"/>
              <a:t>. For instance, with two clusters, k-means achieves the lowest connectivity and the highest silhouette score and </a:t>
            </a:r>
            <a:r>
              <a:rPr lang="en-US" dirty="0" err="1"/>
              <a:t>dunn</a:t>
            </a:r>
            <a:r>
              <a:rPr lang="en-US" dirty="0"/>
              <a:t> score, indicating a more effective clustering solution.</a:t>
            </a:r>
            <a:endParaRPr dirty="0"/>
          </a:p>
        </p:txBody>
      </p:sp>
    </p:spTree>
    <p:extLst>
      <p:ext uri="{BB962C8B-B14F-4D97-AF65-F5344CB8AC3E}">
        <p14:creationId xmlns:p14="http://schemas.microsoft.com/office/powerpoint/2010/main" val="4182699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 7: Stability Measures in Cluster Validation**</a:t>
            </a:r>
          </a:p>
          <a:p>
            <a:pPr marL="0" lvl="0" indent="0" algn="l" rtl="0">
              <a:spcBef>
                <a:spcPts val="0"/>
              </a:spcBef>
              <a:spcAft>
                <a:spcPts val="0"/>
              </a:spcAft>
              <a:buNone/>
            </a:pPr>
            <a:r>
              <a:rPr lang="en-US" dirty="0"/>
              <a:t>Stability is crucial in clustering to confirm the reliability of identified clusters. We examine:</a:t>
            </a:r>
          </a:p>
          <a:p>
            <a:pPr marL="0" lvl="0" indent="0" algn="l" rtl="0">
              <a:spcBef>
                <a:spcPts val="0"/>
              </a:spcBef>
              <a:spcAft>
                <a:spcPts val="0"/>
              </a:spcAft>
              <a:buNone/>
            </a:pPr>
            <a:r>
              <a:rPr lang="en-US" dirty="0"/>
              <a:t>- **Average Proportion of Non-overlap (APN)**, which measures the dissimilarity between clusters from the dataset and subsamples.</a:t>
            </a:r>
          </a:p>
          <a:p>
            <a:pPr marL="0" lvl="0" indent="0" algn="l" rtl="0">
              <a:spcBef>
                <a:spcPts val="0"/>
              </a:spcBef>
              <a:spcAft>
                <a:spcPts val="0"/>
              </a:spcAft>
              <a:buNone/>
            </a:pPr>
            <a:r>
              <a:rPr lang="en-US" dirty="0"/>
              <a:t>- **Average Distance (AD)** within clusters across different solutions.</a:t>
            </a:r>
          </a:p>
          <a:p>
            <a:pPr marL="0" lvl="0" indent="0" algn="l" rtl="0">
              <a:spcBef>
                <a:spcPts val="0"/>
              </a:spcBef>
              <a:spcAft>
                <a:spcPts val="0"/>
              </a:spcAft>
              <a:buNone/>
            </a:pPr>
            <a:r>
              <a:rPr lang="en-US" dirty="0"/>
              <a:t>- **ADM evaluates the centroid stability.</a:t>
            </a:r>
          </a:p>
          <a:p>
            <a:pPr marL="0" lvl="0" indent="0" algn="l" rtl="0">
              <a:spcBef>
                <a:spcPts val="0"/>
              </a:spcBef>
              <a:spcAft>
                <a:spcPts val="0"/>
              </a:spcAft>
              <a:buNone/>
            </a:pPr>
            <a:r>
              <a:rPr lang="en-US" dirty="0"/>
              <a:t>- **FOM** focuses on within-cluster dispersion.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4702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stability measures indicate:</a:t>
            </a:r>
          </a:p>
          <a:p>
            <a:pPr marL="0" lvl="0" indent="0" algn="l" rtl="0">
              <a:spcBef>
                <a:spcPts val="0"/>
              </a:spcBef>
              <a:spcAft>
                <a:spcPts val="0"/>
              </a:spcAft>
              <a:buNone/>
            </a:pPr>
            <a:r>
              <a:rPr lang="en-US" dirty="0"/>
              <a:t>- **ADM** suggests k-means with two clusters.</a:t>
            </a:r>
          </a:p>
          <a:p>
            <a:pPr marL="0" lvl="0" indent="0" algn="l" rtl="0">
              <a:spcBef>
                <a:spcPts val="0"/>
              </a:spcBef>
              <a:spcAft>
                <a:spcPts val="0"/>
              </a:spcAft>
              <a:buNone/>
            </a:pPr>
            <a:r>
              <a:rPr lang="en-US" dirty="0"/>
              <a:t>- **FOM** supports k-means with ten clusters.</a:t>
            </a:r>
          </a:p>
          <a:p>
            <a:pPr marL="0" lvl="0" indent="0" algn="l" rtl="0">
              <a:spcBef>
                <a:spcPts val="0"/>
              </a:spcBef>
              <a:spcAft>
                <a:spcPts val="0"/>
              </a:spcAft>
              <a:buNone/>
            </a:pPr>
            <a:r>
              <a:rPr lang="en-US" dirty="0"/>
              <a:t>- **AD** favors PAM with ten clusters.</a:t>
            </a:r>
          </a:p>
          <a:p>
            <a:pPr marL="171450" lvl="0" indent="-171450" algn="l" rtl="0">
              <a:spcBef>
                <a:spcPts val="0"/>
              </a:spcBef>
              <a:spcAft>
                <a:spcPts val="0"/>
              </a:spcAft>
              <a:buFontTx/>
              <a:buChar char="-"/>
            </a:pPr>
            <a:r>
              <a:rPr lang="en-US" dirty="0"/>
              <a:t>**APN** also points to</a:t>
            </a:r>
          </a:p>
          <a:p>
            <a:pPr marL="171450" lvl="0" indent="-171450" algn="l" rtl="0">
              <a:spcBef>
                <a:spcPts val="0"/>
              </a:spcBef>
              <a:spcAft>
                <a:spcPts val="0"/>
              </a:spcAft>
              <a:buFontTx/>
              <a:buChar char="-"/>
            </a:pPr>
            <a:r>
              <a:rPr lang="en-US" dirty="0"/>
              <a:t> k-means with two clusters.</a:t>
            </a:r>
            <a:endParaRPr dirty="0"/>
          </a:p>
        </p:txBody>
      </p:sp>
    </p:spTree>
    <p:extLst>
      <p:ext uri="{BB962C8B-B14F-4D97-AF65-F5344CB8AC3E}">
        <p14:creationId xmlns:p14="http://schemas.microsoft.com/office/powerpoint/2010/main" val="1012417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3540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 8: Cluster Distribution Visualization**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examining the silhouette score, we observe: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**Cluster 1** boasts a higher silhouette width of 0.77, indicating well-defined clustering.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**Cluster 2** has a low silhouette width of 0.04, indicating poor separation.</a:t>
            </a:r>
          </a:p>
          <a:p>
            <a:pPr marL="171450" lvl="0" indent="-171450" algn="l" rtl="0">
              <a:spcBef>
                <a:spcPts val="0"/>
              </a:spcBef>
              <a:spcAft>
                <a:spcPts val="0"/>
              </a:spcAft>
              <a:buFontTx/>
              <a:buChar char="-"/>
            </a:pPr>
            <a:r>
              <a:rPr lang="en-US" dirty="0"/>
              <a:t>The overall average silhouette width of 0.64 suggests moderate clustering quality.</a:t>
            </a:r>
            <a:endParaRPr dirty="0"/>
          </a:p>
        </p:txBody>
      </p:sp>
    </p:spTree>
    <p:extLst>
      <p:ext uri="{BB962C8B-B14F-4D97-AF65-F5344CB8AC3E}">
        <p14:creationId xmlns:p14="http://schemas.microsoft.com/office/powerpoint/2010/main" val="1012700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 9: Cluster Analysis and Profiling**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profile our clusters to understand their characteristics better:</a:t>
            </a:r>
          </a:p>
          <a:p>
            <a:pPr marL="0" lvl="0" indent="0" algn="l" rtl="0">
              <a:spcBef>
                <a:spcPts val="0"/>
              </a:spcBef>
              <a:spcAft>
                <a:spcPts val="0"/>
              </a:spcAft>
              <a:buNone/>
            </a:pPr>
            <a:r>
              <a:rPr lang="en-US" dirty="0"/>
              <a:t>- **Cluster 1**: "High Spend Frequent Buyers" with frequent purchases and high spending.</a:t>
            </a:r>
          </a:p>
          <a:p>
            <a:pPr marL="0" lvl="0" indent="0" algn="l" rtl="0">
              <a:spcBef>
                <a:spcPts val="0"/>
              </a:spcBef>
              <a:spcAft>
                <a:spcPts val="0"/>
              </a:spcAft>
              <a:buNone/>
            </a:pPr>
            <a:r>
              <a:rPr lang="en-US" dirty="0"/>
              <a:t>- **Cluster 2**: "Low Spend Infrequent Buyers" with sporadic purchases and lower spending.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conclusion, These clustering results can be utilized to tailor marketing strategies and improve customer engagement: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**Cluster 1: "High Spend Frequent Buyers"** - Targeted with loyalty programs, premium offers, and personalized recommendations to enhance retention and maximize their lifetime value.</a:t>
            </a:r>
          </a:p>
          <a:p>
            <a:pPr marL="0" lvl="0" indent="0" algn="l" rtl="0">
              <a:spcBef>
                <a:spcPts val="0"/>
              </a:spcBef>
              <a:spcAft>
                <a:spcPts val="0"/>
              </a:spcAft>
              <a:buNone/>
            </a:pPr>
            <a:r>
              <a:rPr lang="en-US" dirty="0"/>
              <a:t>- **Cluster 2: "Low Spend Infrequent Buyers"** - Engaged through promotional offers, re-engagement campaigns, and incentives to increase their purchase frequency and spending.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understanding these distinct customer profiles, businesses can develop more effective, data-driven marketing strategies to optimize revenue and customer satisfaction.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2130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watching our presentation.</a:t>
            </a:r>
          </a:p>
          <a:p>
            <a:pPr marL="0" lvl="0" indent="0" algn="l" rtl="0">
              <a:spcBef>
                <a:spcPts val="0"/>
              </a:spcBef>
              <a:spcAft>
                <a:spcPts val="0"/>
              </a:spcAft>
              <a:buNone/>
            </a:pPr>
            <a:r>
              <a:rPr lang="en-US" dirty="0"/>
              <a:t>let us know you have any questions through emails .</a:t>
            </a:r>
          </a:p>
          <a:p>
            <a:pPr marL="0" lvl="0" indent="0" algn="l" rtl="0">
              <a:spcBef>
                <a:spcPts val="0"/>
              </a:spcBef>
              <a:spcAft>
                <a:spcPts val="0"/>
              </a:spcAft>
              <a:buNone/>
            </a:pPr>
            <a:r>
              <a:rPr lang="en-US" dirty="0"/>
              <a:t>And have a nice day.</a:t>
            </a:r>
            <a:endParaRPr dirty="0"/>
          </a:p>
        </p:txBody>
      </p:sp>
    </p:spTree>
    <p:extLst>
      <p:ext uri="{BB962C8B-B14F-4D97-AF65-F5344CB8AC3E}">
        <p14:creationId xmlns:p14="http://schemas.microsoft.com/office/powerpoint/2010/main" val="239521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343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591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173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03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21"/>
        <p:cNvGrpSpPr/>
        <p:nvPr/>
      </p:nvGrpSpPr>
      <p:grpSpPr>
        <a:xfrm>
          <a:off x="0" y="0"/>
          <a:ext cx="0" cy="0"/>
          <a:chOff x="0" y="0"/>
          <a:chExt cx="0" cy="0"/>
        </a:xfrm>
      </p:grpSpPr>
      <p:grpSp>
        <p:nvGrpSpPr>
          <p:cNvPr id="222" name="Google Shape;222;p19"/>
          <p:cNvGrpSpPr/>
          <p:nvPr/>
        </p:nvGrpSpPr>
        <p:grpSpPr>
          <a:xfrm flipH="1">
            <a:off x="1031919" y="-1456321"/>
            <a:ext cx="4702719" cy="8359981"/>
            <a:chOff x="4242019" y="-1456321"/>
            <a:chExt cx="4702719" cy="8359981"/>
          </a:xfrm>
        </p:grpSpPr>
        <p:sp>
          <p:nvSpPr>
            <p:cNvPr id="223" name="Google Shape;223;p19"/>
            <p:cNvSpPr/>
            <p:nvPr/>
          </p:nvSpPr>
          <p:spPr>
            <a:xfrm>
              <a:off x="6441178" y="-1456321"/>
              <a:ext cx="2503560" cy="1995809"/>
            </a:xfrm>
            <a:custGeom>
              <a:avLst/>
              <a:gdLst/>
              <a:ahLst/>
              <a:cxnLst/>
              <a:rect l="l" t="t" r="r" b="b"/>
              <a:pathLst>
                <a:path w="2503560" h="1995809" extrusionOk="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9"/>
            <p:cNvSpPr/>
            <p:nvPr/>
          </p:nvSpPr>
          <p:spPr>
            <a:xfrm rot="9110095" flipH="1">
              <a:off x="4518561" y="4601438"/>
              <a:ext cx="2541957" cy="1809429"/>
            </a:xfrm>
            <a:custGeom>
              <a:avLst/>
              <a:gdLst/>
              <a:ahLst/>
              <a:cxnLst/>
              <a:rect l="l" t="t" r="r" b="b"/>
              <a:pathLst>
                <a:path w="2539340" h="1807566" extrusionOk="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5" name="Google Shape;225;p19"/>
          <p:cNvSpPr txBox="1">
            <a:spLocks noGrp="1"/>
          </p:cNvSpPr>
          <p:nvPr>
            <p:ph type="title"/>
          </p:nvPr>
        </p:nvSpPr>
        <p:spPr>
          <a:xfrm>
            <a:off x="713225" y="714481"/>
            <a:ext cx="3190800" cy="869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9"/>
          <p:cNvSpPr txBox="1">
            <a:spLocks noGrp="1"/>
          </p:cNvSpPr>
          <p:nvPr>
            <p:ph type="subTitle" idx="1"/>
          </p:nvPr>
        </p:nvSpPr>
        <p:spPr>
          <a:xfrm>
            <a:off x="713225" y="1421206"/>
            <a:ext cx="31908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9"/>
          <p:cNvSpPr txBox="1"/>
          <p:nvPr/>
        </p:nvSpPr>
        <p:spPr>
          <a:xfrm>
            <a:off x="713225" y="3319044"/>
            <a:ext cx="3187800" cy="75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100" b="1">
                <a:solidFill>
                  <a:schemeClr val="dk1"/>
                </a:solidFill>
                <a:latin typeface="Asap"/>
                <a:ea typeface="Asap"/>
                <a:cs typeface="Asap"/>
                <a:sym typeface="Asap"/>
              </a:rPr>
              <a:t>CREDITS:</a:t>
            </a:r>
            <a:r>
              <a:rPr lang="en" sz="1100">
                <a:solidFill>
                  <a:schemeClr val="dk1"/>
                </a:solidFill>
                <a:latin typeface="Asap"/>
                <a:ea typeface="Asap"/>
                <a:cs typeface="Asap"/>
                <a:sym typeface="Asap"/>
              </a:rPr>
              <a:t> This presentation template was created by </a:t>
            </a:r>
            <a:r>
              <a:rPr lang="en" sz="1100" b="1" u="sng">
                <a:solidFill>
                  <a:schemeClr val="dk1"/>
                </a:solidFill>
                <a:latin typeface="Asap"/>
                <a:ea typeface="Asap"/>
                <a:cs typeface="Asap"/>
                <a:sym typeface="Asap"/>
                <a:hlinkClick r:id="rId2">
                  <a:extLst>
                    <a:ext uri="{A12FA001-AC4F-418D-AE19-62706E023703}">
                      <ahyp:hlinkClr xmlns:ahyp="http://schemas.microsoft.com/office/drawing/2018/hyperlinkcolor" val="tx"/>
                    </a:ext>
                  </a:extLst>
                </a:hlinkClick>
              </a:rPr>
              <a:t>Slidesgo</a:t>
            </a:r>
            <a:r>
              <a:rPr lang="en" sz="1100">
                <a:solidFill>
                  <a:schemeClr val="dk1"/>
                </a:solidFill>
                <a:latin typeface="Asap"/>
                <a:ea typeface="Asap"/>
                <a:cs typeface="Asap"/>
                <a:sym typeface="Asap"/>
              </a:rPr>
              <a:t>, and includes icons by </a:t>
            </a:r>
            <a:r>
              <a:rPr lang="en" sz="1100" b="1" u="sng">
                <a:solidFill>
                  <a:schemeClr val="dk1"/>
                </a:solidFill>
                <a:latin typeface="Asap"/>
                <a:ea typeface="Asap"/>
                <a:cs typeface="Asap"/>
                <a:sym typeface="Asap"/>
                <a:hlinkClick r:id="rId3">
                  <a:extLst>
                    <a:ext uri="{A12FA001-AC4F-418D-AE19-62706E023703}">
                      <ahyp:hlinkClr xmlns:ahyp="http://schemas.microsoft.com/office/drawing/2018/hyperlinkcolor" val="tx"/>
                    </a:ext>
                  </a:extLst>
                </a:hlinkClick>
              </a:rPr>
              <a:t>Flaticon</a:t>
            </a:r>
            <a:r>
              <a:rPr lang="en" sz="1100">
                <a:solidFill>
                  <a:schemeClr val="dk1"/>
                </a:solidFill>
                <a:latin typeface="Asap"/>
                <a:ea typeface="Asap"/>
                <a:cs typeface="Asap"/>
                <a:sym typeface="Asap"/>
              </a:rPr>
              <a:t>, and infographics &amp; images by </a:t>
            </a:r>
            <a:r>
              <a:rPr lang="en" sz="1100" b="1" u="sng">
                <a:solidFill>
                  <a:schemeClr val="dk1"/>
                </a:solidFill>
                <a:latin typeface="Asap"/>
                <a:ea typeface="Asap"/>
                <a:cs typeface="Asap"/>
                <a:sym typeface="Asap"/>
                <a:hlinkClick r:id="rId4">
                  <a:extLst>
                    <a:ext uri="{A12FA001-AC4F-418D-AE19-62706E023703}">
                      <ahyp:hlinkClr xmlns:ahyp="http://schemas.microsoft.com/office/drawing/2018/hyperlinkcolor" val="tx"/>
                    </a:ext>
                  </a:extLst>
                </a:hlinkClick>
              </a:rPr>
              <a:t>Freepik</a:t>
            </a:r>
            <a:r>
              <a:rPr lang="en" sz="1100" b="1" u="sng">
                <a:solidFill>
                  <a:schemeClr val="dk1"/>
                </a:solidFill>
                <a:latin typeface="Asap"/>
                <a:ea typeface="Asap"/>
                <a:cs typeface="Asap"/>
                <a:sym typeface="Asap"/>
              </a:rPr>
              <a:t> </a:t>
            </a:r>
            <a:endParaRPr sz="1100" b="1" u="sng">
              <a:solidFill>
                <a:schemeClr val="dk1"/>
              </a:solidFill>
              <a:latin typeface="Asap"/>
              <a:ea typeface="Asap"/>
              <a:cs typeface="Asap"/>
              <a:sym typeface="Asap"/>
            </a:endParaRPr>
          </a:p>
        </p:txBody>
      </p:sp>
    </p:spTree>
    <p:extLst>
      <p:ext uri="{BB962C8B-B14F-4D97-AF65-F5344CB8AC3E}">
        <p14:creationId xmlns:p14="http://schemas.microsoft.com/office/powerpoint/2010/main" val="360740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45.gif"/><Relationship Id="rId7" Type="http://schemas.openxmlformats.org/officeDocument/2006/relationships/image" Target="../media/image49.gif"/><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8.gif"/><Relationship Id="rId5" Type="http://schemas.openxmlformats.org/officeDocument/2006/relationships/image" Target="../media/image47.gif"/><Relationship Id="rId4" Type="http://schemas.openxmlformats.org/officeDocument/2006/relationships/image" Target="../media/image46.gif"/></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2.png"/><Relationship Id="rId4"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06424" y="447755"/>
            <a:ext cx="9947156" cy="12865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0070C0"/>
                </a:solidFill>
              </a:rPr>
              <a:t>Clustering Analysis of College Crime Data and </a:t>
            </a:r>
            <a:br>
              <a:rPr lang="en-US" sz="3600" dirty="0">
                <a:solidFill>
                  <a:srgbClr val="0070C0"/>
                </a:solidFill>
              </a:rPr>
            </a:br>
            <a:r>
              <a:rPr lang="en-US" sz="3600" dirty="0">
                <a:solidFill>
                  <a:srgbClr val="0070C0"/>
                </a:solidFill>
              </a:rPr>
              <a:t>E-commerce Customer Data</a:t>
            </a:r>
            <a:endParaRPr lang="en-IN" sz="3600" dirty="0">
              <a:solidFill>
                <a:srgbClr val="0070C0"/>
              </a:solidFill>
            </a:endParaRPr>
          </a:p>
        </p:txBody>
      </p:sp>
      <p:sp>
        <p:nvSpPr>
          <p:cNvPr id="47" name="Google Shape;47;p15"/>
          <p:cNvSpPr txBox="1">
            <a:spLocks noGrp="1"/>
          </p:cNvSpPr>
          <p:nvPr>
            <p:ph type="subTitle" idx="1"/>
          </p:nvPr>
        </p:nvSpPr>
        <p:spPr>
          <a:xfrm>
            <a:off x="1280161" y="1781889"/>
            <a:ext cx="6681650" cy="4275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A Comparative Study of Partitioning and Hierarchical Clustering Methods</a:t>
            </a:r>
          </a:p>
        </p:txBody>
      </p:sp>
      <p:grpSp>
        <p:nvGrpSpPr>
          <p:cNvPr id="5" name="Group 4">
            <a:extLst>
              <a:ext uri="{FF2B5EF4-FFF2-40B4-BE49-F238E27FC236}">
                <a16:creationId xmlns:a16="http://schemas.microsoft.com/office/drawing/2014/main" id="{073A7AFA-B3CA-66ED-51CF-C2D1280AFDF3}"/>
              </a:ext>
            </a:extLst>
          </p:cNvPr>
          <p:cNvGrpSpPr/>
          <p:nvPr/>
        </p:nvGrpSpPr>
        <p:grpSpPr>
          <a:xfrm>
            <a:off x="4891218" y="2206234"/>
            <a:ext cx="3775987" cy="1758341"/>
            <a:chOff x="5668459" y="2973643"/>
            <a:chExt cx="3277968" cy="1438197"/>
          </a:xfrm>
        </p:grpSpPr>
        <p:grpSp>
          <p:nvGrpSpPr>
            <p:cNvPr id="2" name="Group 1">
              <a:extLst>
                <a:ext uri="{FF2B5EF4-FFF2-40B4-BE49-F238E27FC236}">
                  <a16:creationId xmlns:a16="http://schemas.microsoft.com/office/drawing/2014/main" id="{591E17FB-2878-CAF0-C0E9-054E01CAA7C4}"/>
                </a:ext>
              </a:extLst>
            </p:cNvPr>
            <p:cNvGrpSpPr/>
            <p:nvPr/>
          </p:nvGrpSpPr>
          <p:grpSpPr>
            <a:xfrm>
              <a:off x="5668459" y="2973643"/>
              <a:ext cx="3277968" cy="1438197"/>
              <a:chOff x="5668459" y="2973643"/>
              <a:chExt cx="3277968" cy="1438197"/>
            </a:xfrm>
          </p:grpSpPr>
          <p:sp>
            <p:nvSpPr>
              <p:cNvPr id="9" name="TextBox 8">
                <a:extLst>
                  <a:ext uri="{FF2B5EF4-FFF2-40B4-BE49-F238E27FC236}">
                    <a16:creationId xmlns:a16="http://schemas.microsoft.com/office/drawing/2014/main" id="{5AAD0636-32AC-8A32-BFF5-0DE758A02BD0}"/>
                  </a:ext>
                </a:extLst>
              </p:cNvPr>
              <p:cNvSpPr txBox="1"/>
              <p:nvPr/>
            </p:nvSpPr>
            <p:spPr>
              <a:xfrm>
                <a:off x="5668459" y="4157924"/>
                <a:ext cx="830678" cy="253916"/>
              </a:xfrm>
              <a:prstGeom prst="rect">
                <a:avLst/>
              </a:prstGeom>
              <a:noFill/>
            </p:spPr>
            <p:txBody>
              <a:bodyPr wrap="square" rtlCol="0" anchor="ctr">
                <a:spAutoFit/>
              </a:bodyPr>
              <a:lstStyle/>
              <a:p>
                <a:pPr algn="ctr"/>
                <a:r>
                  <a:rPr lang="en-US" sz="1050" b="1" dirty="0">
                    <a:solidFill>
                      <a:schemeClr val="accent5">
                        <a:lumMod val="75000"/>
                      </a:schemeClr>
                    </a:solidFill>
                  </a:rPr>
                  <a:t>Bhawik</a:t>
                </a:r>
              </a:p>
            </p:txBody>
          </p:sp>
          <p:grpSp>
            <p:nvGrpSpPr>
              <p:cNvPr id="18" name="Group 17">
                <a:extLst>
                  <a:ext uri="{FF2B5EF4-FFF2-40B4-BE49-F238E27FC236}">
                    <a16:creationId xmlns:a16="http://schemas.microsoft.com/office/drawing/2014/main" id="{F271009C-1F7C-1981-96B4-68FBD08010E7}"/>
                  </a:ext>
                </a:extLst>
              </p:cNvPr>
              <p:cNvGrpSpPr/>
              <p:nvPr/>
            </p:nvGrpSpPr>
            <p:grpSpPr>
              <a:xfrm>
                <a:off x="5758816" y="2973643"/>
                <a:ext cx="3103444" cy="1085408"/>
                <a:chOff x="5780210" y="3197417"/>
                <a:chExt cx="3103444" cy="1085408"/>
              </a:xfrm>
            </p:grpSpPr>
            <p:sp>
              <p:nvSpPr>
                <p:cNvPr id="8" name="Google Shape;46;p15">
                  <a:extLst>
                    <a:ext uri="{FF2B5EF4-FFF2-40B4-BE49-F238E27FC236}">
                      <a16:creationId xmlns:a16="http://schemas.microsoft.com/office/drawing/2014/main" id="{0939AFA9-047C-2333-3DC7-95312B383328}"/>
                    </a:ext>
                  </a:extLst>
                </p:cNvPr>
                <p:cNvSpPr txBox="1">
                  <a:spLocks/>
                </p:cNvSpPr>
                <p:nvPr/>
              </p:nvSpPr>
              <p:spPr>
                <a:xfrm>
                  <a:off x="5995021" y="3197417"/>
                  <a:ext cx="2504463" cy="435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Fira Sans Extra Condensed"/>
                    <a:buNone/>
                    <a:defRPr sz="5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n-IN" sz="1600" dirty="0">
                      <a:solidFill>
                        <a:srgbClr val="0070C0"/>
                      </a:solidFill>
                    </a:rPr>
                    <a:t>Team Members</a:t>
                  </a:r>
                </a:p>
                <a:p>
                  <a:pPr algn="ctr"/>
                  <a:endParaRPr lang="en-IN" sz="1600" dirty="0">
                    <a:solidFill>
                      <a:srgbClr val="0070C0"/>
                    </a:solidFill>
                  </a:endParaRPr>
                </a:p>
              </p:txBody>
            </p:sp>
            <p:sp>
              <p:nvSpPr>
                <p:cNvPr id="14" name="Oval 13">
                  <a:extLst>
                    <a:ext uri="{FF2B5EF4-FFF2-40B4-BE49-F238E27FC236}">
                      <a16:creationId xmlns:a16="http://schemas.microsoft.com/office/drawing/2014/main" id="{44BBAC4A-1182-AFA7-35D0-6855A927BA3E}"/>
                    </a:ext>
                  </a:extLst>
                </p:cNvPr>
                <p:cNvSpPr/>
                <p:nvPr/>
              </p:nvSpPr>
              <p:spPr>
                <a:xfrm>
                  <a:off x="5780210" y="3632998"/>
                  <a:ext cx="662344" cy="649827"/>
                </a:xfrm>
                <a:prstGeom prst="ellipse">
                  <a:avLst/>
                </a:prstGeom>
                <a:noFill/>
                <a:ln>
                  <a:solidFill>
                    <a:srgbClr val="00A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7CB9F4BB-D1A5-DF2B-09A4-6E5C3CB148AB}"/>
                    </a:ext>
                  </a:extLst>
                </p:cNvPr>
                <p:cNvSpPr/>
                <p:nvPr/>
              </p:nvSpPr>
              <p:spPr>
                <a:xfrm>
                  <a:off x="6593910" y="3632998"/>
                  <a:ext cx="662344" cy="649827"/>
                </a:xfrm>
                <a:prstGeom prst="ellipse">
                  <a:avLst/>
                </a:prstGeom>
                <a:noFill/>
                <a:ln>
                  <a:solidFill>
                    <a:srgbClr val="00A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031D5AA6-B6CA-4FAD-1FA7-08C6E742EB8C}"/>
                    </a:ext>
                  </a:extLst>
                </p:cNvPr>
                <p:cNvSpPr/>
                <p:nvPr/>
              </p:nvSpPr>
              <p:spPr>
                <a:xfrm>
                  <a:off x="8221310" y="3632998"/>
                  <a:ext cx="662344" cy="649827"/>
                </a:xfrm>
                <a:prstGeom prst="ellipse">
                  <a:avLst/>
                </a:prstGeom>
                <a:noFill/>
                <a:ln>
                  <a:solidFill>
                    <a:srgbClr val="00A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ADB97D23-55FB-B074-95CA-E30D39F0C137}"/>
                    </a:ext>
                  </a:extLst>
                </p:cNvPr>
                <p:cNvSpPr/>
                <p:nvPr/>
              </p:nvSpPr>
              <p:spPr>
                <a:xfrm>
                  <a:off x="7407610" y="3632998"/>
                  <a:ext cx="662344" cy="649827"/>
                </a:xfrm>
                <a:prstGeom prst="ellipse">
                  <a:avLst/>
                </a:prstGeom>
                <a:noFill/>
                <a:ln>
                  <a:solidFill>
                    <a:srgbClr val="00A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0" name="TextBox 19">
                <a:extLst>
                  <a:ext uri="{FF2B5EF4-FFF2-40B4-BE49-F238E27FC236}">
                    <a16:creationId xmlns:a16="http://schemas.microsoft.com/office/drawing/2014/main" id="{46E851A3-408F-83D7-D2E8-16082EC835C9}"/>
                  </a:ext>
                </a:extLst>
              </p:cNvPr>
              <p:cNvSpPr txBox="1"/>
              <p:nvPr/>
            </p:nvSpPr>
            <p:spPr>
              <a:xfrm>
                <a:off x="6484222" y="4181039"/>
                <a:ext cx="830678" cy="207685"/>
              </a:xfrm>
              <a:prstGeom prst="rect">
                <a:avLst/>
              </a:prstGeom>
              <a:noFill/>
            </p:spPr>
            <p:txBody>
              <a:bodyPr wrap="square" rtlCol="0" anchor="ctr">
                <a:spAutoFit/>
              </a:bodyPr>
              <a:lstStyle/>
              <a:p>
                <a:pPr algn="ctr"/>
                <a:r>
                  <a:rPr lang="en-US" sz="1050" b="1" dirty="0">
                    <a:solidFill>
                      <a:schemeClr val="accent5">
                        <a:lumMod val="75000"/>
                      </a:schemeClr>
                    </a:solidFill>
                  </a:rPr>
                  <a:t>Alice</a:t>
                </a:r>
                <a:endParaRPr lang="en-US" sz="1050" dirty="0">
                  <a:solidFill>
                    <a:schemeClr val="accent5">
                      <a:lumMod val="75000"/>
                    </a:schemeClr>
                  </a:solidFill>
                </a:endParaRPr>
              </a:p>
            </p:txBody>
          </p:sp>
          <p:sp>
            <p:nvSpPr>
              <p:cNvPr id="21" name="TextBox 20">
                <a:extLst>
                  <a:ext uri="{FF2B5EF4-FFF2-40B4-BE49-F238E27FC236}">
                    <a16:creationId xmlns:a16="http://schemas.microsoft.com/office/drawing/2014/main" id="{5D0346BD-2163-DDCF-06A8-E413E5068B57}"/>
                  </a:ext>
                </a:extLst>
              </p:cNvPr>
              <p:cNvSpPr txBox="1"/>
              <p:nvPr/>
            </p:nvSpPr>
            <p:spPr>
              <a:xfrm>
                <a:off x="7299985" y="4157924"/>
                <a:ext cx="830678" cy="253916"/>
              </a:xfrm>
              <a:prstGeom prst="rect">
                <a:avLst/>
              </a:prstGeom>
              <a:noFill/>
            </p:spPr>
            <p:txBody>
              <a:bodyPr wrap="square" rtlCol="0" anchor="ctr">
                <a:spAutoFit/>
              </a:bodyPr>
              <a:lstStyle/>
              <a:p>
                <a:pPr algn="ctr"/>
                <a:r>
                  <a:rPr lang="en-US" sz="1050" b="1" dirty="0">
                    <a:solidFill>
                      <a:schemeClr val="accent5">
                        <a:lumMod val="75000"/>
                      </a:schemeClr>
                    </a:solidFill>
                  </a:rPr>
                  <a:t>Hassan</a:t>
                </a:r>
                <a:endParaRPr lang="en-US" sz="1050" dirty="0">
                  <a:solidFill>
                    <a:schemeClr val="accent5">
                      <a:lumMod val="75000"/>
                    </a:schemeClr>
                  </a:solidFill>
                </a:endParaRPr>
              </a:p>
            </p:txBody>
          </p:sp>
          <p:sp>
            <p:nvSpPr>
              <p:cNvPr id="22" name="TextBox 21">
                <a:extLst>
                  <a:ext uri="{FF2B5EF4-FFF2-40B4-BE49-F238E27FC236}">
                    <a16:creationId xmlns:a16="http://schemas.microsoft.com/office/drawing/2014/main" id="{BC6097C9-04F2-68E2-CD14-ED599043CEDC}"/>
                  </a:ext>
                </a:extLst>
              </p:cNvPr>
              <p:cNvSpPr txBox="1"/>
              <p:nvPr/>
            </p:nvSpPr>
            <p:spPr>
              <a:xfrm>
                <a:off x="8115749" y="4157924"/>
                <a:ext cx="830678" cy="253916"/>
              </a:xfrm>
              <a:prstGeom prst="rect">
                <a:avLst/>
              </a:prstGeom>
              <a:noFill/>
            </p:spPr>
            <p:txBody>
              <a:bodyPr wrap="square" rtlCol="0" anchor="ctr">
                <a:spAutoFit/>
              </a:bodyPr>
              <a:lstStyle/>
              <a:p>
                <a:pPr algn="ctr"/>
                <a:r>
                  <a:rPr lang="en-US" sz="1050" b="1" dirty="0">
                    <a:solidFill>
                      <a:schemeClr val="accent5">
                        <a:lumMod val="75000"/>
                      </a:schemeClr>
                    </a:solidFill>
                  </a:rPr>
                  <a:t>Abrar</a:t>
                </a:r>
                <a:endParaRPr lang="en-US" sz="1050" dirty="0">
                  <a:solidFill>
                    <a:schemeClr val="accent5">
                      <a:lumMod val="75000"/>
                    </a:schemeClr>
                  </a:solidFill>
                </a:endParaRPr>
              </a:p>
            </p:txBody>
          </p:sp>
        </p:grpSp>
        <p:pic>
          <p:nvPicPr>
            <p:cNvPr id="4" name="Picture 3" descr="A person smiling at the camera&#10;&#10;Description automatically generated">
              <a:extLst>
                <a:ext uri="{FF2B5EF4-FFF2-40B4-BE49-F238E27FC236}">
                  <a16:creationId xmlns:a16="http://schemas.microsoft.com/office/drawing/2014/main" id="{879F88C8-89B6-AF1D-570D-64A3ED3C2AC3}"/>
                </a:ext>
              </a:extLst>
            </p:cNvPr>
            <p:cNvPicPr>
              <a:picLocks noChangeAspect="1"/>
            </p:cNvPicPr>
            <p:nvPr/>
          </p:nvPicPr>
          <p:blipFill rotWithShape="1">
            <a:blip r:embed="rId3"/>
            <a:srcRect l="777" t="8624" r="4846" b="1460"/>
            <a:stretch/>
          </p:blipFill>
          <p:spPr>
            <a:xfrm>
              <a:off x="5767260" y="3415419"/>
              <a:ext cx="645455" cy="638543"/>
            </a:xfrm>
            <a:prstGeom prst="flowChartConnector">
              <a:avLst/>
            </a:prstGeom>
          </p:spPr>
        </p:pic>
        <p:pic>
          <p:nvPicPr>
            <p:cNvPr id="13" name="Picture 12">
              <a:extLst>
                <a:ext uri="{FF2B5EF4-FFF2-40B4-BE49-F238E27FC236}">
                  <a16:creationId xmlns:a16="http://schemas.microsoft.com/office/drawing/2014/main" id="{EC692D52-B514-A5E3-23AF-85417963B0A0}"/>
                </a:ext>
              </a:extLst>
            </p:cNvPr>
            <p:cNvPicPr>
              <a:picLocks noChangeAspect="1"/>
            </p:cNvPicPr>
            <p:nvPr/>
          </p:nvPicPr>
          <p:blipFill rotWithShape="1">
            <a:blip r:embed="rId4"/>
            <a:srcRect t="11599" b="3767"/>
            <a:stretch/>
          </p:blipFill>
          <p:spPr>
            <a:xfrm>
              <a:off x="7392596" y="3430810"/>
              <a:ext cx="645455" cy="620184"/>
            </a:xfrm>
            <a:prstGeom prst="ellipse">
              <a:avLst/>
            </a:prstGeom>
            <a:no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a:extLst>
                <a:ext uri="{FF2B5EF4-FFF2-40B4-BE49-F238E27FC236}">
                  <a16:creationId xmlns:a16="http://schemas.microsoft.com/office/drawing/2014/main" id="{74B89DC5-DC7F-7B04-BB9C-03F17BEEF6A7}"/>
                </a:ext>
              </a:extLst>
            </p:cNvPr>
            <p:cNvPicPr>
              <a:picLocks noChangeAspect="1"/>
            </p:cNvPicPr>
            <p:nvPr/>
          </p:nvPicPr>
          <p:blipFill rotWithShape="1">
            <a:blip r:embed="rId5"/>
            <a:srcRect l="-348" t="7961" r="348" b="4873"/>
            <a:stretch/>
          </p:blipFill>
          <p:spPr>
            <a:xfrm>
              <a:off x="8211063" y="3425605"/>
              <a:ext cx="640050" cy="6170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5" name="Group 24">
            <a:extLst>
              <a:ext uri="{FF2B5EF4-FFF2-40B4-BE49-F238E27FC236}">
                <a16:creationId xmlns:a16="http://schemas.microsoft.com/office/drawing/2014/main" id="{2F9CA5D3-796B-0006-ED09-2D9ACED4A9D5}"/>
              </a:ext>
            </a:extLst>
          </p:cNvPr>
          <p:cNvGrpSpPr/>
          <p:nvPr/>
        </p:nvGrpSpPr>
        <p:grpSpPr>
          <a:xfrm>
            <a:off x="776002" y="2362354"/>
            <a:ext cx="3971833" cy="1661603"/>
            <a:chOff x="678037" y="2695453"/>
            <a:chExt cx="3971833" cy="1661603"/>
          </a:xfrm>
        </p:grpSpPr>
        <p:pic>
          <p:nvPicPr>
            <p:cNvPr id="7" name="Picture 6">
              <a:extLst>
                <a:ext uri="{FF2B5EF4-FFF2-40B4-BE49-F238E27FC236}">
                  <a16:creationId xmlns:a16="http://schemas.microsoft.com/office/drawing/2014/main" id="{2AD240D5-1CAD-2091-8A6A-9CCAED8D68D0}"/>
                </a:ext>
              </a:extLst>
            </p:cNvPr>
            <p:cNvPicPr>
              <a:picLocks noChangeAspect="1"/>
            </p:cNvPicPr>
            <p:nvPr/>
          </p:nvPicPr>
          <p:blipFill>
            <a:blip r:embed="rId6"/>
            <a:stretch>
              <a:fillRect/>
            </a:stretch>
          </p:blipFill>
          <p:spPr>
            <a:xfrm>
              <a:off x="2373381" y="2695453"/>
              <a:ext cx="2276489" cy="1661603"/>
            </a:xfrm>
            <a:prstGeom prst="rect">
              <a:avLst/>
            </a:prstGeom>
          </p:spPr>
        </p:pic>
        <p:pic>
          <p:nvPicPr>
            <p:cNvPr id="24" name="Picture 23">
              <a:extLst>
                <a:ext uri="{FF2B5EF4-FFF2-40B4-BE49-F238E27FC236}">
                  <a16:creationId xmlns:a16="http://schemas.microsoft.com/office/drawing/2014/main" id="{5075AC9B-7B7F-4CEB-95D5-BEA6619333AC}"/>
                </a:ext>
              </a:extLst>
            </p:cNvPr>
            <p:cNvPicPr>
              <a:picLocks noChangeAspect="1"/>
            </p:cNvPicPr>
            <p:nvPr/>
          </p:nvPicPr>
          <p:blipFill>
            <a:blip r:embed="rId7"/>
            <a:stretch>
              <a:fillRect/>
            </a:stretch>
          </p:blipFill>
          <p:spPr>
            <a:xfrm>
              <a:off x="678037" y="2855504"/>
              <a:ext cx="1868173" cy="1501552"/>
            </a:xfrm>
            <a:prstGeom prst="rect">
              <a:avLst/>
            </a:prstGeom>
          </p:spPr>
        </p:pic>
      </p:grpSp>
      <p:sp>
        <p:nvSpPr>
          <p:cNvPr id="26" name="Google Shape;890;p25">
            <a:extLst>
              <a:ext uri="{FF2B5EF4-FFF2-40B4-BE49-F238E27FC236}">
                <a16:creationId xmlns:a16="http://schemas.microsoft.com/office/drawing/2014/main" id="{3AE18C18-7BCD-6930-8C7A-B08C14D2AF87}"/>
              </a:ext>
            </a:extLst>
          </p:cNvPr>
          <p:cNvSpPr/>
          <p:nvPr/>
        </p:nvSpPr>
        <p:spPr>
          <a:xfrm>
            <a:off x="457200" y="479547"/>
            <a:ext cx="8153400" cy="1157681"/>
          </a:xfrm>
          <a:prstGeom prst="roundRect">
            <a:avLst>
              <a:gd name="adj" fmla="val 15217"/>
            </a:avLst>
          </a:prstGeom>
          <a:solidFill>
            <a:schemeClr val="accent3">
              <a:lumMod val="20000"/>
              <a:lumOff val="8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0" name="Picture 29">
            <a:extLst>
              <a:ext uri="{FF2B5EF4-FFF2-40B4-BE49-F238E27FC236}">
                <a16:creationId xmlns:a16="http://schemas.microsoft.com/office/drawing/2014/main" id="{1EFA022E-7A41-73A6-E4BB-011130B7A2A7}"/>
              </a:ext>
            </a:extLst>
          </p:cNvPr>
          <p:cNvPicPr>
            <a:picLocks noChangeAspect="1"/>
          </p:cNvPicPr>
          <p:nvPr/>
        </p:nvPicPr>
        <p:blipFill rotWithShape="1">
          <a:blip r:embed="rId8"/>
          <a:srcRect l="39666" t="7878" r="10958" b="24675"/>
          <a:stretch/>
        </p:blipFill>
        <p:spPr>
          <a:xfrm>
            <a:off x="5936778" y="2758803"/>
            <a:ext cx="748454" cy="7479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2000" advTm="1983"/>
    </mc:Choice>
    <mc:Fallback xmlns="">
      <p:transition spd="slow" advTm="19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HIERARCHICAL CLUSTERING</a:t>
            </a:r>
            <a:endParaRPr lang="en-CA"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9FD0D67-0436-0A1A-1CF7-8FCA50341455}"/>
              </a:ext>
            </a:extLst>
          </p:cNvPr>
          <p:cNvGrpSpPr/>
          <p:nvPr/>
        </p:nvGrpSpPr>
        <p:grpSpPr>
          <a:xfrm>
            <a:off x="444771" y="956346"/>
            <a:ext cx="8242029" cy="1157681"/>
            <a:chOff x="444771" y="0"/>
            <a:chExt cx="8242029" cy="1157681"/>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0"/>
              <a:ext cx="8153400" cy="1157681"/>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2;p25">
              <a:extLst>
                <a:ext uri="{FF2B5EF4-FFF2-40B4-BE49-F238E27FC236}">
                  <a16:creationId xmlns:a16="http://schemas.microsoft.com/office/drawing/2014/main" id="{425AF368-836B-77B5-399D-CAA8180CAB53}"/>
                </a:ext>
              </a:extLst>
            </p:cNvPr>
            <p:cNvSpPr/>
            <p:nvPr/>
          </p:nvSpPr>
          <p:spPr>
            <a:xfrm>
              <a:off x="610740" y="171711"/>
              <a:ext cx="2034496"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mn-lt"/>
                  <a:ea typeface="Fira Sans Extra Condensed"/>
                  <a:cs typeface="Fira Sans Extra Condensed"/>
                  <a:sym typeface="Fira Sans Extra Condensed"/>
                </a:rPr>
                <a:t>2. Average Linkage</a:t>
              </a:r>
              <a:endParaRPr lang="en-IN" sz="1100" dirty="0">
                <a:solidFill>
                  <a:schemeClr val="lt1"/>
                </a:solidFill>
                <a:latin typeface="+mn-lt"/>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704850" y="483472"/>
              <a:ext cx="798195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mn-lt"/>
                  <a:ea typeface="Fira Sans Extra Condensed"/>
                  <a:cs typeface="Calibri" panose="020F0502020204030204" pitchFamily="34" charset="0"/>
                  <a:sym typeface="Fira Sans Extra Condensed"/>
                </a:rPr>
                <a:t>Average linkage takes the average distance between all pairs of points in any two clusters. It is suitable for creating clusters that vary in size.</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pic>
        <p:nvPicPr>
          <p:cNvPr id="2050" name="Picture 2" descr="A diagram of a cluster dendrogram&#10;&#10;Description automatically generated">
            <a:extLst>
              <a:ext uri="{FF2B5EF4-FFF2-40B4-BE49-F238E27FC236}">
                <a16:creationId xmlns:a16="http://schemas.microsoft.com/office/drawing/2014/main" id="{80EC7423-E20F-C2AB-541E-93B16B8D2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102" y="2254725"/>
            <a:ext cx="3163660" cy="25309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graph with red lines and green text&#10;&#10;Description automatically generated with medium confidence">
            <a:extLst>
              <a:ext uri="{FF2B5EF4-FFF2-40B4-BE49-F238E27FC236}">
                <a16:creationId xmlns:a16="http://schemas.microsoft.com/office/drawing/2014/main" id="{A32815E4-0218-057E-86E2-0B02C9410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7560" y="2254725"/>
            <a:ext cx="3163660" cy="253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112806"/>
      </p:ext>
    </p:extLst>
  </p:cSld>
  <p:clrMapOvr>
    <a:masterClrMapping/>
  </p:clrMapOvr>
  <mc:AlternateContent xmlns:mc="http://schemas.openxmlformats.org/markup-compatibility/2006" xmlns:p14="http://schemas.microsoft.com/office/powerpoint/2010/main">
    <mc:Choice Requires="p14">
      <p:transition spd="slow" p14:dur="2000" advTm="22825"/>
    </mc:Choice>
    <mc:Fallback xmlns="">
      <p:transition spd="slow" advTm="2282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HIERARCHICAL CLUSTERING</a:t>
            </a:r>
            <a:endParaRPr lang="en-CA"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9FD0D67-0436-0A1A-1CF7-8FCA50341455}"/>
              </a:ext>
            </a:extLst>
          </p:cNvPr>
          <p:cNvGrpSpPr/>
          <p:nvPr/>
        </p:nvGrpSpPr>
        <p:grpSpPr>
          <a:xfrm>
            <a:off x="444771" y="956346"/>
            <a:ext cx="8242029" cy="1157681"/>
            <a:chOff x="444771" y="0"/>
            <a:chExt cx="8242029" cy="1157681"/>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0"/>
              <a:ext cx="8153400" cy="1157681"/>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2;p25">
              <a:extLst>
                <a:ext uri="{FF2B5EF4-FFF2-40B4-BE49-F238E27FC236}">
                  <a16:creationId xmlns:a16="http://schemas.microsoft.com/office/drawing/2014/main" id="{425AF368-836B-77B5-399D-CAA8180CAB53}"/>
                </a:ext>
              </a:extLst>
            </p:cNvPr>
            <p:cNvSpPr/>
            <p:nvPr/>
          </p:nvSpPr>
          <p:spPr>
            <a:xfrm>
              <a:off x="610740" y="171711"/>
              <a:ext cx="2034496"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mn-lt"/>
                  <a:ea typeface="Fira Sans Extra Condensed"/>
                  <a:cs typeface="Fira Sans Extra Condensed"/>
                  <a:sym typeface="Fira Sans Extra Condensed"/>
                </a:rPr>
                <a:t>3. Complete Linkage</a:t>
              </a:r>
              <a:endParaRPr lang="en-IN" sz="1100" dirty="0">
                <a:solidFill>
                  <a:schemeClr val="lt1"/>
                </a:solidFill>
                <a:latin typeface="+mn-lt"/>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704850" y="483472"/>
              <a:ext cx="798195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mn-lt"/>
                  <a:ea typeface="Fira Sans Extra Condensed"/>
                  <a:cs typeface="Calibri" panose="020F0502020204030204" pitchFamily="34" charset="0"/>
                  <a:sym typeface="Fira Sans Extra Condensed"/>
                </a:rPr>
                <a:t>This method forms clusters by considering the maximum distance between pairs of points from different clusters. It tends to produce more homogeneous and tightly bound clusters, which are suitable for data where outliers are not prevalent</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pic>
        <p:nvPicPr>
          <p:cNvPr id="4098" name="Picture 2" descr="A diagram of cluster dendrogram&#10;&#10;Description automatically generated">
            <a:extLst>
              <a:ext uri="{FF2B5EF4-FFF2-40B4-BE49-F238E27FC236}">
                <a16:creationId xmlns:a16="http://schemas.microsoft.com/office/drawing/2014/main" id="{3CB7C916-9854-E217-E122-3865673DC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40" y="2285739"/>
            <a:ext cx="3165348" cy="25322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graph with green and red lines&#10;&#10;Description automatically generated with medium confidence">
            <a:extLst>
              <a:ext uri="{FF2B5EF4-FFF2-40B4-BE49-F238E27FC236}">
                <a16:creationId xmlns:a16="http://schemas.microsoft.com/office/drawing/2014/main" id="{3F935C1D-178F-C168-F740-23BC61EB2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290638"/>
            <a:ext cx="3165348" cy="253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6368"/>
      </p:ext>
    </p:extLst>
  </p:cSld>
  <p:clrMapOvr>
    <a:masterClrMapping/>
  </p:clrMapOvr>
  <mc:AlternateContent xmlns:mc="http://schemas.openxmlformats.org/markup-compatibility/2006" xmlns:p14="http://schemas.microsoft.com/office/powerpoint/2010/main">
    <mc:Choice Requires="p14">
      <p:transition spd="slow" p14:dur="2000" advTm="20048"/>
    </mc:Choice>
    <mc:Fallback xmlns="">
      <p:transition spd="slow" advTm="2004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HIERARCHICAL CLUSTERING</a:t>
            </a:r>
            <a:endParaRPr lang="en-CA"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9FD0D67-0436-0A1A-1CF7-8FCA50341455}"/>
              </a:ext>
            </a:extLst>
          </p:cNvPr>
          <p:cNvGrpSpPr/>
          <p:nvPr/>
        </p:nvGrpSpPr>
        <p:grpSpPr>
          <a:xfrm>
            <a:off x="444771" y="956346"/>
            <a:ext cx="8242029" cy="1157681"/>
            <a:chOff x="444771" y="0"/>
            <a:chExt cx="8242029" cy="1157681"/>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0"/>
              <a:ext cx="8153400" cy="1157681"/>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2;p25">
              <a:extLst>
                <a:ext uri="{FF2B5EF4-FFF2-40B4-BE49-F238E27FC236}">
                  <a16:creationId xmlns:a16="http://schemas.microsoft.com/office/drawing/2014/main" id="{425AF368-836B-77B5-399D-CAA8180CAB53}"/>
                </a:ext>
              </a:extLst>
            </p:cNvPr>
            <p:cNvSpPr/>
            <p:nvPr/>
          </p:nvSpPr>
          <p:spPr>
            <a:xfrm>
              <a:off x="610740" y="171711"/>
              <a:ext cx="2034496"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mn-lt"/>
                  <a:ea typeface="Fira Sans Extra Condensed"/>
                  <a:cs typeface="Fira Sans Extra Condensed"/>
                  <a:sym typeface="Fira Sans Extra Condensed"/>
                </a:rPr>
                <a:t>4. Single Linkage</a:t>
              </a:r>
              <a:endParaRPr lang="en-IN" sz="1100" dirty="0">
                <a:solidFill>
                  <a:schemeClr val="lt1"/>
                </a:solidFill>
                <a:latin typeface="+mn-lt"/>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704850" y="483472"/>
              <a:ext cx="798195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mn-lt"/>
                  <a:ea typeface="Fira Sans Extra Condensed"/>
                  <a:cs typeface="Calibri" panose="020F0502020204030204" pitchFamily="34" charset="0"/>
                  <a:sym typeface="Fira Sans Extra Condensed"/>
                </a:rPr>
                <a:t>This method forms clusters by considering the maximum distance between pairs of points from different clusters. It tends to produce more homogeneous and tightly bound clusters, which are suitable for data where outliers are not prevalent</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pic>
        <p:nvPicPr>
          <p:cNvPr id="5122" name="Picture 2" descr="A diagram of a cluster&#10;&#10;Description automatically generated">
            <a:extLst>
              <a:ext uri="{FF2B5EF4-FFF2-40B4-BE49-F238E27FC236}">
                <a16:creationId xmlns:a16="http://schemas.microsoft.com/office/drawing/2014/main" id="{9B5250DD-B3C6-6E58-EDC3-BA2BF1386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66" y="2227216"/>
            <a:ext cx="3238501" cy="25908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diagram of a cluster plot&#10;&#10;Description automatically generated">
            <a:extLst>
              <a:ext uri="{FF2B5EF4-FFF2-40B4-BE49-F238E27FC236}">
                <a16:creationId xmlns:a16="http://schemas.microsoft.com/office/drawing/2014/main" id="{94DAED69-5B29-4065-00B4-FF448AD1E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2287498"/>
            <a:ext cx="3238501" cy="259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837097"/>
      </p:ext>
    </p:extLst>
  </p:cSld>
  <p:clrMapOvr>
    <a:masterClrMapping/>
  </p:clrMapOvr>
  <mc:AlternateContent xmlns:mc="http://schemas.openxmlformats.org/markup-compatibility/2006" xmlns:p14="http://schemas.microsoft.com/office/powerpoint/2010/main">
    <mc:Choice Requires="p14">
      <p:transition spd="slow" p14:dur="2000" advTm="28175"/>
    </mc:Choice>
    <mc:Fallback xmlns="">
      <p:transition spd="slow" advTm="2817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COMPARATIVE ANALYSIS</a:t>
            </a:r>
            <a:r>
              <a:rPr lang="en-IN" dirty="0">
                <a:latin typeface="Roboto" panose="02000000000000000000" pitchFamily="2" charset="0"/>
                <a:ea typeface="Roboto" panose="02000000000000000000" pitchFamily="2" charset="0"/>
                <a:cs typeface="Roboto" panose="02000000000000000000" pitchFamily="2" charset="0"/>
              </a:rPr>
              <a:t> OF DENDROGRAMS</a:t>
            </a:r>
            <a:endParaRPr lang="en-CA" dirty="0">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2763EE17-CCF2-166F-ACC1-6B70C7890331}"/>
              </a:ext>
            </a:extLst>
          </p:cNvPr>
          <p:cNvSpPr txBox="1"/>
          <p:nvPr/>
        </p:nvSpPr>
        <p:spPr>
          <a:xfrm>
            <a:off x="509763" y="1046739"/>
            <a:ext cx="8229600" cy="461665"/>
          </a:xfrm>
          <a:prstGeom prst="rect">
            <a:avLst/>
          </a:prstGeom>
          <a:noFill/>
        </p:spPr>
        <p:txBody>
          <a:bodyPr wrap="square">
            <a:spAutoFit/>
          </a:bodyPr>
          <a:lstStyle/>
          <a:p>
            <a:r>
              <a:rPr lang="en-US" sz="1200" dirty="0">
                <a:highlight>
                  <a:srgbClr val="FFFF00"/>
                </a:highlight>
              </a:rPr>
              <a:t>Purpose</a:t>
            </a:r>
            <a:r>
              <a:rPr lang="en-US" sz="1200" dirty="0"/>
              <a:t>: To evaluate how different methods—Ward.D2, Average, Complete, and Single—reveal varied structures within the same dataset.</a:t>
            </a:r>
            <a:endParaRPr lang="en-IN" sz="1200" dirty="0"/>
          </a:p>
        </p:txBody>
      </p:sp>
      <p:sp>
        <p:nvSpPr>
          <p:cNvPr id="20" name="Google Shape;2149;p41">
            <a:extLst>
              <a:ext uri="{FF2B5EF4-FFF2-40B4-BE49-F238E27FC236}">
                <a16:creationId xmlns:a16="http://schemas.microsoft.com/office/drawing/2014/main" id="{CC7FF1B0-AB3C-C772-214A-734F452BD642}"/>
              </a:ext>
            </a:extLst>
          </p:cNvPr>
          <p:cNvSpPr txBox="1"/>
          <p:nvPr/>
        </p:nvSpPr>
        <p:spPr>
          <a:xfrm>
            <a:off x="841680" y="1693351"/>
            <a:ext cx="2293390" cy="332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latin typeface="Fira Sans Extra Condensed"/>
                <a:ea typeface="Fira Sans Extra Condensed"/>
                <a:cs typeface="Fira Sans Extra Condensed"/>
                <a:sym typeface="Fira Sans Extra Condensed"/>
              </a:rPr>
              <a:t>Entanglement Analysis</a:t>
            </a:r>
            <a:endParaRPr lang="en-IN" sz="1800" b="1" dirty="0">
              <a:solidFill>
                <a:srgbClr val="000000"/>
              </a:solidFill>
              <a:latin typeface="Fira Sans Extra Condensed"/>
              <a:ea typeface="Fira Sans Extra Condensed"/>
              <a:cs typeface="Fira Sans Extra Condensed"/>
              <a:sym typeface="Fira Sans Extra Condensed"/>
            </a:endParaRPr>
          </a:p>
        </p:txBody>
      </p:sp>
      <p:sp>
        <p:nvSpPr>
          <p:cNvPr id="21" name="Google Shape;2150;p41">
            <a:extLst>
              <a:ext uri="{FF2B5EF4-FFF2-40B4-BE49-F238E27FC236}">
                <a16:creationId xmlns:a16="http://schemas.microsoft.com/office/drawing/2014/main" id="{B1166272-DE76-FA6B-F089-1D534FB3913E}"/>
              </a:ext>
            </a:extLst>
          </p:cNvPr>
          <p:cNvSpPr txBox="1"/>
          <p:nvPr/>
        </p:nvSpPr>
        <p:spPr>
          <a:xfrm>
            <a:off x="841680" y="2025495"/>
            <a:ext cx="3828292" cy="2272185"/>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100" dirty="0">
                <a:highlight>
                  <a:srgbClr val="EFE4FC"/>
                </a:highlight>
                <a:latin typeface="Roboto"/>
                <a:ea typeface="Roboto"/>
                <a:cs typeface="Roboto"/>
                <a:sym typeface="Roboto"/>
              </a:rPr>
              <a:t>Ward.D2 vs Average</a:t>
            </a:r>
            <a:r>
              <a:rPr lang="en-US" sz="1100" dirty="0">
                <a:latin typeface="Roboto"/>
                <a:ea typeface="Roboto"/>
                <a:cs typeface="Roboto"/>
                <a:sym typeface="Roboto"/>
              </a:rPr>
              <a:t>: Low entanglement (0.22) suggests somewhat similar clustering structures.</a:t>
            </a:r>
          </a:p>
          <a:p>
            <a:pPr marL="171450" lvl="0" indent="-171450" algn="l" rtl="0">
              <a:spcBef>
                <a:spcPts val="0"/>
              </a:spcBef>
              <a:spcAft>
                <a:spcPts val="0"/>
              </a:spcAft>
              <a:buFont typeface="Arial" panose="020B0604020202020204" pitchFamily="34" charset="0"/>
              <a:buChar char="•"/>
            </a:pPr>
            <a:r>
              <a:rPr lang="en-US" sz="1100" dirty="0">
                <a:highlight>
                  <a:srgbClr val="EFE4FC"/>
                </a:highlight>
                <a:latin typeface="Roboto"/>
                <a:ea typeface="Roboto"/>
                <a:cs typeface="Roboto"/>
                <a:sym typeface="Roboto"/>
              </a:rPr>
              <a:t>Ward.D2 vs Complete</a:t>
            </a:r>
            <a:r>
              <a:rPr lang="en-US" sz="1100" dirty="0">
                <a:latin typeface="Roboto"/>
                <a:ea typeface="Roboto"/>
                <a:cs typeface="Roboto"/>
                <a:sym typeface="Roboto"/>
              </a:rPr>
              <a:t>: Very low entanglement (0.08) indicates very similar clustering structures, suggesting compatibility in clustering approach.</a:t>
            </a:r>
          </a:p>
          <a:p>
            <a:pPr marL="171450" lvl="0" indent="-171450" algn="l" rtl="0">
              <a:spcBef>
                <a:spcPts val="0"/>
              </a:spcBef>
              <a:spcAft>
                <a:spcPts val="0"/>
              </a:spcAft>
              <a:buFont typeface="Arial" panose="020B0604020202020204" pitchFamily="34" charset="0"/>
              <a:buChar char="•"/>
            </a:pPr>
            <a:r>
              <a:rPr lang="en-US" sz="1100" dirty="0">
                <a:highlight>
                  <a:srgbClr val="EFE4FC"/>
                </a:highlight>
                <a:latin typeface="Roboto"/>
                <a:ea typeface="Roboto"/>
                <a:cs typeface="Roboto"/>
                <a:sym typeface="Roboto"/>
              </a:rPr>
              <a:t>Ward.D2 vs Single</a:t>
            </a:r>
            <a:r>
              <a:rPr lang="en-US" sz="1100" dirty="0">
                <a:latin typeface="Roboto"/>
                <a:ea typeface="Roboto"/>
                <a:cs typeface="Roboto"/>
                <a:sym typeface="Roboto"/>
              </a:rPr>
              <a:t>: High entanglement (0.64) indicates significant differences in clustering patterns.</a:t>
            </a:r>
          </a:p>
          <a:p>
            <a:pPr marL="171450" lvl="0" indent="-171450" algn="l" rtl="0">
              <a:spcBef>
                <a:spcPts val="0"/>
              </a:spcBef>
              <a:spcAft>
                <a:spcPts val="0"/>
              </a:spcAft>
              <a:buFont typeface="Arial" panose="020B0604020202020204" pitchFamily="34" charset="0"/>
              <a:buChar char="•"/>
            </a:pPr>
            <a:r>
              <a:rPr lang="en-US" sz="1100" dirty="0">
                <a:highlight>
                  <a:srgbClr val="EFE4FC"/>
                </a:highlight>
                <a:latin typeface="Roboto"/>
                <a:ea typeface="Roboto"/>
                <a:cs typeface="Roboto"/>
                <a:sym typeface="Roboto"/>
              </a:rPr>
              <a:t>Average vs Complete</a:t>
            </a:r>
            <a:r>
              <a:rPr lang="en-US" sz="1100" dirty="0">
                <a:latin typeface="Roboto"/>
                <a:ea typeface="Roboto"/>
                <a:cs typeface="Roboto"/>
                <a:sym typeface="Roboto"/>
              </a:rPr>
              <a:t>: Low entanglement (0.14) suggests similar structures.</a:t>
            </a:r>
          </a:p>
          <a:p>
            <a:pPr marL="171450" lvl="0" indent="-171450" algn="l" rtl="0">
              <a:spcBef>
                <a:spcPts val="0"/>
              </a:spcBef>
              <a:spcAft>
                <a:spcPts val="0"/>
              </a:spcAft>
              <a:buFont typeface="Arial" panose="020B0604020202020204" pitchFamily="34" charset="0"/>
              <a:buChar char="•"/>
            </a:pPr>
            <a:r>
              <a:rPr lang="en-US" sz="1100" dirty="0">
                <a:highlight>
                  <a:srgbClr val="EFE4FC"/>
                </a:highlight>
                <a:latin typeface="Roboto"/>
                <a:ea typeface="Roboto"/>
                <a:cs typeface="Roboto"/>
                <a:sym typeface="Roboto"/>
              </a:rPr>
              <a:t>Average vs Single and Complete vs Single</a:t>
            </a:r>
            <a:r>
              <a:rPr lang="en-US" sz="1100" dirty="0">
                <a:latin typeface="Roboto"/>
                <a:ea typeface="Roboto"/>
                <a:cs typeface="Roboto"/>
                <a:sym typeface="Roboto"/>
              </a:rPr>
              <a:t>: Moderate entanglement (0.50 and 0.52, respectively) shows noticeable differences but not as distinct as with Ward.D2.</a:t>
            </a:r>
            <a:endParaRPr sz="1100" dirty="0">
              <a:latin typeface="Roboto"/>
              <a:ea typeface="Roboto"/>
              <a:cs typeface="Roboto"/>
              <a:sym typeface="Roboto"/>
            </a:endParaRPr>
          </a:p>
        </p:txBody>
      </p:sp>
      <p:sp>
        <p:nvSpPr>
          <p:cNvPr id="19" name="Google Shape;2151;p41">
            <a:extLst>
              <a:ext uri="{FF2B5EF4-FFF2-40B4-BE49-F238E27FC236}">
                <a16:creationId xmlns:a16="http://schemas.microsoft.com/office/drawing/2014/main" id="{BBD637F2-F29E-07D9-03F5-6A8A54DCA748}"/>
              </a:ext>
            </a:extLst>
          </p:cNvPr>
          <p:cNvSpPr/>
          <p:nvPr/>
        </p:nvSpPr>
        <p:spPr>
          <a:xfrm>
            <a:off x="651058" y="1744244"/>
            <a:ext cx="190622" cy="682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3BF340E1-6A2E-E023-53C9-8F3E8FA88D08}"/>
              </a:ext>
            </a:extLst>
          </p:cNvPr>
          <p:cNvSpPr txBox="1"/>
          <p:nvPr/>
        </p:nvSpPr>
        <p:spPr>
          <a:xfrm>
            <a:off x="504847" y="4367880"/>
            <a:ext cx="8229600" cy="461665"/>
          </a:xfrm>
          <a:prstGeom prst="rect">
            <a:avLst/>
          </a:prstGeom>
          <a:noFill/>
        </p:spPr>
        <p:txBody>
          <a:bodyPr wrap="square">
            <a:spAutoFit/>
          </a:bodyPr>
          <a:lstStyle/>
          <a:p>
            <a:r>
              <a:rPr lang="en-US" sz="1200" dirty="0">
                <a:highlight>
                  <a:srgbClr val="FFFF00"/>
                </a:highlight>
              </a:rPr>
              <a:t>Conclusion</a:t>
            </a:r>
            <a:r>
              <a:rPr lang="en-US" sz="1200" dirty="0"/>
              <a:t>: Ward.D2 and Complete methods produce the most similar structures, while Single method often diverges significantly from others.</a:t>
            </a:r>
            <a:endParaRPr lang="en-IN" sz="1200" dirty="0"/>
          </a:p>
        </p:txBody>
      </p:sp>
      <p:pic>
        <p:nvPicPr>
          <p:cNvPr id="30" name="Picture" descr="A diagram of a group of names&#10;&#10;Description automatically generated">
            <a:extLst>
              <a:ext uri="{FF2B5EF4-FFF2-40B4-BE49-F238E27FC236}">
                <a16:creationId xmlns:a16="http://schemas.microsoft.com/office/drawing/2014/main" id="{D8AB365E-CB14-993E-13CA-E735A38D9012}"/>
              </a:ext>
            </a:extLst>
          </p:cNvPr>
          <p:cNvPicPr/>
          <p:nvPr/>
        </p:nvPicPr>
        <p:blipFill>
          <a:blip r:embed="rId3"/>
          <a:stretch>
            <a:fillRect/>
          </a:stretch>
        </p:blipFill>
        <p:spPr bwMode="auto">
          <a:xfrm>
            <a:off x="5238810" y="1526365"/>
            <a:ext cx="1540243" cy="1266562"/>
          </a:xfrm>
          <a:prstGeom prst="rect">
            <a:avLst/>
          </a:prstGeom>
          <a:noFill/>
          <a:ln w="9525">
            <a:noFill/>
            <a:headEnd/>
            <a:tailEnd/>
          </a:ln>
        </p:spPr>
      </p:pic>
      <p:pic>
        <p:nvPicPr>
          <p:cNvPr id="31" name="Picture" descr="A diagram of a group of names&#10;&#10;Description automatically generated">
            <a:extLst>
              <a:ext uri="{FF2B5EF4-FFF2-40B4-BE49-F238E27FC236}">
                <a16:creationId xmlns:a16="http://schemas.microsoft.com/office/drawing/2014/main" id="{07BFB373-E3A0-86D5-4B44-36AEDFAA6458}"/>
              </a:ext>
            </a:extLst>
          </p:cNvPr>
          <p:cNvPicPr/>
          <p:nvPr/>
        </p:nvPicPr>
        <p:blipFill>
          <a:blip r:embed="rId4"/>
          <a:stretch>
            <a:fillRect/>
          </a:stretch>
        </p:blipFill>
        <p:spPr bwMode="auto">
          <a:xfrm>
            <a:off x="6952698" y="1543948"/>
            <a:ext cx="1540243" cy="1248979"/>
          </a:xfrm>
          <a:prstGeom prst="rect">
            <a:avLst/>
          </a:prstGeom>
          <a:noFill/>
          <a:ln w="9525">
            <a:noFill/>
            <a:headEnd/>
            <a:tailEnd/>
          </a:ln>
        </p:spPr>
      </p:pic>
      <p:pic>
        <p:nvPicPr>
          <p:cNvPr id="1728" name="Picture" descr="A diagram of a group of names&#10;&#10;Description automatically generated">
            <a:extLst>
              <a:ext uri="{FF2B5EF4-FFF2-40B4-BE49-F238E27FC236}">
                <a16:creationId xmlns:a16="http://schemas.microsoft.com/office/drawing/2014/main" id="{EF91F9A1-A60B-02EA-FA4C-6A14C74064DE}"/>
              </a:ext>
            </a:extLst>
          </p:cNvPr>
          <p:cNvPicPr/>
          <p:nvPr/>
        </p:nvPicPr>
        <p:blipFill>
          <a:blip r:embed="rId5"/>
          <a:stretch>
            <a:fillRect/>
          </a:stretch>
        </p:blipFill>
        <p:spPr bwMode="auto">
          <a:xfrm>
            <a:off x="5238810" y="2863127"/>
            <a:ext cx="1540243" cy="1266562"/>
          </a:xfrm>
          <a:prstGeom prst="rect">
            <a:avLst/>
          </a:prstGeom>
          <a:noFill/>
          <a:ln w="9525">
            <a:noFill/>
            <a:headEnd/>
            <a:tailEnd/>
          </a:ln>
        </p:spPr>
      </p:pic>
      <p:pic>
        <p:nvPicPr>
          <p:cNvPr id="1729" name="Picture" descr="A diagram of a number of different cities&#10;&#10;Description automatically generated with medium confidence">
            <a:extLst>
              <a:ext uri="{FF2B5EF4-FFF2-40B4-BE49-F238E27FC236}">
                <a16:creationId xmlns:a16="http://schemas.microsoft.com/office/drawing/2014/main" id="{1D450D7C-CBBA-2F3D-D201-90EB08282846}"/>
              </a:ext>
            </a:extLst>
          </p:cNvPr>
          <p:cNvPicPr/>
          <p:nvPr/>
        </p:nvPicPr>
        <p:blipFill>
          <a:blip r:embed="rId6"/>
          <a:stretch>
            <a:fillRect/>
          </a:stretch>
        </p:blipFill>
        <p:spPr bwMode="auto">
          <a:xfrm>
            <a:off x="6952698" y="2863127"/>
            <a:ext cx="1540244" cy="1266562"/>
          </a:xfrm>
          <a:prstGeom prst="rect">
            <a:avLst/>
          </a:prstGeom>
          <a:noFill/>
          <a:ln w="9525">
            <a:noFill/>
            <a:headEnd/>
            <a:tailEnd/>
          </a:ln>
        </p:spPr>
      </p:pic>
    </p:spTree>
    <p:extLst>
      <p:ext uri="{BB962C8B-B14F-4D97-AF65-F5344CB8AC3E}">
        <p14:creationId xmlns:p14="http://schemas.microsoft.com/office/powerpoint/2010/main" val="2281957934"/>
      </p:ext>
    </p:extLst>
  </p:cSld>
  <p:clrMapOvr>
    <a:masterClrMapping/>
  </p:clrMapOvr>
  <mc:AlternateContent xmlns:mc="http://schemas.openxmlformats.org/markup-compatibility/2006" xmlns:p14="http://schemas.microsoft.com/office/powerpoint/2010/main">
    <mc:Choice Requires="p14">
      <p:transition spd="slow" p14:dur="2000" advTm="27897"/>
    </mc:Choice>
    <mc:Fallback xmlns="">
      <p:transition spd="slow" advTm="2789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COMPARATIVE ANALYSIS</a:t>
            </a:r>
            <a:r>
              <a:rPr lang="en-IN" dirty="0">
                <a:latin typeface="Roboto" panose="02000000000000000000" pitchFamily="2" charset="0"/>
                <a:ea typeface="Roboto" panose="02000000000000000000" pitchFamily="2" charset="0"/>
                <a:cs typeface="Roboto" panose="02000000000000000000" pitchFamily="2" charset="0"/>
              </a:rPr>
              <a:t> OF DENDROGRAMS</a:t>
            </a:r>
            <a:endParaRPr lang="en-CA" dirty="0">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2763EE17-CCF2-166F-ACC1-6B70C7890331}"/>
              </a:ext>
            </a:extLst>
          </p:cNvPr>
          <p:cNvSpPr txBox="1"/>
          <p:nvPr/>
        </p:nvSpPr>
        <p:spPr>
          <a:xfrm>
            <a:off x="509763" y="1046739"/>
            <a:ext cx="8229600" cy="461665"/>
          </a:xfrm>
          <a:prstGeom prst="rect">
            <a:avLst/>
          </a:prstGeom>
          <a:noFill/>
        </p:spPr>
        <p:txBody>
          <a:bodyPr wrap="square">
            <a:spAutoFit/>
          </a:bodyPr>
          <a:lstStyle/>
          <a:p>
            <a:r>
              <a:rPr lang="en-US" sz="1200" dirty="0">
                <a:highlight>
                  <a:srgbClr val="FFFF00"/>
                </a:highlight>
              </a:rPr>
              <a:t>Purpose</a:t>
            </a:r>
            <a:r>
              <a:rPr lang="en-US" sz="1200" dirty="0"/>
              <a:t>: To evaluate how different methods—Ward.D2, Average, Complete, and Single—reveal varied structures within the same dataset.</a:t>
            </a:r>
            <a:endParaRPr lang="en-IN" sz="1200" dirty="0"/>
          </a:p>
        </p:txBody>
      </p:sp>
      <p:sp>
        <p:nvSpPr>
          <p:cNvPr id="20" name="Google Shape;2149;p41">
            <a:extLst>
              <a:ext uri="{FF2B5EF4-FFF2-40B4-BE49-F238E27FC236}">
                <a16:creationId xmlns:a16="http://schemas.microsoft.com/office/drawing/2014/main" id="{CC7FF1B0-AB3C-C772-214A-734F452BD642}"/>
              </a:ext>
            </a:extLst>
          </p:cNvPr>
          <p:cNvSpPr txBox="1"/>
          <p:nvPr/>
        </p:nvSpPr>
        <p:spPr>
          <a:xfrm>
            <a:off x="841680" y="1693351"/>
            <a:ext cx="4018914" cy="332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Correlation Metrics</a:t>
            </a:r>
            <a:endParaRPr lang="en-IN" sz="1800" b="1" dirty="0">
              <a:solidFill>
                <a:srgbClr val="000000"/>
              </a:solidFill>
              <a:latin typeface="Fira Sans Extra Condensed"/>
              <a:ea typeface="Fira Sans Extra Condensed"/>
              <a:cs typeface="Fira Sans Extra Condensed"/>
              <a:sym typeface="Fira Sans Extra Condensed"/>
            </a:endParaRPr>
          </a:p>
        </p:txBody>
      </p:sp>
      <p:sp>
        <p:nvSpPr>
          <p:cNvPr id="19" name="Google Shape;2151;p41">
            <a:extLst>
              <a:ext uri="{FF2B5EF4-FFF2-40B4-BE49-F238E27FC236}">
                <a16:creationId xmlns:a16="http://schemas.microsoft.com/office/drawing/2014/main" id="{BBD637F2-F29E-07D9-03F5-6A8A54DCA748}"/>
              </a:ext>
            </a:extLst>
          </p:cNvPr>
          <p:cNvSpPr/>
          <p:nvPr/>
        </p:nvSpPr>
        <p:spPr>
          <a:xfrm>
            <a:off x="651058" y="1744244"/>
            <a:ext cx="190622" cy="6828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3BF340E1-6A2E-E023-53C9-8F3E8FA88D08}"/>
              </a:ext>
            </a:extLst>
          </p:cNvPr>
          <p:cNvSpPr txBox="1"/>
          <p:nvPr/>
        </p:nvSpPr>
        <p:spPr>
          <a:xfrm>
            <a:off x="504847" y="4367880"/>
            <a:ext cx="8229600" cy="461665"/>
          </a:xfrm>
          <a:prstGeom prst="rect">
            <a:avLst/>
          </a:prstGeom>
          <a:noFill/>
        </p:spPr>
        <p:txBody>
          <a:bodyPr wrap="square">
            <a:spAutoFit/>
          </a:bodyPr>
          <a:lstStyle/>
          <a:p>
            <a:r>
              <a:rPr lang="en-US" sz="1200" dirty="0">
                <a:highlight>
                  <a:srgbClr val="FFFF00"/>
                </a:highlight>
              </a:rPr>
              <a:t>Conclusion</a:t>
            </a:r>
            <a:r>
              <a:rPr lang="en-US" sz="1200" dirty="0"/>
              <a:t>: Both cophenetic and Baker correlations reinforce the findings from entanglement analysis, showing that while there are some differences, many methods share underlying similarities in clustering outputs.</a:t>
            </a:r>
            <a:endParaRPr lang="en-IN" sz="1200" dirty="0"/>
          </a:p>
        </p:txBody>
      </p:sp>
      <p:sp>
        <p:nvSpPr>
          <p:cNvPr id="3" name="Google Shape;2259;p44">
            <a:extLst>
              <a:ext uri="{FF2B5EF4-FFF2-40B4-BE49-F238E27FC236}">
                <a16:creationId xmlns:a16="http://schemas.microsoft.com/office/drawing/2014/main" id="{C8A968A2-5A4A-E5B8-69F8-7E04170BCCF4}"/>
              </a:ext>
            </a:extLst>
          </p:cNvPr>
          <p:cNvSpPr/>
          <p:nvPr/>
        </p:nvSpPr>
        <p:spPr>
          <a:xfrm>
            <a:off x="4885856" y="2143932"/>
            <a:ext cx="3363341" cy="1948147"/>
          </a:xfrm>
          <a:prstGeom prst="roundRect">
            <a:avLst>
              <a:gd name="adj" fmla="val 16667"/>
            </a:avLst>
          </a:prstGeom>
          <a:solidFill>
            <a:srgbClr val="EA4827">
              <a:alpha val="25099"/>
            </a:srgbClr>
          </a:solidFill>
          <a:ln>
            <a:noFill/>
          </a:ln>
        </p:spPr>
        <p:txBody>
          <a:bodyPr spcFirstLastPara="1" wrap="square" lIns="91425" tIns="91425" rIns="91425" bIns="91425" anchor="ctr" anchorCtr="0">
            <a:noAutofit/>
          </a:bodyPr>
          <a:lstStyle/>
          <a:p>
            <a:pPr lvl="1" algn="ctr">
              <a:lnSpc>
                <a:spcPct val="0"/>
              </a:lnSpc>
              <a:spcBef>
                <a:spcPts val="600"/>
              </a:spcBef>
              <a:spcAft>
                <a:spcPts val="1200"/>
              </a:spcAft>
            </a:pPr>
            <a:r>
              <a:rPr lang="en-IN" dirty="0"/>
              <a:t>Baker Correlations</a:t>
            </a:r>
          </a:p>
          <a:p>
            <a:pPr marL="171450" lvl="0" indent="-171450" algn="l" rtl="0">
              <a:spcBef>
                <a:spcPts val="600"/>
              </a:spcBef>
              <a:spcAft>
                <a:spcPts val="0"/>
              </a:spcAft>
              <a:buFont typeface="Arial" panose="020B0604020202020204" pitchFamily="34" charset="0"/>
              <a:buChar char="•"/>
            </a:pPr>
            <a:r>
              <a:rPr lang="en-US" sz="1200" dirty="0"/>
              <a:t>Consistently high correlations, with the highest between Average and Single (0.965).</a:t>
            </a:r>
          </a:p>
          <a:p>
            <a:pPr marL="171450" lvl="0" indent="-171450" algn="l" rtl="0">
              <a:spcBef>
                <a:spcPts val="600"/>
              </a:spcBef>
              <a:spcAft>
                <a:spcPts val="0"/>
              </a:spcAft>
              <a:buFont typeface="Arial" panose="020B0604020202020204" pitchFamily="34" charset="0"/>
              <a:buChar char="•"/>
            </a:pPr>
            <a:r>
              <a:rPr lang="en-US" sz="1200" dirty="0"/>
              <a:t>Supports the cophenetic findings, indicating similar clustering trends between methods with minor variations.</a:t>
            </a:r>
            <a:endParaRPr lang="en-IN" sz="1200" dirty="0"/>
          </a:p>
        </p:txBody>
      </p:sp>
      <p:sp>
        <p:nvSpPr>
          <p:cNvPr id="4" name="Google Shape;2260;p44">
            <a:extLst>
              <a:ext uri="{FF2B5EF4-FFF2-40B4-BE49-F238E27FC236}">
                <a16:creationId xmlns:a16="http://schemas.microsoft.com/office/drawing/2014/main" id="{C0782774-24FA-1199-F48A-3600B24F4A06}"/>
              </a:ext>
            </a:extLst>
          </p:cNvPr>
          <p:cNvSpPr/>
          <p:nvPr/>
        </p:nvSpPr>
        <p:spPr>
          <a:xfrm>
            <a:off x="1040994" y="2143932"/>
            <a:ext cx="3363341" cy="1948147"/>
          </a:xfrm>
          <a:prstGeom prst="roundRect">
            <a:avLst>
              <a:gd name="adj" fmla="val 16667"/>
            </a:avLst>
          </a:prstGeom>
          <a:solidFill>
            <a:srgbClr val="E99B27">
              <a:alpha val="25099"/>
            </a:srgbClr>
          </a:solidFill>
          <a:ln>
            <a:noFill/>
          </a:ln>
        </p:spPr>
        <p:txBody>
          <a:bodyPr spcFirstLastPara="1" wrap="square" lIns="91425" tIns="91425" rIns="91425" bIns="91425" anchor="t" anchorCtr="0">
            <a:noAutofit/>
          </a:bodyPr>
          <a:lstStyle/>
          <a:p>
            <a:pPr lvl="1" algn="ctr">
              <a:lnSpc>
                <a:spcPct val="0"/>
              </a:lnSpc>
              <a:spcBef>
                <a:spcPts val="600"/>
              </a:spcBef>
              <a:spcAft>
                <a:spcPts val="1200"/>
              </a:spcAft>
            </a:pPr>
            <a:r>
              <a:rPr lang="en-IN" dirty="0"/>
              <a:t>Cophenetic Correlations</a:t>
            </a:r>
          </a:p>
          <a:p>
            <a:pPr marL="171450" lvl="0" indent="-171450" algn="l" rtl="0">
              <a:spcBef>
                <a:spcPts val="600"/>
              </a:spcBef>
              <a:spcAft>
                <a:spcPts val="0"/>
              </a:spcAft>
              <a:buFont typeface="Arial" panose="020B0604020202020204" pitchFamily="34" charset="0"/>
              <a:buChar char="•"/>
            </a:pPr>
            <a:r>
              <a:rPr lang="en-US" sz="1200" dirty="0"/>
              <a:t>Highest between Average and Single (0.974), suggesting very similar clustering outputs.</a:t>
            </a:r>
          </a:p>
          <a:p>
            <a:pPr marL="171450" lvl="0" indent="-171450" algn="l" rtl="0">
              <a:spcBef>
                <a:spcPts val="600"/>
              </a:spcBef>
              <a:spcAft>
                <a:spcPts val="0"/>
              </a:spcAft>
              <a:buFont typeface="Arial" panose="020B0604020202020204" pitchFamily="34" charset="0"/>
              <a:buChar char="•"/>
            </a:pPr>
            <a:r>
              <a:rPr lang="en-US" sz="1200" dirty="0"/>
              <a:t>Lowest between Ward.D2 and Complete (0.878), indicating some differences in clustering approaches.</a:t>
            </a:r>
            <a:endParaRPr lang="en-IN" sz="1200" dirty="0"/>
          </a:p>
        </p:txBody>
      </p:sp>
    </p:spTree>
    <p:extLst>
      <p:ext uri="{BB962C8B-B14F-4D97-AF65-F5344CB8AC3E}">
        <p14:creationId xmlns:p14="http://schemas.microsoft.com/office/powerpoint/2010/main" val="3871952055"/>
      </p:ext>
    </p:extLst>
  </p:cSld>
  <p:clrMapOvr>
    <a:masterClrMapping/>
  </p:clrMapOvr>
  <mc:AlternateContent xmlns:mc="http://schemas.openxmlformats.org/markup-compatibility/2006" xmlns:p14="http://schemas.microsoft.com/office/powerpoint/2010/main">
    <mc:Choice Requires="p14">
      <p:transition spd="slow" p14:dur="2000" advTm="21651"/>
    </mc:Choice>
    <mc:Fallback xmlns="">
      <p:transition spd="slow" advTm="2165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3" name="Google Shape;743;p23"/>
          <p:cNvSpPr txBox="1">
            <a:spLocks noGrp="1"/>
          </p:cNvSpPr>
          <p:nvPr>
            <p:ph type="title"/>
          </p:nvPr>
        </p:nvSpPr>
        <p:spPr>
          <a:xfrm>
            <a:off x="346165" y="411475"/>
            <a:ext cx="8438605"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CHOOSING THE OPTIMAL </a:t>
            </a:r>
            <a:r>
              <a:rPr lang="en-US" dirty="0">
                <a:latin typeface="Roboto" panose="02000000000000000000" pitchFamily="2" charset="0"/>
                <a:ea typeface="Roboto" panose="02000000000000000000" pitchFamily="2" charset="0"/>
                <a:cs typeface="Roboto" panose="02000000000000000000" pitchFamily="2" charset="0"/>
              </a:rPr>
              <a:t>NUMBER OF CLUSTERS</a:t>
            </a:r>
            <a:endParaRPr lang="en-IN" dirty="0">
              <a:latin typeface="Roboto" panose="02000000000000000000" pitchFamily="2" charset="0"/>
              <a:ea typeface="Roboto" panose="02000000000000000000" pitchFamily="2" charset="0"/>
              <a:cs typeface="Roboto" panose="02000000000000000000" pitchFamily="2" charset="0"/>
            </a:endParaRPr>
          </a:p>
        </p:txBody>
      </p:sp>
      <p:grpSp>
        <p:nvGrpSpPr>
          <p:cNvPr id="25" name="Group 24">
            <a:extLst>
              <a:ext uri="{FF2B5EF4-FFF2-40B4-BE49-F238E27FC236}">
                <a16:creationId xmlns:a16="http://schemas.microsoft.com/office/drawing/2014/main" id="{5BD8A4A8-8DAD-AD13-88F9-2CB8A46F27DC}"/>
              </a:ext>
            </a:extLst>
          </p:cNvPr>
          <p:cNvGrpSpPr/>
          <p:nvPr/>
        </p:nvGrpSpPr>
        <p:grpSpPr>
          <a:xfrm>
            <a:off x="4385649" y="1151385"/>
            <a:ext cx="1352400" cy="807900"/>
            <a:chOff x="4350450" y="1363850"/>
            <a:chExt cx="1352400" cy="807900"/>
          </a:xfrm>
        </p:grpSpPr>
        <p:sp>
          <p:nvSpPr>
            <p:cNvPr id="740" name="Google Shape;740;p23"/>
            <p:cNvSpPr/>
            <p:nvPr/>
          </p:nvSpPr>
          <p:spPr>
            <a:xfrm>
              <a:off x="4350450" y="1363850"/>
              <a:ext cx="1352400" cy="80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txBox="1"/>
            <p:nvPr/>
          </p:nvSpPr>
          <p:spPr>
            <a:xfrm>
              <a:off x="4350450" y="150704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Elbow </a:t>
              </a:r>
            </a:p>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Method</a:t>
              </a:r>
            </a:p>
          </p:txBody>
        </p:sp>
      </p:grpSp>
      <p:cxnSp>
        <p:nvCxnSpPr>
          <p:cNvPr id="767" name="Google Shape;767;p23"/>
          <p:cNvCxnSpPr>
            <a:cxnSpLocks/>
            <a:endCxn id="740" idx="2"/>
          </p:cNvCxnSpPr>
          <p:nvPr/>
        </p:nvCxnSpPr>
        <p:spPr>
          <a:xfrm>
            <a:off x="3024043" y="1555335"/>
            <a:ext cx="1361606" cy="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23"/>
          <p:cNvCxnSpPr>
            <a:cxnSpLocks/>
            <a:stCxn id="740" idx="6"/>
            <a:endCxn id="769" idx="1"/>
          </p:cNvCxnSpPr>
          <p:nvPr/>
        </p:nvCxnSpPr>
        <p:spPr>
          <a:xfrm>
            <a:off x="5738049" y="1555335"/>
            <a:ext cx="1091110" cy="12"/>
          </a:xfrm>
          <a:prstGeom prst="straightConnector1">
            <a:avLst/>
          </a:prstGeom>
          <a:noFill/>
          <a:ln w="9525" cap="flat" cmpd="sng">
            <a:solidFill>
              <a:schemeClr val="accent1"/>
            </a:solidFill>
            <a:prstDash val="solid"/>
            <a:round/>
            <a:headEnd type="none" w="med" len="med"/>
            <a:tailEnd type="none" w="med" len="med"/>
          </a:ln>
        </p:spPr>
      </p:cxnSp>
      <p:grpSp>
        <p:nvGrpSpPr>
          <p:cNvPr id="770" name="Google Shape;770;p23"/>
          <p:cNvGrpSpPr/>
          <p:nvPr/>
        </p:nvGrpSpPr>
        <p:grpSpPr>
          <a:xfrm>
            <a:off x="6829158" y="1313835"/>
            <a:ext cx="1197966" cy="483000"/>
            <a:chOff x="6483001" y="1338363"/>
            <a:chExt cx="2203787" cy="483000"/>
          </a:xfrm>
        </p:grpSpPr>
        <p:sp>
          <p:nvSpPr>
            <p:cNvPr id="771" name="Google Shape;771;p23"/>
            <p:cNvSpPr txBox="1"/>
            <p:nvPr/>
          </p:nvSpPr>
          <p:spPr>
            <a:xfrm>
              <a:off x="6625788" y="133836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0000"/>
                  </a:solidFill>
                  <a:latin typeface="Roboto"/>
                  <a:ea typeface="Roboto"/>
                  <a:cs typeface="Roboto"/>
                  <a:sym typeface="Roboto"/>
                </a:rPr>
                <a:t>2 Clusters</a:t>
              </a:r>
            </a:p>
          </p:txBody>
        </p:sp>
        <p:sp>
          <p:nvSpPr>
            <p:cNvPr id="769" name="Google Shape;769;p23"/>
            <p:cNvSpPr/>
            <p:nvPr/>
          </p:nvSpPr>
          <p:spPr>
            <a:xfrm>
              <a:off x="6483000" y="1379175"/>
              <a:ext cx="66600" cy="40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3"/>
          <p:cNvGrpSpPr/>
          <p:nvPr/>
        </p:nvGrpSpPr>
        <p:grpSpPr>
          <a:xfrm>
            <a:off x="6829159" y="2695202"/>
            <a:ext cx="1197967" cy="483000"/>
            <a:chOff x="6483000" y="2472563"/>
            <a:chExt cx="2203788" cy="483000"/>
          </a:xfrm>
        </p:grpSpPr>
        <p:sp>
          <p:nvSpPr>
            <p:cNvPr id="773" name="Google Shape;773;p23"/>
            <p:cNvSpPr txBox="1"/>
            <p:nvPr/>
          </p:nvSpPr>
          <p:spPr>
            <a:xfrm>
              <a:off x="6625788" y="247256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0000"/>
                  </a:solidFill>
                  <a:latin typeface="Roboto"/>
                  <a:ea typeface="Roboto"/>
                  <a:cs typeface="Roboto"/>
                  <a:sym typeface="Roboto"/>
                </a:rPr>
                <a:t>2 Clusters</a:t>
              </a:r>
            </a:p>
          </p:txBody>
        </p:sp>
        <p:sp>
          <p:nvSpPr>
            <p:cNvPr id="774" name="Google Shape;774;p23"/>
            <p:cNvSpPr/>
            <p:nvPr/>
          </p:nvSpPr>
          <p:spPr>
            <a:xfrm>
              <a:off x="6483000" y="2513363"/>
              <a:ext cx="66600" cy="401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3"/>
          <p:cNvGrpSpPr/>
          <p:nvPr/>
        </p:nvGrpSpPr>
        <p:grpSpPr>
          <a:xfrm>
            <a:off x="6829159" y="4031850"/>
            <a:ext cx="1197967" cy="483000"/>
            <a:chOff x="6483000" y="3613013"/>
            <a:chExt cx="2203788" cy="483000"/>
          </a:xfrm>
        </p:grpSpPr>
        <p:sp>
          <p:nvSpPr>
            <p:cNvPr id="776" name="Google Shape;776;p23"/>
            <p:cNvSpPr txBox="1"/>
            <p:nvPr/>
          </p:nvSpPr>
          <p:spPr>
            <a:xfrm>
              <a:off x="6625788" y="361301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1</a:t>
              </a:r>
              <a:r>
                <a:rPr lang="en-US" dirty="0">
                  <a:solidFill>
                    <a:srgbClr val="000000"/>
                  </a:solidFill>
                  <a:latin typeface="Roboto"/>
                  <a:ea typeface="Roboto"/>
                  <a:cs typeface="Roboto"/>
                  <a:sym typeface="Roboto"/>
                </a:rPr>
                <a:t> Cluster</a:t>
              </a:r>
            </a:p>
          </p:txBody>
        </p:sp>
        <p:sp>
          <p:nvSpPr>
            <p:cNvPr id="777" name="Google Shape;777;p23"/>
            <p:cNvSpPr/>
            <p:nvPr/>
          </p:nvSpPr>
          <p:spPr>
            <a:xfrm>
              <a:off x="6483000" y="3653813"/>
              <a:ext cx="66600" cy="401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8" name="Google Shape;778;p23"/>
          <p:cNvCxnSpPr>
            <a:cxnSpLocks/>
            <a:endCxn id="741" idx="2"/>
          </p:cNvCxnSpPr>
          <p:nvPr/>
        </p:nvCxnSpPr>
        <p:spPr>
          <a:xfrm>
            <a:off x="2157913" y="2925379"/>
            <a:ext cx="2227736" cy="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23"/>
          <p:cNvCxnSpPr>
            <a:cxnSpLocks/>
            <a:stCxn id="741" idx="6"/>
            <a:endCxn id="774" idx="1"/>
          </p:cNvCxnSpPr>
          <p:nvPr/>
        </p:nvCxnSpPr>
        <p:spPr>
          <a:xfrm>
            <a:off x="5738049" y="2925379"/>
            <a:ext cx="1091110" cy="11323"/>
          </a:xfrm>
          <a:prstGeom prst="straightConnector1">
            <a:avLst/>
          </a:prstGeom>
          <a:noFill/>
          <a:ln w="9525" cap="flat" cmpd="sng">
            <a:solidFill>
              <a:schemeClr val="accent4"/>
            </a:solidFill>
            <a:prstDash val="solid"/>
            <a:round/>
            <a:headEnd type="none" w="med" len="med"/>
            <a:tailEnd type="none" w="med" len="med"/>
          </a:ln>
        </p:spPr>
      </p:cxnSp>
      <p:cxnSp>
        <p:nvCxnSpPr>
          <p:cNvPr id="780" name="Google Shape;780;p23"/>
          <p:cNvCxnSpPr>
            <a:cxnSpLocks/>
            <a:stCxn id="6" idx="3"/>
            <a:endCxn id="742" idx="2"/>
          </p:cNvCxnSpPr>
          <p:nvPr/>
        </p:nvCxnSpPr>
        <p:spPr>
          <a:xfrm>
            <a:off x="3200389" y="4273351"/>
            <a:ext cx="1185260" cy="4865"/>
          </a:xfrm>
          <a:prstGeom prst="straightConnector1">
            <a:avLst/>
          </a:prstGeom>
          <a:noFill/>
          <a:ln w="9525" cap="flat" cmpd="sng">
            <a:solidFill>
              <a:schemeClr val="accent5"/>
            </a:solidFill>
            <a:prstDash val="solid"/>
            <a:round/>
            <a:headEnd type="none" w="med" len="med"/>
            <a:tailEnd type="none" w="med" len="med"/>
          </a:ln>
        </p:spPr>
      </p:cxnSp>
      <p:cxnSp>
        <p:nvCxnSpPr>
          <p:cNvPr id="781" name="Google Shape;781;p23"/>
          <p:cNvCxnSpPr>
            <a:cxnSpLocks/>
            <a:stCxn id="742" idx="6"/>
            <a:endCxn id="777" idx="1"/>
          </p:cNvCxnSpPr>
          <p:nvPr/>
        </p:nvCxnSpPr>
        <p:spPr>
          <a:xfrm flipV="1">
            <a:off x="5738049" y="4273350"/>
            <a:ext cx="1091110" cy="4866"/>
          </a:xfrm>
          <a:prstGeom prst="straightConnector1">
            <a:avLst/>
          </a:prstGeom>
          <a:noFill/>
          <a:ln w="9525" cap="flat" cmpd="sng">
            <a:solidFill>
              <a:schemeClr val="accent5"/>
            </a:solidFill>
            <a:prstDash val="solid"/>
            <a:round/>
            <a:headEnd type="none" w="med" len="med"/>
            <a:tailEnd type="none" w="med" len="med"/>
          </a:ln>
        </p:spPr>
      </p:cxnSp>
      <p:pic>
        <p:nvPicPr>
          <p:cNvPr id="4" name="Picture" descr="A graph of a number of clusters&#10;&#10;Description automatically generated">
            <a:extLst>
              <a:ext uri="{FF2B5EF4-FFF2-40B4-BE49-F238E27FC236}">
                <a16:creationId xmlns:a16="http://schemas.microsoft.com/office/drawing/2014/main" id="{2169196D-2E0A-F771-B59A-DAEA9AFCA4AA}"/>
              </a:ext>
            </a:extLst>
          </p:cNvPr>
          <p:cNvPicPr/>
          <p:nvPr/>
        </p:nvPicPr>
        <p:blipFill>
          <a:blip r:embed="rId3"/>
          <a:stretch>
            <a:fillRect/>
          </a:stretch>
        </p:blipFill>
        <p:spPr bwMode="auto">
          <a:xfrm>
            <a:off x="1319338" y="1012955"/>
            <a:ext cx="1881051" cy="1237347"/>
          </a:xfrm>
          <a:prstGeom prst="rect">
            <a:avLst/>
          </a:prstGeom>
          <a:noFill/>
          <a:ln w="9525">
            <a:noFill/>
            <a:headEnd/>
            <a:tailEnd/>
          </a:ln>
        </p:spPr>
      </p:pic>
      <p:pic>
        <p:nvPicPr>
          <p:cNvPr id="5" name="Picture" descr="A graph with a line graph and numbers&#10;&#10;Description automatically generated">
            <a:extLst>
              <a:ext uri="{FF2B5EF4-FFF2-40B4-BE49-F238E27FC236}">
                <a16:creationId xmlns:a16="http://schemas.microsoft.com/office/drawing/2014/main" id="{620B4645-9264-BC14-5CE5-9A0E518C4F17}"/>
              </a:ext>
            </a:extLst>
          </p:cNvPr>
          <p:cNvPicPr/>
          <p:nvPr/>
        </p:nvPicPr>
        <p:blipFill>
          <a:blip r:embed="rId4"/>
          <a:stretch>
            <a:fillRect/>
          </a:stretch>
        </p:blipFill>
        <p:spPr bwMode="auto">
          <a:xfrm>
            <a:off x="1319338" y="2317489"/>
            <a:ext cx="1881051" cy="1237347"/>
          </a:xfrm>
          <a:prstGeom prst="rect">
            <a:avLst/>
          </a:prstGeom>
          <a:noFill/>
          <a:ln w="9525">
            <a:noFill/>
            <a:headEnd/>
            <a:tailEnd/>
          </a:ln>
        </p:spPr>
      </p:pic>
      <p:pic>
        <p:nvPicPr>
          <p:cNvPr id="6" name="Picture" descr="A graph of a number of clusters&#10;&#10;Description automatically generated">
            <a:extLst>
              <a:ext uri="{FF2B5EF4-FFF2-40B4-BE49-F238E27FC236}">
                <a16:creationId xmlns:a16="http://schemas.microsoft.com/office/drawing/2014/main" id="{14CFFB3C-E16E-3516-45C3-163DFEB66551}"/>
              </a:ext>
            </a:extLst>
          </p:cNvPr>
          <p:cNvPicPr/>
          <p:nvPr/>
        </p:nvPicPr>
        <p:blipFill>
          <a:blip r:embed="rId5"/>
          <a:stretch>
            <a:fillRect/>
          </a:stretch>
        </p:blipFill>
        <p:spPr bwMode="auto">
          <a:xfrm>
            <a:off x="1319338" y="3654677"/>
            <a:ext cx="1881051" cy="1237347"/>
          </a:xfrm>
          <a:prstGeom prst="rect">
            <a:avLst/>
          </a:prstGeom>
          <a:noFill/>
          <a:ln w="9525">
            <a:noFill/>
            <a:headEnd/>
            <a:tailEnd/>
          </a:ln>
        </p:spPr>
      </p:pic>
      <p:grpSp>
        <p:nvGrpSpPr>
          <p:cNvPr id="24" name="Group 23">
            <a:extLst>
              <a:ext uri="{FF2B5EF4-FFF2-40B4-BE49-F238E27FC236}">
                <a16:creationId xmlns:a16="http://schemas.microsoft.com/office/drawing/2014/main" id="{80140ECE-8BCD-87C9-6826-A346ECAB2A0B}"/>
              </a:ext>
            </a:extLst>
          </p:cNvPr>
          <p:cNvGrpSpPr/>
          <p:nvPr/>
        </p:nvGrpSpPr>
        <p:grpSpPr>
          <a:xfrm>
            <a:off x="4385649" y="2521429"/>
            <a:ext cx="1352400" cy="807900"/>
            <a:chOff x="4350450" y="2501163"/>
            <a:chExt cx="1352400" cy="807900"/>
          </a:xfrm>
        </p:grpSpPr>
        <p:sp>
          <p:nvSpPr>
            <p:cNvPr id="741" name="Google Shape;741;p23"/>
            <p:cNvSpPr/>
            <p:nvPr/>
          </p:nvSpPr>
          <p:spPr>
            <a:xfrm>
              <a:off x="4350450" y="2501163"/>
              <a:ext cx="1352400" cy="807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6;p23">
              <a:extLst>
                <a:ext uri="{FF2B5EF4-FFF2-40B4-BE49-F238E27FC236}">
                  <a16:creationId xmlns:a16="http://schemas.microsoft.com/office/drawing/2014/main" id="{5D1E805F-392E-6ED5-843C-0905D169DDB9}"/>
                </a:ext>
              </a:extLst>
            </p:cNvPr>
            <p:cNvSpPr txBox="1"/>
            <p:nvPr/>
          </p:nvSpPr>
          <p:spPr>
            <a:xfrm>
              <a:off x="4350450" y="266423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Silhouette </a:t>
              </a:r>
            </a:p>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Method</a:t>
              </a:r>
            </a:p>
          </p:txBody>
        </p:sp>
      </p:grpSp>
      <p:grpSp>
        <p:nvGrpSpPr>
          <p:cNvPr id="23" name="Group 22">
            <a:extLst>
              <a:ext uri="{FF2B5EF4-FFF2-40B4-BE49-F238E27FC236}">
                <a16:creationId xmlns:a16="http://schemas.microsoft.com/office/drawing/2014/main" id="{154AF73B-6085-D05C-2463-7A7F19340668}"/>
              </a:ext>
            </a:extLst>
          </p:cNvPr>
          <p:cNvGrpSpPr/>
          <p:nvPr/>
        </p:nvGrpSpPr>
        <p:grpSpPr>
          <a:xfrm>
            <a:off x="4385649" y="3874266"/>
            <a:ext cx="1388187" cy="807900"/>
            <a:chOff x="4350450" y="3638488"/>
            <a:chExt cx="1388187" cy="807900"/>
          </a:xfrm>
        </p:grpSpPr>
        <p:sp>
          <p:nvSpPr>
            <p:cNvPr id="742" name="Google Shape;742;p23"/>
            <p:cNvSpPr/>
            <p:nvPr/>
          </p:nvSpPr>
          <p:spPr>
            <a:xfrm>
              <a:off x="4350450" y="3638488"/>
              <a:ext cx="1352400" cy="80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6;p23">
              <a:extLst>
                <a:ext uri="{FF2B5EF4-FFF2-40B4-BE49-F238E27FC236}">
                  <a16:creationId xmlns:a16="http://schemas.microsoft.com/office/drawing/2014/main" id="{7A92F9D7-ED9F-49F1-BCFE-E39D1F649B71}"/>
                </a:ext>
              </a:extLst>
            </p:cNvPr>
            <p:cNvSpPr txBox="1"/>
            <p:nvPr/>
          </p:nvSpPr>
          <p:spPr>
            <a:xfrm>
              <a:off x="4386237" y="383473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Gap Statistic  </a:t>
              </a:r>
            </a:p>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Method</a:t>
              </a:r>
            </a:p>
          </p:txBody>
        </p:sp>
      </p:grpSp>
    </p:spTree>
  </p:cSld>
  <p:clrMapOvr>
    <a:masterClrMapping/>
  </p:clrMapOvr>
  <mc:AlternateContent xmlns:mc="http://schemas.openxmlformats.org/markup-compatibility/2006" xmlns:p14="http://schemas.microsoft.com/office/powerpoint/2010/main">
    <mc:Choice Requires="p14">
      <p:transition spd="slow" p14:dur="2000" advTm="10040"/>
    </mc:Choice>
    <mc:Fallback xmlns="">
      <p:transition spd="slow" advTm="1004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b="0">
                <a:highlight>
                  <a:srgbClr val="FFFF00"/>
                </a:highlight>
                <a:latin typeface="Roboto" panose="02000000000000000000" pitchFamily="2" charset="0"/>
                <a:ea typeface="Roboto" panose="02000000000000000000" pitchFamily="2" charset="0"/>
                <a:cs typeface="Roboto" panose="02000000000000000000" pitchFamily="2" charset="0"/>
              </a:rPr>
              <a:t>CLUSTER VALIDATION </a:t>
            </a:r>
            <a:r>
              <a:rPr lang="en-CA" b="0">
                <a:latin typeface="Roboto" panose="02000000000000000000" pitchFamily="2" charset="0"/>
                <a:ea typeface="Roboto" panose="02000000000000000000" pitchFamily="2" charset="0"/>
                <a:cs typeface="Roboto" panose="02000000000000000000" pitchFamily="2" charset="0"/>
              </a:rPr>
              <a:t>STATISTICS</a:t>
            </a:r>
            <a:endParaRPr lang="en-CA" b="0" dirty="0">
              <a:latin typeface="Roboto" panose="02000000000000000000" pitchFamily="2" charset="0"/>
              <a:ea typeface="Roboto" panose="02000000000000000000" pitchFamily="2" charset="0"/>
              <a:cs typeface="Roboto" panose="02000000000000000000" pitchFamily="2" charset="0"/>
            </a:endParaRPr>
          </a:p>
        </p:txBody>
      </p:sp>
      <p:sp>
        <p:nvSpPr>
          <p:cNvPr id="486" name="Google Shape;486;p19"/>
          <p:cNvSpPr txBox="1"/>
          <p:nvPr/>
        </p:nvSpPr>
        <p:spPr>
          <a:xfrm>
            <a:off x="791294" y="3799784"/>
            <a:ext cx="1981200" cy="614921"/>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400" dirty="0">
                <a:highlight>
                  <a:srgbClr val="FFFF00"/>
                </a:highlight>
                <a:latin typeface="Roboto" panose="02000000000000000000" pitchFamily="2" charset="0"/>
                <a:ea typeface="Roboto" panose="02000000000000000000" pitchFamily="2" charset="0"/>
                <a:cs typeface="Roboto" panose="02000000000000000000" pitchFamily="2" charset="0"/>
              </a:rPr>
              <a:t>Silhouette Score</a:t>
            </a:r>
          </a:p>
          <a:p>
            <a:pPr lvl="0" algn="ctr" rtl="0">
              <a:spcBef>
                <a:spcPts val="0"/>
              </a:spcBef>
              <a:spcAft>
                <a:spcPts val="0"/>
              </a:spcAft>
            </a:pPr>
            <a:r>
              <a:rPr lang="en-US" sz="1400" dirty="0">
                <a:highlight>
                  <a:srgbClr val="FFFF00"/>
                </a:highlight>
                <a:latin typeface="Roboto" panose="02000000000000000000" pitchFamily="2" charset="0"/>
                <a:ea typeface="Roboto" panose="02000000000000000000" pitchFamily="2" charset="0"/>
                <a:cs typeface="Roboto" panose="02000000000000000000" pitchFamily="2" charset="0"/>
              </a:rPr>
              <a:t>Dunn Index</a:t>
            </a:r>
          </a:p>
          <a:p>
            <a:pPr lvl="0" algn="ctr" rtl="0">
              <a:spcBef>
                <a:spcPts val="0"/>
              </a:spcBef>
              <a:spcAft>
                <a:spcPts val="0"/>
              </a:spcAft>
            </a:pPr>
            <a:r>
              <a:rPr lang="en-US" sz="1400" dirty="0">
                <a:highlight>
                  <a:srgbClr val="FFFF00"/>
                </a:highlight>
                <a:latin typeface="Roboto" panose="02000000000000000000" pitchFamily="2" charset="0"/>
                <a:ea typeface="Roboto" panose="02000000000000000000" pitchFamily="2" charset="0"/>
                <a:cs typeface="Roboto" panose="02000000000000000000" pitchFamily="2" charset="0"/>
              </a:rPr>
              <a:t>Connectivity</a:t>
            </a:r>
          </a:p>
        </p:txBody>
      </p:sp>
      <p:sp>
        <p:nvSpPr>
          <p:cNvPr id="487" name="Google Shape;487;p19"/>
          <p:cNvSpPr txBox="1"/>
          <p:nvPr/>
        </p:nvSpPr>
        <p:spPr>
          <a:xfrm>
            <a:off x="788000" y="2467178"/>
            <a:ext cx="1981200" cy="8240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INTERNAL VALIDATION MEASURES</a:t>
            </a:r>
            <a:endParaRPr dirty="0">
              <a:latin typeface="Roboto"/>
              <a:ea typeface="Roboto"/>
              <a:cs typeface="Roboto"/>
              <a:sym typeface="Roboto"/>
            </a:endParaRPr>
          </a:p>
        </p:txBody>
      </p:sp>
      <p:sp>
        <p:nvSpPr>
          <p:cNvPr id="488" name="Google Shape;488;p19"/>
          <p:cNvSpPr/>
          <p:nvPr/>
        </p:nvSpPr>
        <p:spPr>
          <a:xfrm>
            <a:off x="1386235" y="1211750"/>
            <a:ext cx="784800" cy="7848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972985" y="12117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93" name="Google Shape;493;p19"/>
          <p:cNvGrpSpPr/>
          <p:nvPr/>
        </p:nvGrpSpPr>
        <p:grpSpPr>
          <a:xfrm>
            <a:off x="3886200" y="1114550"/>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19"/>
          <p:cNvCxnSpPr>
            <a:cxnSpLocks/>
            <a:stCxn id="488" idx="6"/>
            <a:endCxn id="513" idx="2"/>
          </p:cNvCxnSpPr>
          <p:nvPr/>
        </p:nvCxnSpPr>
        <p:spPr>
          <a:xfrm>
            <a:off x="2171035" y="1604150"/>
            <a:ext cx="1934100" cy="0"/>
          </a:xfrm>
          <a:prstGeom prst="straightConnector1">
            <a:avLst/>
          </a:prstGeom>
          <a:noFill/>
          <a:ln w="9525" cap="flat" cmpd="sng">
            <a:solidFill>
              <a:schemeClr val="dk2"/>
            </a:solidFill>
            <a:prstDash val="solid"/>
            <a:round/>
            <a:headEnd type="none" w="med" len="med"/>
            <a:tailEnd type="oval" w="med" len="med"/>
          </a:ln>
        </p:spPr>
      </p:cxnSp>
      <p:cxnSp>
        <p:nvCxnSpPr>
          <p:cNvPr id="516" name="Google Shape;516;p19"/>
          <p:cNvCxnSpPr>
            <a:cxnSpLocks/>
            <a:stCxn id="492" idx="2"/>
            <a:endCxn id="514" idx="6"/>
          </p:cNvCxnSpPr>
          <p:nvPr/>
        </p:nvCxnSpPr>
        <p:spPr>
          <a:xfrm rot="10800000">
            <a:off x="4567285" y="1604150"/>
            <a:ext cx="2405700" cy="0"/>
          </a:xfrm>
          <a:prstGeom prst="straightConnector1">
            <a:avLst/>
          </a:prstGeom>
          <a:noFill/>
          <a:ln w="9525" cap="flat" cmpd="sng">
            <a:solidFill>
              <a:schemeClr val="dk2"/>
            </a:solidFill>
            <a:prstDash val="solid"/>
            <a:round/>
            <a:headEnd type="none" w="med" len="med"/>
            <a:tailEnd type="oval" w="med" len="med"/>
          </a:ln>
        </p:spPr>
      </p:cxnSp>
      <p:cxnSp>
        <p:nvCxnSpPr>
          <p:cNvPr id="517" name="Google Shape;517;p19"/>
          <p:cNvCxnSpPr>
            <a:stCxn id="488" idx="4"/>
            <a:endCxn id="451" idx="0"/>
          </p:cNvCxnSpPr>
          <p:nvPr/>
        </p:nvCxnSpPr>
        <p:spPr>
          <a:xfrm>
            <a:off x="1778635" y="1996550"/>
            <a:ext cx="0" cy="429300"/>
          </a:xfrm>
          <a:prstGeom prst="straightConnector1">
            <a:avLst/>
          </a:prstGeom>
          <a:noFill/>
          <a:ln w="9525" cap="flat" cmpd="sng">
            <a:solidFill>
              <a:schemeClr val="dk2"/>
            </a:solidFill>
            <a:prstDash val="solid"/>
            <a:round/>
            <a:headEnd type="none" w="med" len="med"/>
            <a:tailEnd type="oval" w="med" len="med"/>
          </a:ln>
        </p:spPr>
      </p:cxnSp>
      <p:cxnSp>
        <p:nvCxnSpPr>
          <p:cNvPr id="518" name="Google Shape;518;p19"/>
          <p:cNvCxnSpPr>
            <a:cxnSpLocks/>
          </p:cNvCxnSpPr>
          <p:nvPr/>
        </p:nvCxnSpPr>
        <p:spPr>
          <a:xfrm>
            <a:off x="1778600" y="3283179"/>
            <a:ext cx="0" cy="429300"/>
          </a:xfrm>
          <a:prstGeom prst="straightConnector1">
            <a:avLst/>
          </a:prstGeom>
          <a:noFill/>
          <a:ln w="9525" cap="flat" cmpd="sng">
            <a:solidFill>
              <a:schemeClr val="dk2"/>
            </a:solidFill>
            <a:prstDash val="solid"/>
            <a:round/>
            <a:headEnd type="none" w="med" len="med"/>
            <a:tailEnd type="oval" w="med" len="med"/>
          </a:ln>
        </p:spPr>
      </p:cxnSp>
      <p:cxnSp>
        <p:nvCxnSpPr>
          <p:cNvPr id="519" name="Google Shape;519;p19"/>
          <p:cNvCxnSpPr>
            <a:stCxn id="492" idx="4"/>
            <a:endCxn id="450" idx="0"/>
          </p:cNvCxnSpPr>
          <p:nvPr/>
        </p:nvCxnSpPr>
        <p:spPr>
          <a:xfrm>
            <a:off x="7365385" y="1996550"/>
            <a:ext cx="0" cy="429300"/>
          </a:xfrm>
          <a:prstGeom prst="straightConnector1">
            <a:avLst/>
          </a:prstGeom>
          <a:noFill/>
          <a:ln w="9525" cap="flat" cmpd="sng">
            <a:solidFill>
              <a:schemeClr val="dk2"/>
            </a:solidFill>
            <a:prstDash val="solid"/>
            <a:round/>
            <a:headEnd type="none" w="med" len="med"/>
            <a:tailEnd type="oval" w="med" len="med"/>
          </a:ln>
        </p:spPr>
      </p:cxnSp>
      <p:sp>
        <p:nvSpPr>
          <p:cNvPr id="3" name="Google Shape;486;p19">
            <a:extLst>
              <a:ext uri="{FF2B5EF4-FFF2-40B4-BE49-F238E27FC236}">
                <a16:creationId xmlns:a16="http://schemas.microsoft.com/office/drawing/2014/main" id="{DA4F2B76-A319-A0C2-5DB1-44237A61E454}"/>
              </a:ext>
            </a:extLst>
          </p:cNvPr>
          <p:cNvSpPr txBox="1"/>
          <p:nvPr/>
        </p:nvSpPr>
        <p:spPr>
          <a:xfrm>
            <a:off x="6390890" y="3801969"/>
            <a:ext cx="1981200" cy="614921"/>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400" dirty="0">
                <a:highlight>
                  <a:srgbClr val="FFFF00"/>
                </a:highlight>
                <a:latin typeface="Roboto" panose="02000000000000000000" pitchFamily="2" charset="0"/>
                <a:ea typeface="Roboto" panose="02000000000000000000" pitchFamily="2" charset="0"/>
                <a:cs typeface="Roboto" panose="02000000000000000000" pitchFamily="2" charset="0"/>
              </a:rPr>
              <a:t>Rand Index</a:t>
            </a:r>
          </a:p>
          <a:p>
            <a:pPr lvl="0" algn="ctr" rtl="0">
              <a:spcBef>
                <a:spcPts val="0"/>
              </a:spcBef>
              <a:spcAft>
                <a:spcPts val="0"/>
              </a:spcAft>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Adjusted Rand Index</a:t>
            </a:r>
          </a:p>
          <a:p>
            <a:pPr lvl="0" algn="ctr" rtl="0">
              <a:spcBef>
                <a:spcPts val="0"/>
              </a:spcBef>
              <a:spcAft>
                <a:spcPts val="0"/>
              </a:spcAft>
            </a:pPr>
            <a:r>
              <a:rPr lang="en-US" sz="1400" dirty="0" err="1">
                <a:highlight>
                  <a:srgbClr val="FFFF00"/>
                </a:highlight>
                <a:latin typeface="Roboto" panose="02000000000000000000" pitchFamily="2" charset="0"/>
                <a:ea typeface="Roboto" panose="02000000000000000000" pitchFamily="2" charset="0"/>
                <a:cs typeface="Roboto" panose="02000000000000000000" pitchFamily="2" charset="0"/>
              </a:rPr>
              <a:t>Meila</a:t>
            </a:r>
            <a:r>
              <a:rPr lang="en-US" dirty="0" err="1">
                <a:highlight>
                  <a:srgbClr val="FFFF00"/>
                </a:highlight>
                <a:latin typeface="Roboto" panose="02000000000000000000" pitchFamily="2" charset="0"/>
                <a:ea typeface="Roboto" panose="02000000000000000000" pitchFamily="2" charset="0"/>
                <a:cs typeface="Roboto" panose="02000000000000000000" pitchFamily="2" charset="0"/>
              </a:rPr>
              <a:t>’s</a:t>
            </a: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 VI</a:t>
            </a:r>
            <a:endParaRPr lang="en-US" sz="1400"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sp>
        <p:nvSpPr>
          <p:cNvPr id="4" name="Google Shape;487;p19">
            <a:extLst>
              <a:ext uri="{FF2B5EF4-FFF2-40B4-BE49-F238E27FC236}">
                <a16:creationId xmlns:a16="http://schemas.microsoft.com/office/drawing/2014/main" id="{198B12EB-16EA-7CCA-50AF-95F08E4F78B1}"/>
              </a:ext>
            </a:extLst>
          </p:cNvPr>
          <p:cNvSpPr txBox="1"/>
          <p:nvPr/>
        </p:nvSpPr>
        <p:spPr>
          <a:xfrm>
            <a:off x="6387596" y="2469363"/>
            <a:ext cx="1981200" cy="8240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EXTERNAL VALIDATION MEASURES</a:t>
            </a:r>
            <a:endParaRPr dirty="0">
              <a:latin typeface="Roboto"/>
              <a:ea typeface="Roboto"/>
              <a:cs typeface="Roboto"/>
              <a:sym typeface="Roboto"/>
            </a:endParaRPr>
          </a:p>
        </p:txBody>
      </p:sp>
      <p:cxnSp>
        <p:nvCxnSpPr>
          <p:cNvPr id="5" name="Google Shape;518;p19">
            <a:extLst>
              <a:ext uri="{FF2B5EF4-FFF2-40B4-BE49-F238E27FC236}">
                <a16:creationId xmlns:a16="http://schemas.microsoft.com/office/drawing/2014/main" id="{F7971EEE-34AA-F52A-D3D5-A9F155C77D0C}"/>
              </a:ext>
            </a:extLst>
          </p:cNvPr>
          <p:cNvCxnSpPr>
            <a:cxnSpLocks/>
          </p:cNvCxnSpPr>
          <p:nvPr/>
        </p:nvCxnSpPr>
        <p:spPr>
          <a:xfrm>
            <a:off x="7378196" y="3285364"/>
            <a:ext cx="0" cy="4293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2000" advTm="43894"/>
    </mc:Choice>
    <mc:Fallback xmlns="">
      <p:transition spd="slow" advTm="4389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0" dirty="0">
                <a:highlight>
                  <a:srgbClr val="FFFF00"/>
                </a:highlight>
                <a:latin typeface="Roboto"/>
                <a:ea typeface="Roboto"/>
                <a:cs typeface="Roboto"/>
                <a:sym typeface="Roboto"/>
              </a:rPr>
              <a:t>INTERNAL</a:t>
            </a:r>
            <a:r>
              <a:rPr lang="en-IN" b="0" dirty="0">
                <a:latin typeface="Roboto"/>
                <a:ea typeface="Roboto"/>
                <a:cs typeface="Roboto"/>
                <a:sym typeface="Roboto"/>
              </a:rPr>
              <a:t> VALIDATION MEASURES</a:t>
            </a:r>
          </a:p>
        </p:txBody>
      </p:sp>
      <p:grpSp>
        <p:nvGrpSpPr>
          <p:cNvPr id="8" name="Group 7">
            <a:extLst>
              <a:ext uri="{FF2B5EF4-FFF2-40B4-BE49-F238E27FC236}">
                <a16:creationId xmlns:a16="http://schemas.microsoft.com/office/drawing/2014/main" id="{34BBF647-C34A-AD14-F630-418DC027C2AF}"/>
              </a:ext>
            </a:extLst>
          </p:cNvPr>
          <p:cNvGrpSpPr/>
          <p:nvPr/>
        </p:nvGrpSpPr>
        <p:grpSpPr>
          <a:xfrm>
            <a:off x="457200" y="3742948"/>
            <a:ext cx="8229600" cy="1036563"/>
            <a:chOff x="457200" y="3742948"/>
            <a:chExt cx="8229600" cy="1036563"/>
          </a:xfrm>
        </p:grpSpPr>
        <p:grpSp>
          <p:nvGrpSpPr>
            <p:cNvPr id="4" name="Group 3">
              <a:extLst>
                <a:ext uri="{FF2B5EF4-FFF2-40B4-BE49-F238E27FC236}">
                  <a16:creationId xmlns:a16="http://schemas.microsoft.com/office/drawing/2014/main" id="{3B3E100F-F1EC-DA45-353A-1833A02304DF}"/>
                </a:ext>
              </a:extLst>
            </p:cNvPr>
            <p:cNvGrpSpPr/>
            <p:nvPr/>
          </p:nvGrpSpPr>
          <p:grpSpPr>
            <a:xfrm>
              <a:off x="457200" y="3742948"/>
              <a:ext cx="8153400" cy="1036563"/>
              <a:chOff x="457200" y="3742948"/>
              <a:chExt cx="8153400" cy="1036563"/>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3742948"/>
                <a:ext cx="8153400" cy="1036563"/>
              </a:xfrm>
              <a:prstGeom prst="roundRect">
                <a:avLst>
                  <a:gd name="adj" fmla="val 15217"/>
                </a:avLst>
              </a:prstGeom>
              <a:solidFill>
                <a:schemeClr val="accent6">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892;p25">
                <a:extLst>
                  <a:ext uri="{FF2B5EF4-FFF2-40B4-BE49-F238E27FC236}">
                    <a16:creationId xmlns:a16="http://schemas.microsoft.com/office/drawing/2014/main" id="{425AF368-836B-77B5-399D-CAA8180CAB53}"/>
                  </a:ext>
                </a:extLst>
              </p:cNvPr>
              <p:cNvSpPr/>
              <p:nvPr/>
            </p:nvSpPr>
            <p:spPr>
              <a:xfrm>
                <a:off x="931861" y="3809896"/>
                <a:ext cx="1446667" cy="184008"/>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n-lt"/>
                    <a:sym typeface="Fira Sans Extra Condensed"/>
                  </a:rPr>
                  <a:t>Conclusion</a:t>
                </a:r>
                <a:endParaRPr lang="en-IN" sz="1100" dirty="0">
                  <a:solidFill>
                    <a:schemeClr val="lt1"/>
                  </a:solidFill>
                  <a:latin typeface="+mn-lt"/>
                </a:endParaRPr>
              </a:p>
            </p:txBody>
          </p:sp>
        </p:grpSp>
        <p:sp>
          <p:nvSpPr>
            <p:cNvPr id="7" name="Google Shape;893;p25">
              <a:extLst>
                <a:ext uri="{FF2B5EF4-FFF2-40B4-BE49-F238E27FC236}">
                  <a16:creationId xmlns:a16="http://schemas.microsoft.com/office/drawing/2014/main" id="{BDA8BF5D-6D59-87CD-D94E-04237161296C}"/>
                </a:ext>
              </a:extLst>
            </p:cNvPr>
            <p:cNvSpPr txBox="1"/>
            <p:nvPr/>
          </p:nvSpPr>
          <p:spPr>
            <a:xfrm>
              <a:off x="704850" y="3993905"/>
              <a:ext cx="7981950" cy="785605"/>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1100" dirty="0">
                  <a:highlight>
                    <a:srgbClr val="FFFF00"/>
                  </a:highlight>
                  <a:latin typeface="Roboto" panose="02000000000000000000" pitchFamily="2" charset="0"/>
                  <a:ea typeface="Roboto" panose="02000000000000000000" pitchFamily="2" charset="0"/>
                  <a:cs typeface="Roboto" panose="02000000000000000000" pitchFamily="2" charset="0"/>
                </a:rPr>
                <a:t>Hierarchical Clustering Recommended: </a:t>
              </a:r>
              <a:r>
                <a:rPr lang="en-US" sz="1100" dirty="0">
                  <a:latin typeface="Roboto" panose="02000000000000000000" pitchFamily="2" charset="0"/>
                  <a:ea typeface="Roboto" panose="02000000000000000000" pitchFamily="2" charset="0"/>
                  <a:cs typeface="Roboto" panose="02000000000000000000" pitchFamily="2" charset="0"/>
                </a:rPr>
                <a:t>Based on internal validation metrics, hierarchical clustering with two clusters is most effective, achieving the lowest connectivity and highest silhouette score.</a:t>
              </a:r>
            </a:p>
            <a:p>
              <a:pPr marL="171450" indent="-171450">
                <a:buFont typeface="Arial" panose="020B0604020202020204" pitchFamily="34" charset="0"/>
                <a:buChar char="•"/>
              </a:pPr>
              <a:r>
                <a:rPr lang="en-US" sz="1050" dirty="0">
                  <a:highlight>
                    <a:srgbClr val="FFFF00"/>
                  </a:highlight>
                  <a:latin typeface="Roboto" panose="02000000000000000000" pitchFamily="2" charset="0"/>
                  <a:ea typeface="Roboto" panose="02000000000000000000" pitchFamily="2" charset="0"/>
                  <a:cs typeface="Roboto" panose="02000000000000000000" pitchFamily="2" charset="0"/>
                </a:rPr>
                <a:t>Considerations: </a:t>
              </a:r>
              <a:r>
                <a:rPr lang="en-US" sz="1050" dirty="0">
                  <a:latin typeface="Roboto" panose="02000000000000000000" pitchFamily="2" charset="0"/>
                  <a:ea typeface="Roboto" panose="02000000000000000000" pitchFamily="2" charset="0"/>
                  <a:cs typeface="Roboto" panose="02000000000000000000" pitchFamily="2" charset="0"/>
                </a:rPr>
                <a:t>Dunn index highlights potential for five clusters, suggesting a need to balance cluster compactness against separation depending on specific analytical goals.</a:t>
              </a:r>
              <a:endParaRPr lang="en-IN" sz="1050" dirty="0">
                <a:latin typeface="Roboto" panose="02000000000000000000" pitchFamily="2" charset="0"/>
                <a:ea typeface="Roboto" panose="02000000000000000000" pitchFamily="2" charset="0"/>
                <a:cs typeface="Roboto" panose="02000000000000000000" pitchFamily="2" charset="0"/>
              </a:endParaRPr>
            </a:p>
          </p:txBody>
        </p:sp>
      </p:grpSp>
      <p:pic>
        <p:nvPicPr>
          <p:cNvPr id="10" name="Picture 9">
            <a:extLst>
              <a:ext uri="{FF2B5EF4-FFF2-40B4-BE49-F238E27FC236}">
                <a16:creationId xmlns:a16="http://schemas.microsoft.com/office/drawing/2014/main" id="{61336835-ED79-3119-FF47-D903EB63C7B6}"/>
              </a:ext>
            </a:extLst>
          </p:cNvPr>
          <p:cNvPicPr>
            <a:picLocks noChangeAspect="1"/>
          </p:cNvPicPr>
          <p:nvPr/>
        </p:nvPicPr>
        <p:blipFill rotWithShape="1">
          <a:blip r:embed="rId3"/>
          <a:srcRect b="36104"/>
          <a:stretch/>
        </p:blipFill>
        <p:spPr>
          <a:xfrm>
            <a:off x="5400667" y="2300428"/>
            <a:ext cx="3209933" cy="1268676"/>
          </a:xfrm>
          <a:prstGeom prst="rect">
            <a:avLst/>
          </a:prstGeom>
        </p:spPr>
      </p:pic>
      <p:pic>
        <p:nvPicPr>
          <p:cNvPr id="16" name="Picture 15">
            <a:extLst>
              <a:ext uri="{FF2B5EF4-FFF2-40B4-BE49-F238E27FC236}">
                <a16:creationId xmlns:a16="http://schemas.microsoft.com/office/drawing/2014/main" id="{64062475-838D-519D-950E-240FBF0FD128}"/>
              </a:ext>
            </a:extLst>
          </p:cNvPr>
          <p:cNvPicPr>
            <a:picLocks noChangeAspect="1"/>
          </p:cNvPicPr>
          <p:nvPr/>
        </p:nvPicPr>
        <p:blipFill>
          <a:blip r:embed="rId4"/>
          <a:stretch>
            <a:fillRect/>
          </a:stretch>
        </p:blipFill>
        <p:spPr>
          <a:xfrm>
            <a:off x="5719145" y="1298726"/>
            <a:ext cx="2510455" cy="765902"/>
          </a:xfrm>
          <a:prstGeom prst="rect">
            <a:avLst/>
          </a:prstGeom>
        </p:spPr>
      </p:pic>
      <p:sp>
        <p:nvSpPr>
          <p:cNvPr id="17" name="Google Shape;893;p25">
            <a:extLst>
              <a:ext uri="{FF2B5EF4-FFF2-40B4-BE49-F238E27FC236}">
                <a16:creationId xmlns:a16="http://schemas.microsoft.com/office/drawing/2014/main" id="{478EA67C-93D0-86E5-D0E0-B1C1D0B1E370}"/>
              </a:ext>
            </a:extLst>
          </p:cNvPr>
          <p:cNvSpPr txBox="1"/>
          <p:nvPr/>
        </p:nvSpPr>
        <p:spPr>
          <a:xfrm>
            <a:off x="704850" y="2403249"/>
            <a:ext cx="4180659" cy="1268676"/>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1100" dirty="0">
                <a:highlight>
                  <a:srgbClr val="FFFF00"/>
                </a:highlight>
                <a:latin typeface="Roboto" panose="02000000000000000000" pitchFamily="2" charset="0"/>
                <a:ea typeface="Roboto" panose="02000000000000000000" pitchFamily="2" charset="0"/>
                <a:cs typeface="Roboto" panose="02000000000000000000" pitchFamily="2" charset="0"/>
              </a:rPr>
              <a:t>Connectivity:</a:t>
            </a:r>
            <a:r>
              <a:rPr lang="en-US" sz="1100" dirty="0">
                <a:latin typeface="Roboto" panose="02000000000000000000" pitchFamily="2" charset="0"/>
                <a:ea typeface="Roboto" panose="02000000000000000000" pitchFamily="2" charset="0"/>
                <a:cs typeface="Roboto" panose="02000000000000000000" pitchFamily="2" charset="0"/>
              </a:rPr>
              <a:t> Measures how well the clusters are linked, lower values are better.</a:t>
            </a:r>
          </a:p>
          <a:p>
            <a:pPr marL="171450" indent="-171450">
              <a:buFont typeface="Arial" panose="020B0604020202020204" pitchFamily="34" charset="0"/>
              <a:buChar char="•"/>
            </a:pPr>
            <a:r>
              <a:rPr lang="en-US" sz="1100" dirty="0">
                <a:highlight>
                  <a:srgbClr val="FFFF00"/>
                </a:highlight>
                <a:latin typeface="Roboto" panose="02000000000000000000" pitchFamily="2" charset="0"/>
                <a:ea typeface="Roboto" panose="02000000000000000000" pitchFamily="2" charset="0"/>
                <a:cs typeface="Roboto" panose="02000000000000000000" pitchFamily="2" charset="0"/>
              </a:rPr>
              <a:t>Dunn Index: </a:t>
            </a:r>
            <a:r>
              <a:rPr lang="en-US" sz="1100" dirty="0">
                <a:latin typeface="Roboto" panose="02000000000000000000" pitchFamily="2" charset="0"/>
                <a:ea typeface="Roboto" panose="02000000000000000000" pitchFamily="2" charset="0"/>
                <a:cs typeface="Roboto" panose="02000000000000000000" pitchFamily="2" charset="0"/>
              </a:rPr>
              <a:t>Evaluates intra-cluster compactness and inter-cluster separation; higher values indicate better clustering.</a:t>
            </a:r>
          </a:p>
          <a:p>
            <a:pPr marL="171450" indent="-171450">
              <a:buFont typeface="Arial" panose="020B0604020202020204" pitchFamily="34" charset="0"/>
              <a:buChar char="•"/>
            </a:pPr>
            <a:r>
              <a:rPr lang="en-US" sz="1100" dirty="0">
                <a:highlight>
                  <a:srgbClr val="FFFF00"/>
                </a:highlight>
                <a:latin typeface="Roboto" panose="02000000000000000000" pitchFamily="2" charset="0"/>
                <a:ea typeface="Roboto" panose="02000000000000000000" pitchFamily="2" charset="0"/>
                <a:cs typeface="Roboto" panose="02000000000000000000" pitchFamily="2" charset="0"/>
              </a:rPr>
              <a:t>Silhouette Score: </a:t>
            </a:r>
            <a:r>
              <a:rPr lang="en-US" sz="1100" dirty="0">
                <a:latin typeface="Roboto" panose="02000000000000000000" pitchFamily="2" charset="0"/>
                <a:ea typeface="Roboto" panose="02000000000000000000" pitchFamily="2" charset="0"/>
                <a:cs typeface="Roboto" panose="02000000000000000000" pitchFamily="2" charset="0"/>
              </a:rPr>
              <a:t>Assesses how similar an object is to its own cluster compared to other clusters; values closer to 1 suggest well-defined clusters.</a:t>
            </a:r>
          </a:p>
        </p:txBody>
      </p:sp>
      <p:pic>
        <p:nvPicPr>
          <p:cNvPr id="3" name="Picture 2">
            <a:extLst>
              <a:ext uri="{FF2B5EF4-FFF2-40B4-BE49-F238E27FC236}">
                <a16:creationId xmlns:a16="http://schemas.microsoft.com/office/drawing/2014/main" id="{872EB082-D0A8-CBCB-27E6-014A486890E1}"/>
              </a:ext>
            </a:extLst>
          </p:cNvPr>
          <p:cNvPicPr>
            <a:picLocks noChangeAspect="1"/>
          </p:cNvPicPr>
          <p:nvPr/>
        </p:nvPicPr>
        <p:blipFill>
          <a:blip r:embed="rId5"/>
          <a:stretch>
            <a:fillRect/>
          </a:stretch>
        </p:blipFill>
        <p:spPr>
          <a:xfrm>
            <a:off x="736641" y="1028149"/>
            <a:ext cx="3042880" cy="1272279"/>
          </a:xfrm>
          <a:prstGeom prst="rect">
            <a:avLst/>
          </a:prstGeom>
        </p:spPr>
      </p:pic>
      <p:pic>
        <p:nvPicPr>
          <p:cNvPr id="11" name="Picture 10">
            <a:extLst>
              <a:ext uri="{FF2B5EF4-FFF2-40B4-BE49-F238E27FC236}">
                <a16:creationId xmlns:a16="http://schemas.microsoft.com/office/drawing/2014/main" id="{183205AB-1CD2-A0DA-5278-9F6691E04C92}"/>
              </a:ext>
            </a:extLst>
          </p:cNvPr>
          <p:cNvPicPr>
            <a:picLocks noChangeAspect="1"/>
          </p:cNvPicPr>
          <p:nvPr/>
        </p:nvPicPr>
        <p:blipFill>
          <a:blip r:embed="rId6"/>
          <a:stretch>
            <a:fillRect/>
          </a:stretch>
        </p:blipFill>
        <p:spPr>
          <a:xfrm>
            <a:off x="3611880" y="1226347"/>
            <a:ext cx="1618495" cy="1036564"/>
          </a:xfrm>
          <a:prstGeom prst="rect">
            <a:avLst/>
          </a:prstGeom>
        </p:spPr>
      </p:pic>
      <p:pic>
        <p:nvPicPr>
          <p:cNvPr id="9" name="Picture 8">
            <a:extLst>
              <a:ext uri="{FF2B5EF4-FFF2-40B4-BE49-F238E27FC236}">
                <a16:creationId xmlns:a16="http://schemas.microsoft.com/office/drawing/2014/main" id="{8F421ED5-9924-FD53-A677-083E35AA9B23}"/>
              </a:ext>
            </a:extLst>
          </p:cNvPr>
          <p:cNvPicPr>
            <a:picLocks noChangeAspect="1"/>
          </p:cNvPicPr>
          <p:nvPr/>
        </p:nvPicPr>
        <p:blipFill>
          <a:blip r:embed="rId7"/>
          <a:stretch>
            <a:fillRect/>
          </a:stretch>
        </p:blipFill>
        <p:spPr>
          <a:xfrm>
            <a:off x="4533900" y="2313259"/>
            <a:ext cx="809089" cy="460421"/>
          </a:xfrm>
          <a:prstGeom prst="rect">
            <a:avLst/>
          </a:prstGeom>
        </p:spPr>
      </p:pic>
    </p:spTree>
    <p:extLst>
      <p:ext uri="{BB962C8B-B14F-4D97-AF65-F5344CB8AC3E}">
        <p14:creationId xmlns:p14="http://schemas.microsoft.com/office/powerpoint/2010/main" val="1481555637"/>
      </p:ext>
    </p:extLst>
  </p:cSld>
  <p:clrMapOvr>
    <a:masterClrMapping/>
  </p:clrMapOvr>
  <mc:AlternateContent xmlns:mc="http://schemas.openxmlformats.org/markup-compatibility/2006" xmlns:p14="http://schemas.microsoft.com/office/powerpoint/2010/main">
    <mc:Choice Requires="p14">
      <p:transition spd="slow" p14:dur="2000" advTm="29697"/>
    </mc:Choice>
    <mc:Fallback xmlns="">
      <p:transition spd="slow" advTm="2969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0" dirty="0">
                <a:highlight>
                  <a:srgbClr val="FFFF00"/>
                </a:highlight>
                <a:latin typeface="Roboto"/>
                <a:ea typeface="Roboto"/>
                <a:cs typeface="Roboto"/>
                <a:sym typeface="Roboto"/>
              </a:rPr>
              <a:t>EXTERNAL</a:t>
            </a:r>
            <a:r>
              <a:rPr lang="en-IN" b="0" dirty="0">
                <a:latin typeface="Roboto"/>
                <a:ea typeface="Roboto"/>
                <a:cs typeface="Roboto"/>
                <a:sym typeface="Roboto"/>
              </a:rPr>
              <a:t> VALIDATION MEASURES</a:t>
            </a:r>
          </a:p>
        </p:txBody>
      </p:sp>
      <p:grpSp>
        <p:nvGrpSpPr>
          <p:cNvPr id="2" name="Google Shape;1186;p29">
            <a:extLst>
              <a:ext uri="{FF2B5EF4-FFF2-40B4-BE49-F238E27FC236}">
                <a16:creationId xmlns:a16="http://schemas.microsoft.com/office/drawing/2014/main" id="{F1B177C1-71B7-F974-4474-5E335AEA65A8}"/>
              </a:ext>
            </a:extLst>
          </p:cNvPr>
          <p:cNvGrpSpPr/>
          <p:nvPr/>
        </p:nvGrpSpPr>
        <p:grpSpPr>
          <a:xfrm>
            <a:off x="5950026" y="2404845"/>
            <a:ext cx="2273043" cy="2132419"/>
            <a:chOff x="457200" y="997005"/>
            <a:chExt cx="4114785" cy="3734967"/>
          </a:xfrm>
        </p:grpSpPr>
        <p:sp>
          <p:nvSpPr>
            <p:cNvPr id="3" name="Google Shape;1187;p29">
              <a:extLst>
                <a:ext uri="{FF2B5EF4-FFF2-40B4-BE49-F238E27FC236}">
                  <a16:creationId xmlns:a16="http://schemas.microsoft.com/office/drawing/2014/main" id="{1C9C9CE8-9CD9-0E8E-BB30-D8E2D18530E9}"/>
                </a:ext>
              </a:extLst>
            </p:cNvPr>
            <p:cNvSpPr/>
            <p:nvPr/>
          </p:nvSpPr>
          <p:spPr>
            <a:xfrm>
              <a:off x="457200" y="4475703"/>
              <a:ext cx="3036451" cy="256268"/>
            </a:xfrm>
            <a:custGeom>
              <a:avLst/>
              <a:gdLst/>
              <a:ahLst/>
              <a:cxnLst/>
              <a:rect l="l" t="t" r="r" b="b"/>
              <a:pathLst>
                <a:path w="85915" h="7251" extrusionOk="0">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88;p29">
              <a:extLst>
                <a:ext uri="{FF2B5EF4-FFF2-40B4-BE49-F238E27FC236}">
                  <a16:creationId xmlns:a16="http://schemas.microsoft.com/office/drawing/2014/main" id="{B39B76CC-D2EB-D188-444F-C09BEB970800}"/>
                </a:ext>
              </a:extLst>
            </p:cNvPr>
            <p:cNvSpPr/>
            <p:nvPr/>
          </p:nvSpPr>
          <p:spPr>
            <a:xfrm>
              <a:off x="1125429" y="3092593"/>
              <a:ext cx="204386" cy="1191325"/>
            </a:xfrm>
            <a:custGeom>
              <a:avLst/>
              <a:gdLst/>
              <a:ahLst/>
              <a:cxnLst/>
              <a:rect l="l" t="t" r="r" b="b"/>
              <a:pathLst>
                <a:path w="5783" h="33708" extrusionOk="0">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89;p29">
              <a:extLst>
                <a:ext uri="{FF2B5EF4-FFF2-40B4-BE49-F238E27FC236}">
                  <a16:creationId xmlns:a16="http://schemas.microsoft.com/office/drawing/2014/main" id="{73874965-A315-EFF1-C523-2AE77AEA0002}"/>
                </a:ext>
              </a:extLst>
            </p:cNvPr>
            <p:cNvSpPr/>
            <p:nvPr/>
          </p:nvSpPr>
          <p:spPr>
            <a:xfrm>
              <a:off x="1484583" y="3638253"/>
              <a:ext cx="111541" cy="667302"/>
            </a:xfrm>
            <a:custGeom>
              <a:avLst/>
              <a:gdLst/>
              <a:ahLst/>
              <a:cxnLst/>
              <a:rect l="l" t="t" r="r" b="b"/>
              <a:pathLst>
                <a:path w="3156" h="18881" extrusionOk="0">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90;p29">
              <a:extLst>
                <a:ext uri="{FF2B5EF4-FFF2-40B4-BE49-F238E27FC236}">
                  <a16:creationId xmlns:a16="http://schemas.microsoft.com/office/drawing/2014/main" id="{1418600E-3AA2-2C97-0A5A-F85D68EDC34C}"/>
                </a:ext>
              </a:extLst>
            </p:cNvPr>
            <p:cNvSpPr/>
            <p:nvPr/>
          </p:nvSpPr>
          <p:spPr>
            <a:xfrm>
              <a:off x="1689360" y="3070009"/>
              <a:ext cx="205799" cy="1235538"/>
            </a:xfrm>
            <a:custGeom>
              <a:avLst/>
              <a:gdLst/>
              <a:ahLst/>
              <a:cxnLst/>
              <a:rect l="l" t="t" r="r" b="b"/>
              <a:pathLst>
                <a:path w="5823" h="34959" extrusionOk="0">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91;p29">
              <a:extLst>
                <a:ext uri="{FF2B5EF4-FFF2-40B4-BE49-F238E27FC236}">
                  <a16:creationId xmlns:a16="http://schemas.microsoft.com/office/drawing/2014/main" id="{9B792ED7-BE3B-D2EA-BDF8-8498648FC111}"/>
                </a:ext>
              </a:extLst>
            </p:cNvPr>
            <p:cNvSpPr/>
            <p:nvPr/>
          </p:nvSpPr>
          <p:spPr>
            <a:xfrm>
              <a:off x="2097995" y="3230077"/>
              <a:ext cx="167842" cy="1103852"/>
            </a:xfrm>
            <a:custGeom>
              <a:avLst/>
              <a:gdLst/>
              <a:ahLst/>
              <a:cxnLst/>
              <a:rect l="l" t="t" r="r" b="b"/>
              <a:pathLst>
                <a:path w="4749" h="31233" extrusionOk="0">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2;p29">
              <a:extLst>
                <a:ext uri="{FF2B5EF4-FFF2-40B4-BE49-F238E27FC236}">
                  <a16:creationId xmlns:a16="http://schemas.microsoft.com/office/drawing/2014/main" id="{35C7D662-C0C5-1A44-DC6A-9FF1D233B2E4}"/>
                </a:ext>
              </a:extLst>
            </p:cNvPr>
            <p:cNvSpPr/>
            <p:nvPr/>
          </p:nvSpPr>
          <p:spPr>
            <a:xfrm>
              <a:off x="2493659" y="3432946"/>
              <a:ext cx="163989" cy="913003"/>
            </a:xfrm>
            <a:custGeom>
              <a:avLst/>
              <a:gdLst/>
              <a:ahLst/>
              <a:cxnLst/>
              <a:rect l="l" t="t" r="r" b="b"/>
              <a:pathLst>
                <a:path w="4640" h="25833" extrusionOk="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93;p29">
              <a:extLst>
                <a:ext uri="{FF2B5EF4-FFF2-40B4-BE49-F238E27FC236}">
                  <a16:creationId xmlns:a16="http://schemas.microsoft.com/office/drawing/2014/main" id="{53BA44FA-F8EF-2386-6723-F50F4B1F463B}"/>
                </a:ext>
              </a:extLst>
            </p:cNvPr>
            <p:cNvSpPr/>
            <p:nvPr/>
          </p:nvSpPr>
          <p:spPr>
            <a:xfrm>
              <a:off x="2641251" y="3274786"/>
              <a:ext cx="118786" cy="1009134"/>
            </a:xfrm>
            <a:custGeom>
              <a:avLst/>
              <a:gdLst/>
              <a:ahLst/>
              <a:cxnLst/>
              <a:rect l="l" t="t" r="r" b="b"/>
              <a:pathLst>
                <a:path w="3361" h="28553" extrusionOk="0">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94;p29">
              <a:extLst>
                <a:ext uri="{FF2B5EF4-FFF2-40B4-BE49-F238E27FC236}">
                  <a16:creationId xmlns:a16="http://schemas.microsoft.com/office/drawing/2014/main" id="{435C8CB3-8CB2-531D-9720-9316ED576E43}"/>
                </a:ext>
              </a:extLst>
            </p:cNvPr>
            <p:cNvSpPr/>
            <p:nvPr/>
          </p:nvSpPr>
          <p:spPr>
            <a:xfrm>
              <a:off x="1060539" y="3002222"/>
              <a:ext cx="166852" cy="166852"/>
            </a:xfrm>
            <a:custGeom>
              <a:avLst/>
              <a:gdLst/>
              <a:ahLst/>
              <a:cxnLst/>
              <a:rect l="l" t="t" r="r" b="b"/>
              <a:pathLst>
                <a:path w="4721" h="4721" extrusionOk="0">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5;p29">
              <a:extLst>
                <a:ext uri="{FF2B5EF4-FFF2-40B4-BE49-F238E27FC236}">
                  <a16:creationId xmlns:a16="http://schemas.microsoft.com/office/drawing/2014/main" id="{99CF7C79-F9B2-6382-4718-FF94D7905A00}"/>
                </a:ext>
              </a:extLst>
            </p:cNvPr>
            <p:cNvSpPr/>
            <p:nvPr/>
          </p:nvSpPr>
          <p:spPr>
            <a:xfrm>
              <a:off x="1493702" y="3526711"/>
              <a:ext cx="166852" cy="166852"/>
            </a:xfrm>
            <a:custGeom>
              <a:avLst/>
              <a:gdLst/>
              <a:ahLst/>
              <a:cxnLst/>
              <a:rect l="l" t="t" r="r" b="b"/>
              <a:pathLst>
                <a:path w="4721" h="4721" extrusionOk="0">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6;p29">
              <a:extLst>
                <a:ext uri="{FF2B5EF4-FFF2-40B4-BE49-F238E27FC236}">
                  <a16:creationId xmlns:a16="http://schemas.microsoft.com/office/drawing/2014/main" id="{67E6E837-2194-B9BD-AF33-A89D17591EEC}"/>
                </a:ext>
              </a:extLst>
            </p:cNvPr>
            <p:cNvSpPr/>
            <p:nvPr/>
          </p:nvSpPr>
          <p:spPr>
            <a:xfrm>
              <a:off x="1624966" y="2976245"/>
              <a:ext cx="166852" cy="166852"/>
            </a:xfrm>
            <a:custGeom>
              <a:avLst/>
              <a:gdLst/>
              <a:ahLst/>
              <a:cxnLst/>
              <a:rect l="l" t="t" r="r" b="b"/>
              <a:pathLst>
                <a:path w="4721" h="4721" extrusionOk="0">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97;p29">
              <a:extLst>
                <a:ext uri="{FF2B5EF4-FFF2-40B4-BE49-F238E27FC236}">
                  <a16:creationId xmlns:a16="http://schemas.microsoft.com/office/drawing/2014/main" id="{9AE90162-1CFB-1279-AE1A-16ED4C697B46}"/>
                </a:ext>
              </a:extLst>
            </p:cNvPr>
            <p:cNvSpPr/>
            <p:nvPr/>
          </p:nvSpPr>
          <p:spPr>
            <a:xfrm>
              <a:off x="2157159" y="3143063"/>
              <a:ext cx="166852" cy="166852"/>
            </a:xfrm>
            <a:custGeom>
              <a:avLst/>
              <a:gdLst/>
              <a:ahLst/>
              <a:cxnLst/>
              <a:rect l="l" t="t" r="r" b="b"/>
              <a:pathLst>
                <a:path w="4721" h="4721" extrusionOk="0">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98;p29">
              <a:extLst>
                <a:ext uri="{FF2B5EF4-FFF2-40B4-BE49-F238E27FC236}">
                  <a16:creationId xmlns:a16="http://schemas.microsoft.com/office/drawing/2014/main" id="{9BE7C26A-8A90-C976-7855-8CB7250F3F03}"/>
                </a:ext>
              </a:extLst>
            </p:cNvPr>
            <p:cNvSpPr/>
            <p:nvPr/>
          </p:nvSpPr>
          <p:spPr>
            <a:xfrm>
              <a:off x="2435520" y="3343069"/>
              <a:ext cx="166852" cy="166852"/>
            </a:xfrm>
            <a:custGeom>
              <a:avLst/>
              <a:gdLst/>
              <a:ahLst/>
              <a:cxnLst/>
              <a:rect l="l" t="t" r="r" b="b"/>
              <a:pathLst>
                <a:path w="4721" h="4721" extrusionOk="0">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99;p29">
              <a:extLst>
                <a:ext uri="{FF2B5EF4-FFF2-40B4-BE49-F238E27FC236}">
                  <a16:creationId xmlns:a16="http://schemas.microsoft.com/office/drawing/2014/main" id="{F2612454-E2E8-AB82-516D-9DDB69240E1A}"/>
                </a:ext>
              </a:extLst>
            </p:cNvPr>
            <p:cNvSpPr/>
            <p:nvPr/>
          </p:nvSpPr>
          <p:spPr>
            <a:xfrm>
              <a:off x="2648002" y="3165188"/>
              <a:ext cx="166852" cy="166852"/>
            </a:xfrm>
            <a:custGeom>
              <a:avLst/>
              <a:gdLst/>
              <a:ahLst/>
              <a:cxnLst/>
              <a:rect l="l" t="t" r="r" b="b"/>
              <a:pathLst>
                <a:path w="4721" h="4721" extrusionOk="0">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0;p29">
              <a:extLst>
                <a:ext uri="{FF2B5EF4-FFF2-40B4-BE49-F238E27FC236}">
                  <a16:creationId xmlns:a16="http://schemas.microsoft.com/office/drawing/2014/main" id="{86D02BE3-74DC-DCEB-6866-850F3F4A3953}"/>
                </a:ext>
              </a:extLst>
            </p:cNvPr>
            <p:cNvSpPr/>
            <p:nvPr/>
          </p:nvSpPr>
          <p:spPr>
            <a:xfrm>
              <a:off x="658160" y="4315141"/>
              <a:ext cx="2634536" cy="317340"/>
            </a:xfrm>
            <a:custGeom>
              <a:avLst/>
              <a:gdLst/>
              <a:ahLst/>
              <a:cxnLst/>
              <a:rect l="l" t="t" r="r" b="b"/>
              <a:pathLst>
                <a:path w="74543" h="8979" extrusionOk="0">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1;p29">
              <a:extLst>
                <a:ext uri="{FF2B5EF4-FFF2-40B4-BE49-F238E27FC236}">
                  <a16:creationId xmlns:a16="http://schemas.microsoft.com/office/drawing/2014/main" id="{124ABBE7-85C7-5C5C-0ADA-2613ADEFFD2F}"/>
                </a:ext>
              </a:extLst>
            </p:cNvPr>
            <p:cNvSpPr/>
            <p:nvPr/>
          </p:nvSpPr>
          <p:spPr>
            <a:xfrm>
              <a:off x="658160" y="4469483"/>
              <a:ext cx="2634536" cy="163000"/>
            </a:xfrm>
            <a:custGeom>
              <a:avLst/>
              <a:gdLst/>
              <a:ahLst/>
              <a:cxnLst/>
              <a:rect l="l" t="t" r="r" b="b"/>
              <a:pathLst>
                <a:path w="74543" h="4612" extrusionOk="0">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02;p29">
              <a:extLst>
                <a:ext uri="{FF2B5EF4-FFF2-40B4-BE49-F238E27FC236}">
                  <a16:creationId xmlns:a16="http://schemas.microsoft.com/office/drawing/2014/main" id="{B6ACC698-4CC9-DD86-054E-6D27F49C535B}"/>
                </a:ext>
              </a:extLst>
            </p:cNvPr>
            <p:cNvSpPr/>
            <p:nvPr/>
          </p:nvSpPr>
          <p:spPr>
            <a:xfrm>
              <a:off x="883153" y="997005"/>
              <a:ext cx="2198975" cy="3376799"/>
            </a:xfrm>
            <a:custGeom>
              <a:avLst/>
              <a:gdLst/>
              <a:ahLst/>
              <a:cxnLst/>
              <a:rect l="l" t="t" r="r" b="b"/>
              <a:pathLst>
                <a:path w="62219" h="95545" extrusionOk="0">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03;p29">
              <a:extLst>
                <a:ext uri="{FF2B5EF4-FFF2-40B4-BE49-F238E27FC236}">
                  <a16:creationId xmlns:a16="http://schemas.microsoft.com/office/drawing/2014/main" id="{E6F2EC44-99BF-19B8-59FA-81C19DB90944}"/>
                </a:ext>
              </a:extLst>
            </p:cNvPr>
            <p:cNvSpPr/>
            <p:nvPr/>
          </p:nvSpPr>
          <p:spPr>
            <a:xfrm>
              <a:off x="1217285" y="1476291"/>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4;p29">
              <a:extLst>
                <a:ext uri="{FF2B5EF4-FFF2-40B4-BE49-F238E27FC236}">
                  <a16:creationId xmlns:a16="http://schemas.microsoft.com/office/drawing/2014/main" id="{DEAA3305-6876-925A-2B42-6F3E511FA10E}"/>
                </a:ext>
              </a:extLst>
            </p:cNvPr>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05;p29">
              <a:extLst>
                <a:ext uri="{FF2B5EF4-FFF2-40B4-BE49-F238E27FC236}">
                  <a16:creationId xmlns:a16="http://schemas.microsoft.com/office/drawing/2014/main" id="{6354B61F-60CD-99D3-D924-9FCEB62AD570}"/>
                </a:ext>
              </a:extLst>
            </p:cNvPr>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06;p29">
              <a:extLst>
                <a:ext uri="{FF2B5EF4-FFF2-40B4-BE49-F238E27FC236}">
                  <a16:creationId xmlns:a16="http://schemas.microsoft.com/office/drawing/2014/main" id="{A064192B-54A0-17EB-27AD-4BB61FBAF377}"/>
                </a:ext>
              </a:extLst>
            </p:cNvPr>
            <p:cNvSpPr/>
            <p:nvPr/>
          </p:nvSpPr>
          <p:spPr>
            <a:xfrm>
              <a:off x="2075411" y="2583938"/>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07;p29">
              <a:extLst>
                <a:ext uri="{FF2B5EF4-FFF2-40B4-BE49-F238E27FC236}">
                  <a16:creationId xmlns:a16="http://schemas.microsoft.com/office/drawing/2014/main" id="{F2C3F654-671A-A921-B0B3-4C58F9778687}"/>
                </a:ext>
              </a:extLst>
            </p:cNvPr>
            <p:cNvSpPr/>
            <p:nvPr/>
          </p:nvSpPr>
          <p:spPr>
            <a:xfrm>
              <a:off x="1217744" y="2140702"/>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08;p29">
              <a:extLst>
                <a:ext uri="{FF2B5EF4-FFF2-40B4-BE49-F238E27FC236}">
                  <a16:creationId xmlns:a16="http://schemas.microsoft.com/office/drawing/2014/main" id="{0E96BECA-3E0B-F5C6-3139-B235AA75E113}"/>
                </a:ext>
              </a:extLst>
            </p:cNvPr>
            <p:cNvSpPr/>
            <p:nvPr/>
          </p:nvSpPr>
          <p:spPr>
            <a:xfrm>
              <a:off x="1228807" y="1835905"/>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09;p29">
              <a:extLst>
                <a:ext uri="{FF2B5EF4-FFF2-40B4-BE49-F238E27FC236}">
                  <a16:creationId xmlns:a16="http://schemas.microsoft.com/office/drawing/2014/main" id="{A0B3E92C-B29E-62FB-F89C-10AA9D7492A9}"/>
                </a:ext>
              </a:extLst>
            </p:cNvPr>
            <p:cNvSpPr/>
            <p:nvPr/>
          </p:nvSpPr>
          <p:spPr>
            <a:xfrm>
              <a:off x="2330234" y="2121935"/>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10;p29">
              <a:extLst>
                <a:ext uri="{FF2B5EF4-FFF2-40B4-BE49-F238E27FC236}">
                  <a16:creationId xmlns:a16="http://schemas.microsoft.com/office/drawing/2014/main" id="{D9251CA3-9B36-6DA8-6849-CBA222B99881}"/>
                </a:ext>
              </a:extLst>
            </p:cNvPr>
            <p:cNvSpPr/>
            <p:nvPr/>
          </p:nvSpPr>
          <p:spPr>
            <a:xfrm>
              <a:off x="1276414" y="1869552"/>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1;p29">
              <a:extLst>
                <a:ext uri="{FF2B5EF4-FFF2-40B4-BE49-F238E27FC236}">
                  <a16:creationId xmlns:a16="http://schemas.microsoft.com/office/drawing/2014/main" id="{AFB93C0A-6269-CEC3-7006-6529925BAA6B}"/>
                </a:ext>
              </a:extLst>
            </p:cNvPr>
            <p:cNvSpPr/>
            <p:nvPr/>
          </p:nvSpPr>
          <p:spPr>
            <a:xfrm>
              <a:off x="2151858" y="1693120"/>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2;p29">
              <a:extLst>
                <a:ext uri="{FF2B5EF4-FFF2-40B4-BE49-F238E27FC236}">
                  <a16:creationId xmlns:a16="http://schemas.microsoft.com/office/drawing/2014/main" id="{A8F22A7C-9305-D3A1-DCBC-D4784E743230}"/>
                </a:ext>
              </a:extLst>
            </p:cNvPr>
            <p:cNvSpPr/>
            <p:nvPr/>
          </p:nvSpPr>
          <p:spPr>
            <a:xfrm>
              <a:off x="2424458" y="1835905"/>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3;p29">
              <a:extLst>
                <a:ext uri="{FF2B5EF4-FFF2-40B4-BE49-F238E27FC236}">
                  <a16:creationId xmlns:a16="http://schemas.microsoft.com/office/drawing/2014/main" id="{8B42E711-6F96-716A-AC34-A22B601020C8}"/>
                </a:ext>
              </a:extLst>
            </p:cNvPr>
            <p:cNvSpPr/>
            <p:nvPr/>
          </p:nvSpPr>
          <p:spPr>
            <a:xfrm>
              <a:off x="1711485" y="2101755"/>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4;p29">
              <a:extLst>
                <a:ext uri="{FF2B5EF4-FFF2-40B4-BE49-F238E27FC236}">
                  <a16:creationId xmlns:a16="http://schemas.microsoft.com/office/drawing/2014/main" id="{11D1B650-E253-FC76-8D68-35AF173DF511}"/>
                </a:ext>
              </a:extLst>
            </p:cNvPr>
            <p:cNvSpPr/>
            <p:nvPr/>
          </p:nvSpPr>
          <p:spPr>
            <a:xfrm>
              <a:off x="1815817" y="1480638"/>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5;p29">
              <a:extLst>
                <a:ext uri="{FF2B5EF4-FFF2-40B4-BE49-F238E27FC236}">
                  <a16:creationId xmlns:a16="http://schemas.microsoft.com/office/drawing/2014/main" id="{57B32220-4D6B-F5F5-6967-4E645333E33C}"/>
                </a:ext>
              </a:extLst>
            </p:cNvPr>
            <p:cNvSpPr/>
            <p:nvPr/>
          </p:nvSpPr>
          <p:spPr>
            <a:xfrm>
              <a:off x="2041765" y="1478694"/>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216;p29">
              <a:extLst>
                <a:ext uri="{FF2B5EF4-FFF2-40B4-BE49-F238E27FC236}">
                  <a16:creationId xmlns:a16="http://schemas.microsoft.com/office/drawing/2014/main" id="{62E6D97E-0BBC-FA04-4314-898BC178CA57}"/>
                </a:ext>
              </a:extLst>
            </p:cNvPr>
            <p:cNvSpPr/>
            <p:nvPr/>
          </p:nvSpPr>
          <p:spPr>
            <a:xfrm>
              <a:off x="1385517" y="1693120"/>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217;p29">
              <a:extLst>
                <a:ext uri="{FF2B5EF4-FFF2-40B4-BE49-F238E27FC236}">
                  <a16:creationId xmlns:a16="http://schemas.microsoft.com/office/drawing/2014/main" id="{0B40EB17-FEB0-CC8D-DC7D-E2BFB59D9B5B}"/>
                </a:ext>
              </a:extLst>
            </p:cNvPr>
            <p:cNvSpPr/>
            <p:nvPr/>
          </p:nvSpPr>
          <p:spPr>
            <a:xfrm>
              <a:off x="2079264" y="1680149"/>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218;p29">
              <a:extLst>
                <a:ext uri="{FF2B5EF4-FFF2-40B4-BE49-F238E27FC236}">
                  <a16:creationId xmlns:a16="http://schemas.microsoft.com/office/drawing/2014/main" id="{C5D3B275-0CF4-FACB-9621-937201CF3C2C}"/>
                </a:ext>
              </a:extLst>
            </p:cNvPr>
            <p:cNvSpPr/>
            <p:nvPr/>
          </p:nvSpPr>
          <p:spPr>
            <a:xfrm>
              <a:off x="1620124" y="2059944"/>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219;p29">
              <a:extLst>
                <a:ext uri="{FF2B5EF4-FFF2-40B4-BE49-F238E27FC236}">
                  <a16:creationId xmlns:a16="http://schemas.microsoft.com/office/drawing/2014/main" id="{2894A1C0-0EDC-3EC6-5230-77559A2DFDF9}"/>
                </a:ext>
              </a:extLst>
            </p:cNvPr>
            <p:cNvSpPr/>
            <p:nvPr/>
          </p:nvSpPr>
          <p:spPr>
            <a:xfrm>
              <a:off x="1973977" y="2142152"/>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220;p29">
              <a:extLst>
                <a:ext uri="{FF2B5EF4-FFF2-40B4-BE49-F238E27FC236}">
                  <a16:creationId xmlns:a16="http://schemas.microsoft.com/office/drawing/2014/main" id="{76267FDA-9DCC-E304-819F-0DDAEA6DA09F}"/>
                </a:ext>
              </a:extLst>
            </p:cNvPr>
            <p:cNvSpPr/>
            <p:nvPr/>
          </p:nvSpPr>
          <p:spPr>
            <a:xfrm>
              <a:off x="2139841" y="2327702"/>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221;p29">
              <a:extLst>
                <a:ext uri="{FF2B5EF4-FFF2-40B4-BE49-F238E27FC236}">
                  <a16:creationId xmlns:a16="http://schemas.microsoft.com/office/drawing/2014/main" id="{E1CDCCB3-220F-F519-4FD9-A40B539CE0CB}"/>
                </a:ext>
              </a:extLst>
            </p:cNvPr>
            <p:cNvSpPr/>
            <p:nvPr/>
          </p:nvSpPr>
          <p:spPr>
            <a:xfrm>
              <a:off x="1591779" y="1921470"/>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222;p29">
              <a:extLst>
                <a:ext uri="{FF2B5EF4-FFF2-40B4-BE49-F238E27FC236}">
                  <a16:creationId xmlns:a16="http://schemas.microsoft.com/office/drawing/2014/main" id="{7023E911-6A0C-FEA9-6F34-0F08A35FAA4A}"/>
                </a:ext>
              </a:extLst>
            </p:cNvPr>
            <p:cNvSpPr/>
            <p:nvPr/>
          </p:nvSpPr>
          <p:spPr>
            <a:xfrm>
              <a:off x="2041765" y="1881109"/>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223;p29">
              <a:extLst>
                <a:ext uri="{FF2B5EF4-FFF2-40B4-BE49-F238E27FC236}">
                  <a16:creationId xmlns:a16="http://schemas.microsoft.com/office/drawing/2014/main" id="{8ABBFEF2-A6CF-1EE7-783C-5678F83D65CE}"/>
                </a:ext>
              </a:extLst>
            </p:cNvPr>
            <p:cNvSpPr/>
            <p:nvPr/>
          </p:nvSpPr>
          <p:spPr>
            <a:xfrm>
              <a:off x="2499456" y="2274334"/>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224;p29">
              <a:extLst>
                <a:ext uri="{FF2B5EF4-FFF2-40B4-BE49-F238E27FC236}">
                  <a16:creationId xmlns:a16="http://schemas.microsoft.com/office/drawing/2014/main" id="{FD2121DF-EB26-D62E-5503-3097CB0CC9F7}"/>
                </a:ext>
              </a:extLst>
            </p:cNvPr>
            <p:cNvSpPr/>
            <p:nvPr/>
          </p:nvSpPr>
          <p:spPr>
            <a:xfrm>
              <a:off x="2457610" y="1856086"/>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225;p29">
              <a:extLst>
                <a:ext uri="{FF2B5EF4-FFF2-40B4-BE49-F238E27FC236}">
                  <a16:creationId xmlns:a16="http://schemas.microsoft.com/office/drawing/2014/main" id="{E0A0C112-03EC-0B73-243F-80AD6B3A8623}"/>
                </a:ext>
              </a:extLst>
            </p:cNvPr>
            <p:cNvSpPr/>
            <p:nvPr/>
          </p:nvSpPr>
          <p:spPr>
            <a:xfrm>
              <a:off x="2566254" y="2088784"/>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226;p29">
              <a:extLst>
                <a:ext uri="{FF2B5EF4-FFF2-40B4-BE49-F238E27FC236}">
                  <a16:creationId xmlns:a16="http://schemas.microsoft.com/office/drawing/2014/main" id="{571B6DB7-3BA5-F0F1-AB2F-3CE8060631B3}"/>
                </a:ext>
              </a:extLst>
            </p:cNvPr>
            <p:cNvSpPr/>
            <p:nvPr/>
          </p:nvSpPr>
          <p:spPr>
            <a:xfrm>
              <a:off x="1550427" y="1547931"/>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227;p29">
              <a:extLst>
                <a:ext uri="{FF2B5EF4-FFF2-40B4-BE49-F238E27FC236}">
                  <a16:creationId xmlns:a16="http://schemas.microsoft.com/office/drawing/2014/main" id="{7DD7E6ED-E7B9-4592-B8E1-D8916E818BC4}"/>
                </a:ext>
              </a:extLst>
            </p:cNvPr>
            <p:cNvSpPr/>
            <p:nvPr/>
          </p:nvSpPr>
          <p:spPr>
            <a:xfrm>
              <a:off x="1335542" y="2398847"/>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228;p29">
              <a:extLst>
                <a:ext uri="{FF2B5EF4-FFF2-40B4-BE49-F238E27FC236}">
                  <a16:creationId xmlns:a16="http://schemas.microsoft.com/office/drawing/2014/main" id="{39D57978-5546-3A6E-C17A-AEDDF9120900}"/>
                </a:ext>
              </a:extLst>
            </p:cNvPr>
            <p:cNvSpPr/>
            <p:nvPr/>
          </p:nvSpPr>
          <p:spPr>
            <a:xfrm>
              <a:off x="1412449" y="2398847"/>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229;p29">
              <a:extLst>
                <a:ext uri="{FF2B5EF4-FFF2-40B4-BE49-F238E27FC236}">
                  <a16:creationId xmlns:a16="http://schemas.microsoft.com/office/drawing/2014/main" id="{26221169-BDAB-CD7D-1B4E-684E752FAB4D}"/>
                </a:ext>
              </a:extLst>
            </p:cNvPr>
            <p:cNvSpPr/>
            <p:nvPr/>
          </p:nvSpPr>
          <p:spPr>
            <a:xfrm>
              <a:off x="1489850" y="2398847"/>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230;p29">
              <a:extLst>
                <a:ext uri="{FF2B5EF4-FFF2-40B4-BE49-F238E27FC236}">
                  <a16:creationId xmlns:a16="http://schemas.microsoft.com/office/drawing/2014/main" id="{B51C563A-FA90-A643-ED2D-F4D35EA91C34}"/>
                </a:ext>
              </a:extLst>
            </p:cNvPr>
            <p:cNvSpPr/>
            <p:nvPr/>
          </p:nvSpPr>
          <p:spPr>
            <a:xfrm>
              <a:off x="1566791" y="2398847"/>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231;p29">
              <a:extLst>
                <a:ext uri="{FF2B5EF4-FFF2-40B4-BE49-F238E27FC236}">
                  <a16:creationId xmlns:a16="http://schemas.microsoft.com/office/drawing/2014/main" id="{893855EB-4CA9-D484-EF1C-8B1719CF5CDF}"/>
                </a:ext>
              </a:extLst>
            </p:cNvPr>
            <p:cNvSpPr/>
            <p:nvPr/>
          </p:nvSpPr>
          <p:spPr>
            <a:xfrm>
              <a:off x="1643697" y="2398847"/>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232;p29">
              <a:extLst>
                <a:ext uri="{FF2B5EF4-FFF2-40B4-BE49-F238E27FC236}">
                  <a16:creationId xmlns:a16="http://schemas.microsoft.com/office/drawing/2014/main" id="{705D8FDA-CA35-68D7-61B9-51F7FAC8741E}"/>
                </a:ext>
              </a:extLst>
            </p:cNvPr>
            <p:cNvSpPr/>
            <p:nvPr/>
          </p:nvSpPr>
          <p:spPr>
            <a:xfrm>
              <a:off x="3336447" y="4559360"/>
              <a:ext cx="1235538" cy="146671"/>
            </a:xfrm>
            <a:custGeom>
              <a:avLst/>
              <a:gdLst/>
              <a:ahLst/>
              <a:cxnLst/>
              <a:rect l="l" t="t" r="r" b="b"/>
              <a:pathLst>
                <a:path w="34959" h="4150" extrusionOk="0">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233;p29">
              <a:extLst>
                <a:ext uri="{FF2B5EF4-FFF2-40B4-BE49-F238E27FC236}">
                  <a16:creationId xmlns:a16="http://schemas.microsoft.com/office/drawing/2014/main" id="{01407696-CDF4-980E-0800-5536C20D39FE}"/>
                </a:ext>
              </a:extLst>
            </p:cNvPr>
            <p:cNvSpPr/>
            <p:nvPr/>
          </p:nvSpPr>
          <p:spPr>
            <a:xfrm>
              <a:off x="3168638" y="3276730"/>
              <a:ext cx="788491" cy="663944"/>
            </a:xfrm>
            <a:custGeom>
              <a:avLst/>
              <a:gdLst/>
              <a:ahLst/>
              <a:cxnLst/>
              <a:rect l="l" t="t" r="r" b="b"/>
              <a:pathLst>
                <a:path w="22310" h="18786" extrusionOk="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234;p29">
              <a:extLst>
                <a:ext uri="{FF2B5EF4-FFF2-40B4-BE49-F238E27FC236}">
                  <a16:creationId xmlns:a16="http://schemas.microsoft.com/office/drawing/2014/main" id="{A9D4CABC-F0F5-807C-2F55-50EC8C3C407D}"/>
                </a:ext>
              </a:extLst>
            </p:cNvPr>
            <p:cNvSpPr/>
            <p:nvPr/>
          </p:nvSpPr>
          <p:spPr>
            <a:xfrm>
              <a:off x="3082119" y="3865649"/>
              <a:ext cx="118786" cy="118291"/>
            </a:xfrm>
            <a:custGeom>
              <a:avLst/>
              <a:gdLst/>
              <a:ahLst/>
              <a:cxnLst/>
              <a:rect l="l" t="t" r="r" b="b"/>
              <a:pathLst>
                <a:path w="3361" h="3347" extrusionOk="0">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235;p29">
              <a:extLst>
                <a:ext uri="{FF2B5EF4-FFF2-40B4-BE49-F238E27FC236}">
                  <a16:creationId xmlns:a16="http://schemas.microsoft.com/office/drawing/2014/main" id="{96450A87-28F6-5867-CDEC-12B41801F9E5}"/>
                </a:ext>
              </a:extLst>
            </p:cNvPr>
            <p:cNvSpPr/>
            <p:nvPr/>
          </p:nvSpPr>
          <p:spPr>
            <a:xfrm>
              <a:off x="3586922" y="3474297"/>
              <a:ext cx="709147" cy="1161036"/>
            </a:xfrm>
            <a:custGeom>
              <a:avLst/>
              <a:gdLst/>
              <a:ahLst/>
              <a:cxnLst/>
              <a:rect l="l" t="t" r="r" b="b"/>
              <a:pathLst>
                <a:path w="20065" h="32851" extrusionOk="0">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236;p29">
              <a:extLst>
                <a:ext uri="{FF2B5EF4-FFF2-40B4-BE49-F238E27FC236}">
                  <a16:creationId xmlns:a16="http://schemas.microsoft.com/office/drawing/2014/main" id="{1271D396-4F2D-CFE6-B47A-EA06AE6D07B3}"/>
                </a:ext>
              </a:extLst>
            </p:cNvPr>
            <p:cNvSpPr/>
            <p:nvPr/>
          </p:nvSpPr>
          <p:spPr>
            <a:xfrm>
              <a:off x="3751797" y="3622843"/>
              <a:ext cx="475039" cy="59199"/>
            </a:xfrm>
            <a:custGeom>
              <a:avLst/>
              <a:gdLst/>
              <a:ahLst/>
              <a:cxnLst/>
              <a:rect l="l" t="t" r="r" b="b"/>
              <a:pathLst>
                <a:path w="13441" h="1675" extrusionOk="0">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237;p29">
              <a:extLst>
                <a:ext uri="{FF2B5EF4-FFF2-40B4-BE49-F238E27FC236}">
                  <a16:creationId xmlns:a16="http://schemas.microsoft.com/office/drawing/2014/main" id="{60C9B2CD-811E-04A4-0124-2350B6C3E31B}"/>
                </a:ext>
              </a:extLst>
            </p:cNvPr>
            <p:cNvSpPr/>
            <p:nvPr/>
          </p:nvSpPr>
          <p:spPr>
            <a:xfrm>
              <a:off x="3751797" y="3757005"/>
              <a:ext cx="475039" cy="59163"/>
            </a:xfrm>
            <a:custGeom>
              <a:avLst/>
              <a:gdLst/>
              <a:ahLst/>
              <a:cxnLst/>
              <a:rect l="l" t="t" r="r" b="b"/>
              <a:pathLst>
                <a:path w="13441" h="1674" extrusionOk="0">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238;p29">
              <a:extLst>
                <a:ext uri="{FF2B5EF4-FFF2-40B4-BE49-F238E27FC236}">
                  <a16:creationId xmlns:a16="http://schemas.microsoft.com/office/drawing/2014/main" id="{D8AF5B69-1768-19D1-28DC-8B807E281347}"/>
                </a:ext>
              </a:extLst>
            </p:cNvPr>
            <p:cNvSpPr/>
            <p:nvPr/>
          </p:nvSpPr>
          <p:spPr>
            <a:xfrm>
              <a:off x="3751797" y="3891131"/>
              <a:ext cx="475039" cy="59163"/>
            </a:xfrm>
            <a:custGeom>
              <a:avLst/>
              <a:gdLst/>
              <a:ahLst/>
              <a:cxnLst/>
              <a:rect l="l" t="t" r="r" b="b"/>
              <a:pathLst>
                <a:path w="13441" h="1674" extrusionOk="0">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239;p29">
              <a:extLst>
                <a:ext uri="{FF2B5EF4-FFF2-40B4-BE49-F238E27FC236}">
                  <a16:creationId xmlns:a16="http://schemas.microsoft.com/office/drawing/2014/main" id="{1BB34848-F986-C44C-CA80-E1F81E321DD6}"/>
                </a:ext>
              </a:extLst>
            </p:cNvPr>
            <p:cNvSpPr/>
            <p:nvPr/>
          </p:nvSpPr>
          <p:spPr>
            <a:xfrm>
              <a:off x="3751797" y="4025258"/>
              <a:ext cx="475039" cy="59163"/>
            </a:xfrm>
            <a:custGeom>
              <a:avLst/>
              <a:gdLst/>
              <a:ahLst/>
              <a:cxnLst/>
              <a:rect l="l" t="t" r="r" b="b"/>
              <a:pathLst>
                <a:path w="13441" h="1674" extrusionOk="0">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240;p29">
              <a:extLst>
                <a:ext uri="{FF2B5EF4-FFF2-40B4-BE49-F238E27FC236}">
                  <a16:creationId xmlns:a16="http://schemas.microsoft.com/office/drawing/2014/main" id="{D4B71559-4C1D-338B-8174-B3BC22A9F05F}"/>
                </a:ext>
              </a:extLst>
            </p:cNvPr>
            <p:cNvSpPr/>
            <p:nvPr/>
          </p:nvSpPr>
          <p:spPr>
            <a:xfrm>
              <a:off x="3751797" y="4159879"/>
              <a:ext cx="475039" cy="58669"/>
            </a:xfrm>
            <a:custGeom>
              <a:avLst/>
              <a:gdLst/>
              <a:ahLst/>
              <a:cxnLst/>
              <a:rect l="l" t="t" r="r" b="b"/>
              <a:pathLst>
                <a:path w="13441" h="1660" extrusionOk="0">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241;p29">
              <a:extLst>
                <a:ext uri="{FF2B5EF4-FFF2-40B4-BE49-F238E27FC236}">
                  <a16:creationId xmlns:a16="http://schemas.microsoft.com/office/drawing/2014/main" id="{0FD80AA1-0854-E452-6313-FB4C08949B75}"/>
                </a:ext>
              </a:extLst>
            </p:cNvPr>
            <p:cNvSpPr/>
            <p:nvPr/>
          </p:nvSpPr>
          <p:spPr>
            <a:xfrm>
              <a:off x="3751797" y="4294005"/>
              <a:ext cx="475039" cy="58669"/>
            </a:xfrm>
            <a:custGeom>
              <a:avLst/>
              <a:gdLst/>
              <a:ahLst/>
              <a:cxnLst/>
              <a:rect l="l" t="t" r="r" b="b"/>
              <a:pathLst>
                <a:path w="13441" h="1660" extrusionOk="0">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242;p29">
              <a:extLst>
                <a:ext uri="{FF2B5EF4-FFF2-40B4-BE49-F238E27FC236}">
                  <a16:creationId xmlns:a16="http://schemas.microsoft.com/office/drawing/2014/main" id="{55C2CA1D-F293-35A3-EA34-29195B278E8B}"/>
                </a:ext>
              </a:extLst>
            </p:cNvPr>
            <p:cNvSpPr/>
            <p:nvPr/>
          </p:nvSpPr>
          <p:spPr>
            <a:xfrm>
              <a:off x="3751797" y="4428132"/>
              <a:ext cx="475039" cy="58669"/>
            </a:xfrm>
            <a:custGeom>
              <a:avLst/>
              <a:gdLst/>
              <a:ahLst/>
              <a:cxnLst/>
              <a:rect l="l" t="t" r="r" b="b"/>
              <a:pathLst>
                <a:path w="13441" h="1660" extrusionOk="0">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243;p29">
              <a:extLst>
                <a:ext uri="{FF2B5EF4-FFF2-40B4-BE49-F238E27FC236}">
                  <a16:creationId xmlns:a16="http://schemas.microsoft.com/office/drawing/2014/main" id="{A3753513-C2AA-F1B2-A0E6-46324B1D48F5}"/>
                </a:ext>
              </a:extLst>
            </p:cNvPr>
            <p:cNvSpPr/>
            <p:nvPr/>
          </p:nvSpPr>
          <p:spPr>
            <a:xfrm>
              <a:off x="3667681" y="3622843"/>
              <a:ext cx="25517" cy="25517"/>
            </a:xfrm>
            <a:custGeom>
              <a:avLst/>
              <a:gdLst/>
              <a:ahLst/>
              <a:cxnLst/>
              <a:rect l="l" t="t" r="r" b="b"/>
              <a:pathLst>
                <a:path w="722" h="722" extrusionOk="0">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244;p29">
              <a:extLst>
                <a:ext uri="{FF2B5EF4-FFF2-40B4-BE49-F238E27FC236}">
                  <a16:creationId xmlns:a16="http://schemas.microsoft.com/office/drawing/2014/main" id="{8D833627-F396-54EA-594F-41523499D52F}"/>
                </a:ext>
              </a:extLst>
            </p:cNvPr>
            <p:cNvSpPr/>
            <p:nvPr/>
          </p:nvSpPr>
          <p:spPr>
            <a:xfrm>
              <a:off x="3667681" y="365652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245;p29">
              <a:extLst>
                <a:ext uri="{FF2B5EF4-FFF2-40B4-BE49-F238E27FC236}">
                  <a16:creationId xmlns:a16="http://schemas.microsoft.com/office/drawing/2014/main" id="{39CB5B3D-3468-3AFC-8043-2180EF416120}"/>
                </a:ext>
              </a:extLst>
            </p:cNvPr>
            <p:cNvSpPr/>
            <p:nvPr/>
          </p:nvSpPr>
          <p:spPr>
            <a:xfrm>
              <a:off x="3667681" y="375700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246;p29">
              <a:extLst>
                <a:ext uri="{FF2B5EF4-FFF2-40B4-BE49-F238E27FC236}">
                  <a16:creationId xmlns:a16="http://schemas.microsoft.com/office/drawing/2014/main" id="{763AD2C5-1E8A-7007-0F81-58E3C03CA4F4}"/>
                </a:ext>
              </a:extLst>
            </p:cNvPr>
            <p:cNvSpPr/>
            <p:nvPr/>
          </p:nvSpPr>
          <p:spPr>
            <a:xfrm>
              <a:off x="3667681" y="3790652"/>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247;p29">
              <a:extLst>
                <a:ext uri="{FF2B5EF4-FFF2-40B4-BE49-F238E27FC236}">
                  <a16:creationId xmlns:a16="http://schemas.microsoft.com/office/drawing/2014/main" id="{CC7DABE3-5B3C-6E85-0890-FE2EDBE298DB}"/>
                </a:ext>
              </a:extLst>
            </p:cNvPr>
            <p:cNvSpPr/>
            <p:nvPr/>
          </p:nvSpPr>
          <p:spPr>
            <a:xfrm>
              <a:off x="3667681" y="4025258"/>
              <a:ext cx="25517" cy="25517"/>
            </a:xfrm>
            <a:custGeom>
              <a:avLst/>
              <a:gdLst/>
              <a:ahLst/>
              <a:cxnLst/>
              <a:rect l="l" t="t" r="r" b="b"/>
              <a:pathLst>
                <a:path w="722" h="722" extrusionOk="0">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248;p29">
              <a:extLst>
                <a:ext uri="{FF2B5EF4-FFF2-40B4-BE49-F238E27FC236}">
                  <a16:creationId xmlns:a16="http://schemas.microsoft.com/office/drawing/2014/main" id="{749B3E78-7D2D-3C09-4080-F224660DAD47}"/>
                </a:ext>
              </a:extLst>
            </p:cNvPr>
            <p:cNvSpPr/>
            <p:nvPr/>
          </p:nvSpPr>
          <p:spPr>
            <a:xfrm>
              <a:off x="3667681" y="405939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249;p29">
              <a:extLst>
                <a:ext uri="{FF2B5EF4-FFF2-40B4-BE49-F238E27FC236}">
                  <a16:creationId xmlns:a16="http://schemas.microsoft.com/office/drawing/2014/main" id="{B29D7443-3ED7-884F-F2CA-2ABCEF18FA1A}"/>
                </a:ext>
              </a:extLst>
            </p:cNvPr>
            <p:cNvSpPr/>
            <p:nvPr/>
          </p:nvSpPr>
          <p:spPr>
            <a:xfrm>
              <a:off x="3667681" y="3891131"/>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250;p29">
              <a:extLst>
                <a:ext uri="{FF2B5EF4-FFF2-40B4-BE49-F238E27FC236}">
                  <a16:creationId xmlns:a16="http://schemas.microsoft.com/office/drawing/2014/main" id="{8C6E0B88-CF8D-823C-E8B6-A9F3F7A87593}"/>
                </a:ext>
              </a:extLst>
            </p:cNvPr>
            <p:cNvSpPr/>
            <p:nvPr/>
          </p:nvSpPr>
          <p:spPr>
            <a:xfrm>
              <a:off x="3667681" y="3924778"/>
              <a:ext cx="25517" cy="25517"/>
            </a:xfrm>
            <a:custGeom>
              <a:avLst/>
              <a:gdLst/>
              <a:ahLst/>
              <a:cxnLst/>
              <a:rect l="l" t="t" r="r" b="b"/>
              <a:pathLst>
                <a:path w="722" h="722" extrusionOk="0">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251;p29">
              <a:extLst>
                <a:ext uri="{FF2B5EF4-FFF2-40B4-BE49-F238E27FC236}">
                  <a16:creationId xmlns:a16="http://schemas.microsoft.com/office/drawing/2014/main" id="{71EB9C2F-A3DA-17BF-D1DD-E1CAFB9896C4}"/>
                </a:ext>
              </a:extLst>
            </p:cNvPr>
            <p:cNvSpPr/>
            <p:nvPr/>
          </p:nvSpPr>
          <p:spPr>
            <a:xfrm>
              <a:off x="3667681" y="415987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252;p29">
              <a:extLst>
                <a:ext uri="{FF2B5EF4-FFF2-40B4-BE49-F238E27FC236}">
                  <a16:creationId xmlns:a16="http://schemas.microsoft.com/office/drawing/2014/main" id="{0DDF9834-7179-D472-CDAB-70AB7CAAF977}"/>
                </a:ext>
              </a:extLst>
            </p:cNvPr>
            <p:cNvSpPr/>
            <p:nvPr/>
          </p:nvSpPr>
          <p:spPr>
            <a:xfrm>
              <a:off x="3667681" y="4193526"/>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253;p29">
              <a:extLst>
                <a:ext uri="{FF2B5EF4-FFF2-40B4-BE49-F238E27FC236}">
                  <a16:creationId xmlns:a16="http://schemas.microsoft.com/office/drawing/2014/main" id="{4F01DAAB-40E6-5DDD-B706-634BAE7AEA0A}"/>
                </a:ext>
              </a:extLst>
            </p:cNvPr>
            <p:cNvSpPr/>
            <p:nvPr/>
          </p:nvSpPr>
          <p:spPr>
            <a:xfrm>
              <a:off x="3667681" y="4294005"/>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254;p29">
              <a:extLst>
                <a:ext uri="{FF2B5EF4-FFF2-40B4-BE49-F238E27FC236}">
                  <a16:creationId xmlns:a16="http://schemas.microsoft.com/office/drawing/2014/main" id="{C8E48914-A8D3-7281-EF45-CA5DA10A33C5}"/>
                </a:ext>
              </a:extLst>
            </p:cNvPr>
            <p:cNvSpPr/>
            <p:nvPr/>
          </p:nvSpPr>
          <p:spPr>
            <a:xfrm>
              <a:off x="3667681" y="4327652"/>
              <a:ext cx="25517" cy="25022"/>
            </a:xfrm>
            <a:custGeom>
              <a:avLst/>
              <a:gdLst/>
              <a:ahLst/>
              <a:cxnLst/>
              <a:rect l="l" t="t" r="r" b="b"/>
              <a:pathLst>
                <a:path w="722" h="708" extrusionOk="0">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255;p29">
              <a:extLst>
                <a:ext uri="{FF2B5EF4-FFF2-40B4-BE49-F238E27FC236}">
                  <a16:creationId xmlns:a16="http://schemas.microsoft.com/office/drawing/2014/main" id="{8D5117BD-A975-259B-DF89-E7BB3E76921D}"/>
                </a:ext>
              </a:extLst>
            </p:cNvPr>
            <p:cNvSpPr/>
            <p:nvPr/>
          </p:nvSpPr>
          <p:spPr>
            <a:xfrm>
              <a:off x="3667681" y="4428132"/>
              <a:ext cx="25517" cy="25022"/>
            </a:xfrm>
            <a:custGeom>
              <a:avLst/>
              <a:gdLst/>
              <a:ahLst/>
              <a:cxnLst/>
              <a:rect l="l" t="t" r="r" b="b"/>
              <a:pathLst>
                <a:path w="722" h="708" extrusionOk="0">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256;p29">
              <a:extLst>
                <a:ext uri="{FF2B5EF4-FFF2-40B4-BE49-F238E27FC236}">
                  <a16:creationId xmlns:a16="http://schemas.microsoft.com/office/drawing/2014/main" id="{F7509832-5748-4EC5-B8E3-8822863A96EB}"/>
                </a:ext>
              </a:extLst>
            </p:cNvPr>
            <p:cNvSpPr/>
            <p:nvPr/>
          </p:nvSpPr>
          <p:spPr>
            <a:xfrm>
              <a:off x="3667681" y="4461778"/>
              <a:ext cx="25517" cy="25022"/>
            </a:xfrm>
            <a:custGeom>
              <a:avLst/>
              <a:gdLst/>
              <a:ahLst/>
              <a:cxnLst/>
              <a:rect l="l" t="t" r="r" b="b"/>
              <a:pathLst>
                <a:path w="722" h="708" extrusionOk="0">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257;p29">
              <a:extLst>
                <a:ext uri="{FF2B5EF4-FFF2-40B4-BE49-F238E27FC236}">
                  <a16:creationId xmlns:a16="http://schemas.microsoft.com/office/drawing/2014/main" id="{4D5AE6FF-3A01-7FAE-8B2C-BD7710ED2478}"/>
                </a:ext>
              </a:extLst>
            </p:cNvPr>
            <p:cNvSpPr/>
            <p:nvPr/>
          </p:nvSpPr>
          <p:spPr>
            <a:xfrm>
              <a:off x="3722497" y="3425736"/>
              <a:ext cx="438459" cy="48596"/>
            </a:xfrm>
            <a:custGeom>
              <a:avLst/>
              <a:gdLst/>
              <a:ahLst/>
              <a:cxnLst/>
              <a:rect l="l" t="t" r="r" b="b"/>
              <a:pathLst>
                <a:path w="12406" h="1375" extrusionOk="0">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1" name="Google Shape;1842;p36">
            <a:extLst>
              <a:ext uri="{FF2B5EF4-FFF2-40B4-BE49-F238E27FC236}">
                <a16:creationId xmlns:a16="http://schemas.microsoft.com/office/drawing/2014/main" id="{28ADA9B8-48A7-1CBC-646C-90F64CAEE4E2}"/>
              </a:ext>
            </a:extLst>
          </p:cNvPr>
          <p:cNvSpPr/>
          <p:nvPr/>
        </p:nvSpPr>
        <p:spPr>
          <a:xfrm>
            <a:off x="787675" y="2611450"/>
            <a:ext cx="4926537" cy="1710575"/>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228600">
              <a:lnSpc>
                <a:spcPct val="107000"/>
              </a:lnSpc>
              <a:spcAft>
                <a:spcPts val="800"/>
              </a:spcAft>
            </a:pPr>
            <a:r>
              <a:rPr lang="en-CA" sz="1100" b="1" dirty="0"/>
              <a:t>Reason for Exclusion</a:t>
            </a:r>
          </a:p>
          <a:p>
            <a:pPr marL="400050" indent="-171450">
              <a:lnSpc>
                <a:spcPct val="107000"/>
              </a:lnSpc>
              <a:spcAft>
                <a:spcPts val="800"/>
              </a:spcAft>
              <a:buFont typeface="Arial" panose="020B0604020202020204" pitchFamily="34" charset="0"/>
              <a:buChar char="•"/>
            </a:pPr>
            <a:r>
              <a:rPr lang="en-IN" sz="1100" kern="100" dirty="0">
                <a:effectLst/>
                <a:highlight>
                  <a:srgbClr val="FFFF00"/>
                </a:highlight>
                <a:latin typeface="Aptos"/>
                <a:ea typeface="Aptos"/>
                <a:cs typeface="Times New Roman" panose="02020603050405020304" pitchFamily="18" charset="0"/>
              </a:rPr>
              <a:t>Lack of Ground Truth</a:t>
            </a:r>
            <a:r>
              <a:rPr lang="en-IN" sz="1100" kern="100" dirty="0">
                <a:effectLst/>
                <a:latin typeface="Aptos"/>
                <a:ea typeface="Aptos"/>
                <a:cs typeface="Times New Roman" panose="02020603050405020304" pitchFamily="18" charset="0"/>
              </a:rPr>
              <a:t>: </a:t>
            </a:r>
            <a:r>
              <a:rPr lang="en-US" sz="1100" kern="100" dirty="0">
                <a:effectLst/>
                <a:latin typeface="Aptos"/>
                <a:ea typeface="Aptos"/>
                <a:cs typeface="Times New Roman" panose="02020603050405020304" pitchFamily="18" charset="0"/>
              </a:rPr>
              <a:t>Our dataset does not include any external labels or pre-defined cluster assignments that could be used as a benchmark for external validation.</a:t>
            </a:r>
            <a:endParaRPr lang="en-CA" sz="1100" kern="100" dirty="0">
              <a:effectLst/>
              <a:latin typeface="Aptos"/>
              <a:ea typeface="Aptos"/>
              <a:cs typeface="Times New Roman" panose="02020603050405020304" pitchFamily="18" charset="0"/>
            </a:endParaRPr>
          </a:p>
          <a:p>
            <a:pPr marL="400050" indent="-171450">
              <a:lnSpc>
                <a:spcPct val="107000"/>
              </a:lnSpc>
              <a:spcAft>
                <a:spcPts val="800"/>
              </a:spcAft>
              <a:buFont typeface="Arial" panose="020B0604020202020204" pitchFamily="34" charset="0"/>
              <a:buChar char="•"/>
            </a:pPr>
            <a:r>
              <a:rPr lang="en-IN" sz="1100" kern="100" dirty="0">
                <a:effectLst/>
                <a:highlight>
                  <a:srgbClr val="FFFF00"/>
                </a:highlight>
                <a:latin typeface="Aptos"/>
                <a:ea typeface="Aptos"/>
                <a:cs typeface="Times New Roman" panose="02020603050405020304" pitchFamily="18" charset="0"/>
              </a:rPr>
              <a:t>Focus on Data-Driven Insights</a:t>
            </a:r>
            <a:r>
              <a:rPr lang="en-IN" sz="1100" kern="100" dirty="0">
                <a:effectLst/>
                <a:latin typeface="Aptos"/>
                <a:ea typeface="Aptos"/>
                <a:cs typeface="Times New Roman" panose="02020603050405020304" pitchFamily="18" charset="0"/>
              </a:rPr>
              <a:t>: </a:t>
            </a:r>
            <a:r>
              <a:rPr lang="en-US" sz="1100" kern="100" dirty="0">
                <a:effectLst/>
                <a:latin typeface="Aptos"/>
                <a:ea typeface="Aptos"/>
                <a:cs typeface="Times New Roman" panose="02020603050405020304" pitchFamily="18" charset="0"/>
              </a:rPr>
              <a:t>The aim was to discover natural groupings and patterns within the data itself rather than validating against pre-set categories.</a:t>
            </a:r>
            <a:endParaRPr lang="en-CA" sz="1100" kern="100" dirty="0">
              <a:effectLst/>
              <a:latin typeface="Aptos"/>
              <a:ea typeface="Aptos"/>
              <a:cs typeface="Times New Roman" panose="02020603050405020304" pitchFamily="18" charset="0"/>
            </a:endParaRPr>
          </a:p>
        </p:txBody>
      </p:sp>
      <p:grpSp>
        <p:nvGrpSpPr>
          <p:cNvPr id="1776" name="Group 1775">
            <a:extLst>
              <a:ext uri="{FF2B5EF4-FFF2-40B4-BE49-F238E27FC236}">
                <a16:creationId xmlns:a16="http://schemas.microsoft.com/office/drawing/2014/main" id="{24D386C1-E098-7C10-6ACA-2C002A698F53}"/>
              </a:ext>
            </a:extLst>
          </p:cNvPr>
          <p:cNvGrpSpPr/>
          <p:nvPr/>
        </p:nvGrpSpPr>
        <p:grpSpPr>
          <a:xfrm>
            <a:off x="787674" y="1117327"/>
            <a:ext cx="7481115" cy="1036563"/>
            <a:chOff x="457200" y="3742948"/>
            <a:chExt cx="8229600" cy="1036563"/>
          </a:xfrm>
        </p:grpSpPr>
        <p:sp>
          <p:nvSpPr>
            <p:cNvPr id="1779" name="Google Shape;890;p25">
              <a:extLst>
                <a:ext uri="{FF2B5EF4-FFF2-40B4-BE49-F238E27FC236}">
                  <a16:creationId xmlns:a16="http://schemas.microsoft.com/office/drawing/2014/main" id="{8D0AE45F-9205-67E2-980B-81EE473DDF46}"/>
                </a:ext>
              </a:extLst>
            </p:cNvPr>
            <p:cNvSpPr/>
            <p:nvPr/>
          </p:nvSpPr>
          <p:spPr>
            <a:xfrm>
              <a:off x="457200" y="3742948"/>
              <a:ext cx="8153400" cy="1036563"/>
            </a:xfrm>
            <a:prstGeom prst="roundRect">
              <a:avLst>
                <a:gd name="adj" fmla="val 15217"/>
              </a:avLst>
            </a:prstGeom>
            <a:solidFill>
              <a:schemeClr val="accent6">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893;p25">
              <a:extLst>
                <a:ext uri="{FF2B5EF4-FFF2-40B4-BE49-F238E27FC236}">
                  <a16:creationId xmlns:a16="http://schemas.microsoft.com/office/drawing/2014/main" id="{E7365078-02EE-02E1-6C22-C8B77B42E1C8}"/>
                </a:ext>
              </a:extLst>
            </p:cNvPr>
            <p:cNvSpPr txBox="1"/>
            <p:nvPr/>
          </p:nvSpPr>
          <p:spPr>
            <a:xfrm>
              <a:off x="704850" y="3875511"/>
              <a:ext cx="7981950" cy="785605"/>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1100" dirty="0">
                  <a:latin typeface="Roboto" panose="02000000000000000000" pitchFamily="2" charset="0"/>
                  <a:ea typeface="Roboto" panose="02000000000000000000" pitchFamily="2" charset="0"/>
                  <a:cs typeface="Roboto" panose="02000000000000000000" pitchFamily="2" charset="0"/>
                </a:rPr>
                <a:t>These measures compare the clustering results to an external standard or ground truth, often in the form of pre-labeled data.</a:t>
              </a:r>
            </a:p>
            <a:p>
              <a:endParaRPr lang="en-US" sz="11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External validation measures were not utilized in this analysis</a:t>
              </a:r>
              <a:endParaRPr lang="en-IN" sz="1050" dirty="0">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1328740882"/>
      </p:ext>
    </p:extLst>
  </p:cSld>
  <p:clrMapOvr>
    <a:masterClrMapping/>
  </p:clrMapOvr>
  <mc:AlternateContent xmlns:mc="http://schemas.openxmlformats.org/markup-compatibility/2006" xmlns:p14="http://schemas.microsoft.com/office/powerpoint/2010/main">
    <mc:Choice Requires="p14">
      <p:transition spd="slow" p14:dur="2000" advTm="22404"/>
    </mc:Choice>
    <mc:Fallback xmlns="">
      <p:transition spd="slow" advTm="2240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STABILITY MEASURES </a:t>
            </a:r>
            <a:r>
              <a:rPr lang="en-US" dirty="0">
                <a:latin typeface="Roboto" panose="02000000000000000000" pitchFamily="2" charset="0"/>
                <a:ea typeface="Roboto" panose="02000000000000000000" pitchFamily="2" charset="0"/>
                <a:cs typeface="Roboto" panose="02000000000000000000" pitchFamily="2" charset="0"/>
              </a:rPr>
              <a:t>IN CLUSTER VALIDATION</a:t>
            </a:r>
            <a:endParaRPr lang="en-IN"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1657" name="Google Shape;1657;p34"/>
          <p:cNvGraphicFramePr/>
          <p:nvPr>
            <p:extLst>
              <p:ext uri="{D42A27DB-BD31-4B8C-83A1-F6EECF244321}">
                <p14:modId xmlns:p14="http://schemas.microsoft.com/office/powerpoint/2010/main" val="1945315695"/>
              </p:ext>
            </p:extLst>
          </p:nvPr>
        </p:nvGraphicFramePr>
        <p:xfrm>
          <a:off x="875475" y="2025338"/>
          <a:ext cx="5605096" cy="2914698"/>
        </p:xfrm>
        <a:graphic>
          <a:graphicData uri="http://schemas.openxmlformats.org/drawingml/2006/table">
            <a:tbl>
              <a:tblPr>
                <a:noFill/>
                <a:tableStyleId>{D7A09C55-13AD-4218-92B7-5AB16898E972}</a:tableStyleId>
              </a:tblPr>
              <a:tblGrid>
                <a:gridCol w="2470464">
                  <a:extLst>
                    <a:ext uri="{9D8B030D-6E8A-4147-A177-3AD203B41FA5}">
                      <a16:colId xmlns:a16="http://schemas.microsoft.com/office/drawing/2014/main" val="20000"/>
                    </a:ext>
                  </a:extLst>
                </a:gridCol>
                <a:gridCol w="3134632">
                  <a:extLst>
                    <a:ext uri="{9D8B030D-6E8A-4147-A177-3AD203B41FA5}">
                      <a16:colId xmlns:a16="http://schemas.microsoft.com/office/drawing/2014/main" val="20001"/>
                    </a:ext>
                  </a:extLst>
                </a:gridCol>
              </a:tblGrid>
              <a:tr h="373034">
                <a:tc gridSpan="2">
                  <a:txBody>
                    <a:bodyPr/>
                    <a:lstStyle/>
                    <a:p>
                      <a:pPr marL="0" lvl="0" indent="0" algn="ctr" rtl="0">
                        <a:spcBef>
                          <a:spcPts val="0"/>
                        </a:spcBef>
                        <a:spcAft>
                          <a:spcPts val="0"/>
                        </a:spcAft>
                        <a:buNone/>
                      </a:pPr>
                      <a:r>
                        <a:rPr lang="en-US" sz="1400" dirty="0"/>
                        <a:t>FOUR TYPES</a:t>
                      </a:r>
                      <a:endParaRPr lang="en-US" sz="14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lumMod val="50000"/>
                        <a:alpha val="25099"/>
                      </a:schemeClr>
                    </a:solidFill>
                  </a:tcPr>
                </a:tc>
                <a:tc hMerge="1">
                  <a:txBody>
                    <a:bodyPr/>
                    <a:lstStyle/>
                    <a:p>
                      <a:endParaRPr lang="en-US"/>
                    </a:p>
                  </a:txBody>
                  <a:tcPr/>
                </a:tc>
                <a:extLst>
                  <a:ext uri="{0D108BD9-81ED-4DB2-BD59-A6C34878D82A}">
                    <a16:rowId xmlns:a16="http://schemas.microsoft.com/office/drawing/2014/main" val="10000"/>
                  </a:ext>
                </a:extLst>
              </a:tr>
              <a:tr h="598338">
                <a:tc>
                  <a:txBody>
                    <a:bodyPr/>
                    <a:lstStyle/>
                    <a:p>
                      <a:pPr marL="0" lvl="0" indent="0" algn="ctr" rtl="0">
                        <a:spcBef>
                          <a:spcPts val="0"/>
                        </a:spcBef>
                        <a:spcAft>
                          <a:spcPts val="0"/>
                        </a:spcAft>
                        <a:buNone/>
                      </a:pPr>
                      <a:r>
                        <a:rPr lang="en-US" sz="1200" b="1" dirty="0">
                          <a:solidFill>
                            <a:schemeClr val="lt1"/>
                          </a:solidFill>
                          <a:latin typeface="Fira Sans Extra Condensed"/>
                          <a:ea typeface="Fira Sans Extra Condensed"/>
                          <a:cs typeface="Fira Sans Extra Condensed"/>
                          <a:sym typeface="Fira Sans Extra Condensed"/>
                        </a:rPr>
                        <a:t>Average Proportion of Non-overlap (APN)</a:t>
                      </a:r>
                      <a:endParaRPr sz="12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dirty="0"/>
                        <a:t>Measures the average dissimilarity between clusters obtained from the dataset and those from subsamples.</a:t>
                      </a:r>
                      <a:endParaRPr sz="10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598338">
                <a:tc>
                  <a:txBody>
                    <a:bodyPr/>
                    <a:lstStyle/>
                    <a:p>
                      <a:pPr marL="0" lvl="0" indent="0" algn="ctr" rtl="0">
                        <a:spcBef>
                          <a:spcPts val="0"/>
                        </a:spcBef>
                        <a:spcAft>
                          <a:spcPts val="0"/>
                        </a:spcAft>
                        <a:buNone/>
                      </a:pPr>
                      <a:r>
                        <a:rPr lang="en-IN" sz="1200" b="1" dirty="0">
                          <a:solidFill>
                            <a:schemeClr val="lt1"/>
                          </a:solidFill>
                          <a:latin typeface="Fira Sans Extra Condensed"/>
                          <a:ea typeface="Fira Sans Extra Condensed"/>
                          <a:cs typeface="Fira Sans Extra Condensed"/>
                          <a:sym typeface="Fira Sans Extra Condensed"/>
                        </a:rPr>
                        <a:t>Average Distance (AD)</a:t>
                      </a:r>
                      <a:endParaRPr sz="12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000" dirty="0"/>
                        <a:t>Calculates the average distance between elements in the same cluster across different clustering solutions.</a:t>
                      </a:r>
                      <a:endParaRPr sz="10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598338">
                <a:tc>
                  <a:txBody>
                    <a:bodyPr/>
                    <a:lstStyle/>
                    <a:p>
                      <a:pPr marL="0" lvl="0" indent="0" algn="ctr" rtl="0">
                        <a:spcBef>
                          <a:spcPts val="0"/>
                        </a:spcBef>
                        <a:spcAft>
                          <a:spcPts val="0"/>
                        </a:spcAft>
                        <a:buNone/>
                      </a:pPr>
                      <a:r>
                        <a:rPr lang="en-US" sz="1200" b="1" dirty="0">
                          <a:solidFill>
                            <a:schemeClr val="lt1"/>
                          </a:solidFill>
                          <a:latin typeface="Fira Sans Extra Condensed"/>
                          <a:ea typeface="Fira Sans Extra Condensed"/>
                          <a:cs typeface="Fira Sans Extra Condensed"/>
                          <a:sym typeface="Fira Sans Extra Condensed"/>
                        </a:rPr>
                        <a:t>Figure of Merit (FOM)ween Means (ADM)</a:t>
                      </a:r>
                      <a:endParaRPr sz="12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000" dirty="0"/>
                        <a:t>Evaluates the stability of cluster centroids by measuring the distance between centroids in different subsamples.</a:t>
                      </a:r>
                      <a:endParaRPr sz="10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598338">
                <a:tc>
                  <a:txBody>
                    <a:bodyPr/>
                    <a:lstStyle/>
                    <a:p>
                      <a:pPr marL="0" lvl="0" indent="0" algn="ctr" rtl="0">
                        <a:spcBef>
                          <a:spcPts val="0"/>
                        </a:spcBef>
                        <a:spcAft>
                          <a:spcPts val="0"/>
                        </a:spcAft>
                        <a:buNone/>
                      </a:pPr>
                      <a:r>
                        <a:rPr lang="en" sz="1200" b="1" dirty="0">
                          <a:solidFill>
                            <a:schemeClr val="lt1"/>
                          </a:solidFill>
                          <a:latin typeface="Fira Sans Extra Condensed"/>
                          <a:ea typeface="Fira Sans Extra Condensed"/>
                          <a:cs typeface="Fira Sans Extra Condensed"/>
                          <a:sym typeface="Fira Sans Extra Condensed"/>
                        </a:rPr>
                        <a:t>Regression analysis</a:t>
                      </a:r>
                      <a:endParaRPr sz="12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000" dirty="0"/>
                        <a:t>Focuses on the within-cluster dispersion and its variation across different subsamples.</a:t>
                      </a:r>
                      <a:endParaRPr sz="10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grpSp>
        <p:nvGrpSpPr>
          <p:cNvPr id="1658" name="Google Shape;1658;p34"/>
          <p:cNvGrpSpPr/>
          <p:nvPr/>
        </p:nvGrpSpPr>
        <p:grpSpPr>
          <a:xfrm>
            <a:off x="6481099" y="2187361"/>
            <a:ext cx="1771160" cy="2590651"/>
            <a:chOff x="5894611" y="1313840"/>
            <a:chExt cx="2411226" cy="3405834"/>
          </a:xfrm>
        </p:grpSpPr>
        <p:sp>
          <p:nvSpPr>
            <p:cNvPr id="1659" name="Google Shape;1659;p34"/>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27C3126B-898E-8A02-7EDA-7E6B68ECA6CF}"/>
              </a:ext>
            </a:extLst>
          </p:cNvPr>
          <p:cNvGrpSpPr/>
          <p:nvPr/>
        </p:nvGrpSpPr>
        <p:grpSpPr>
          <a:xfrm>
            <a:off x="548640" y="1011914"/>
            <a:ext cx="8153400" cy="847380"/>
            <a:chOff x="495300" y="2441930"/>
            <a:chExt cx="8153400" cy="847380"/>
          </a:xfrm>
          <a:solidFill>
            <a:schemeClr val="accent5">
              <a:lumMod val="40000"/>
              <a:lumOff val="60000"/>
            </a:schemeClr>
          </a:solidFill>
        </p:grpSpPr>
        <p:sp>
          <p:nvSpPr>
            <p:cNvPr id="3" name="Google Shape;890;p25">
              <a:extLst>
                <a:ext uri="{FF2B5EF4-FFF2-40B4-BE49-F238E27FC236}">
                  <a16:creationId xmlns:a16="http://schemas.microsoft.com/office/drawing/2014/main" id="{7E1AC449-38F5-70A1-B94E-2480B1F6DFA4}"/>
                </a:ext>
              </a:extLst>
            </p:cNvPr>
            <p:cNvSpPr/>
            <p:nvPr/>
          </p:nvSpPr>
          <p:spPr>
            <a:xfrm>
              <a:off x="495300" y="2441930"/>
              <a:ext cx="8153400" cy="847380"/>
            </a:xfrm>
            <a:prstGeom prst="roundRect">
              <a:avLst>
                <a:gd name="adj" fmla="val 1521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893;p25">
              <a:extLst>
                <a:ext uri="{FF2B5EF4-FFF2-40B4-BE49-F238E27FC236}">
                  <a16:creationId xmlns:a16="http://schemas.microsoft.com/office/drawing/2014/main" id="{03112947-BECF-F479-DD36-A929475F0B6A}"/>
                </a:ext>
              </a:extLst>
            </p:cNvPr>
            <p:cNvSpPr txBox="1"/>
            <p:nvPr/>
          </p:nvSpPr>
          <p:spPr>
            <a:xfrm>
              <a:off x="742950" y="2713108"/>
              <a:ext cx="7882618" cy="517517"/>
            </a:xfrm>
            <a:prstGeom prst="rect">
              <a:avLst/>
            </a:prstGeom>
            <a:grpFill/>
            <a:ln>
              <a:noFill/>
            </a:ln>
          </p:spPr>
          <p:txBody>
            <a:bodyPr spcFirstLastPara="1" wrap="square" lIns="91425" tIns="91425" rIns="91425" bIns="91425" anchor="ctr" anchorCtr="0">
              <a:noAutofit/>
            </a:bodyPr>
            <a:lstStyle/>
            <a:p>
              <a:r>
                <a:rPr lang="en-US" sz="1100" dirty="0">
                  <a:latin typeface="Roboto" panose="02000000000000000000" pitchFamily="2" charset="0"/>
                  <a:ea typeface="Roboto" panose="02000000000000000000" pitchFamily="2" charset="0"/>
                  <a:cs typeface="Roboto" panose="02000000000000000000" pitchFamily="2" charset="0"/>
                </a:rPr>
                <a:t>Ensuring stability in clustering is crucial for confirming that the identified clusters are reliable and not artifacts of specific data peculiarities or the clustering process.</a:t>
              </a:r>
              <a:endParaRPr lang="en-IN" sz="1050" dirty="0">
                <a:latin typeface="Roboto" panose="02000000000000000000" pitchFamily="2" charset="0"/>
                <a:ea typeface="Roboto" panose="02000000000000000000" pitchFamily="2" charset="0"/>
                <a:cs typeface="Roboto" panose="02000000000000000000" pitchFamily="2" charset="0"/>
              </a:endParaRPr>
            </a:p>
          </p:txBody>
        </p:sp>
      </p:grpSp>
      <p:sp>
        <p:nvSpPr>
          <p:cNvPr id="10" name="Google Shape;892;p25">
            <a:extLst>
              <a:ext uri="{FF2B5EF4-FFF2-40B4-BE49-F238E27FC236}">
                <a16:creationId xmlns:a16="http://schemas.microsoft.com/office/drawing/2014/main" id="{9B8B4492-5464-9C66-469D-195902DB39E2}"/>
              </a:ext>
            </a:extLst>
          </p:cNvPr>
          <p:cNvSpPr/>
          <p:nvPr/>
        </p:nvSpPr>
        <p:spPr>
          <a:xfrm>
            <a:off x="796290" y="1121660"/>
            <a:ext cx="1446667" cy="184008"/>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n-lt"/>
                <a:sym typeface="Fira Sans Extra Condensed"/>
              </a:rPr>
              <a:t>Importance</a:t>
            </a:r>
            <a:endParaRPr lang="en-IN" sz="1100" dirty="0">
              <a:solidFill>
                <a:schemeClr val="lt1"/>
              </a:solidFill>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3360"/>
    </mc:Choice>
    <mc:Fallback xmlns="">
      <p:transition spd="slow" advTm="3336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759354" y="2095902"/>
            <a:ext cx="3819600" cy="1568224"/>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3" name="Google Shape;333;p17"/>
          <p:cNvSpPr/>
          <p:nvPr/>
        </p:nvSpPr>
        <p:spPr>
          <a:xfrm>
            <a:off x="599788" y="2095901"/>
            <a:ext cx="3819600" cy="1568224"/>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4" name="Google Shape;334;p17"/>
          <p:cNvSpPr/>
          <p:nvPr/>
        </p:nvSpPr>
        <p:spPr>
          <a:xfrm>
            <a:off x="753044" y="169012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5" name="Google Shape;335;p17"/>
          <p:cNvSpPr/>
          <p:nvPr/>
        </p:nvSpPr>
        <p:spPr>
          <a:xfrm>
            <a:off x="4960660" y="1690126"/>
            <a:ext cx="784800" cy="7848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oboto" panose="02000000000000000000" pitchFamily="2" charset="0"/>
                <a:ea typeface="Roboto" panose="02000000000000000000" pitchFamily="2" charset="0"/>
                <a:cs typeface="Roboto" panose="02000000000000000000" pitchFamily="2" charset="0"/>
              </a:rPr>
              <a:t> INTRODUCTION</a:t>
            </a:r>
            <a:endParaRPr dirty="0">
              <a:latin typeface="Roboto" panose="02000000000000000000" pitchFamily="2" charset="0"/>
              <a:ea typeface="Roboto" panose="02000000000000000000" pitchFamily="2" charset="0"/>
              <a:cs typeface="Roboto" panose="02000000000000000000" pitchFamily="2" charset="0"/>
            </a:endParaRPr>
          </a:p>
        </p:txBody>
      </p:sp>
      <p:grpSp>
        <p:nvGrpSpPr>
          <p:cNvPr id="337" name="Google Shape;337;p17"/>
          <p:cNvGrpSpPr/>
          <p:nvPr/>
        </p:nvGrpSpPr>
        <p:grpSpPr>
          <a:xfrm>
            <a:off x="858958" y="1846377"/>
            <a:ext cx="472011" cy="472011"/>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345" name="Google Shape;345;p17"/>
          <p:cNvGrpSpPr/>
          <p:nvPr/>
        </p:nvGrpSpPr>
        <p:grpSpPr>
          <a:xfrm>
            <a:off x="5115047" y="1846283"/>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51" name="Google Shape;351;p17"/>
          <p:cNvSpPr txBox="1"/>
          <p:nvPr/>
        </p:nvSpPr>
        <p:spPr>
          <a:xfrm>
            <a:off x="837988" y="2553633"/>
            <a:ext cx="3343200" cy="1025583"/>
          </a:xfrm>
          <a:prstGeom prst="rect">
            <a:avLst/>
          </a:prstGeom>
          <a:noFill/>
          <a:ln>
            <a:noFill/>
          </a:ln>
        </p:spPr>
        <p:txBody>
          <a:bodyPr spcFirstLastPara="1" wrap="square" lIns="91425" tIns="91425" rIns="91425" bIns="91425" anchor="t" anchorCtr="0">
            <a:noAutofit/>
          </a:bodyPr>
          <a:lstStyle/>
          <a:p>
            <a:pPr marL="2540" lvl="0" algn="ctr" rtl="0">
              <a:spcBef>
                <a:spcPts val="0"/>
              </a:spcBef>
              <a:spcAft>
                <a:spcPts val="0"/>
              </a:spcAft>
              <a:buSzPts val="1400"/>
            </a:pPr>
            <a:r>
              <a:rPr lang="en-US" sz="1200" dirty="0"/>
              <a:t>To analyze crime statistics across different universities and colleges in New York and uncover patterns or groupings using hierarchical clustering.</a:t>
            </a:r>
            <a:endParaRPr lang="en-US" sz="1200" dirty="0">
              <a:latin typeface="Roboto"/>
              <a:ea typeface="Roboto"/>
              <a:cs typeface="Roboto"/>
              <a:sym typeface="Roboto"/>
            </a:endParaRPr>
          </a:p>
        </p:txBody>
      </p:sp>
      <p:sp>
        <p:nvSpPr>
          <p:cNvPr id="5" name="TextBox 4">
            <a:extLst>
              <a:ext uri="{FF2B5EF4-FFF2-40B4-BE49-F238E27FC236}">
                <a16:creationId xmlns:a16="http://schemas.microsoft.com/office/drawing/2014/main" id="{24DFBF95-2EAB-C781-896B-2E83033062AC}"/>
              </a:ext>
            </a:extLst>
          </p:cNvPr>
          <p:cNvSpPr txBox="1"/>
          <p:nvPr/>
        </p:nvSpPr>
        <p:spPr>
          <a:xfrm>
            <a:off x="509763" y="1046739"/>
            <a:ext cx="8229600" cy="461665"/>
          </a:xfrm>
          <a:prstGeom prst="rect">
            <a:avLst/>
          </a:prstGeom>
          <a:noFill/>
        </p:spPr>
        <p:txBody>
          <a:bodyPr wrap="square">
            <a:spAutoFit/>
          </a:bodyPr>
          <a:lstStyle/>
          <a:p>
            <a:r>
              <a:rPr lang="en-US" sz="1200" dirty="0">
                <a:highlight>
                  <a:srgbClr val="FFFF00"/>
                </a:highlight>
              </a:rPr>
              <a:t>Objective</a:t>
            </a:r>
            <a:r>
              <a:rPr lang="en-US" sz="1200" dirty="0"/>
              <a:t>: To explore clustering tendencies in two distinct datasets, validate clusters, and compare the results using different clustering methods in order to extract meaningful patterns relevant to safety and customer behavior.</a:t>
            </a:r>
            <a:endParaRPr lang="en-IN" sz="1200" dirty="0"/>
          </a:p>
        </p:txBody>
      </p:sp>
      <p:sp>
        <p:nvSpPr>
          <p:cNvPr id="6" name="Google Shape;1859;p37">
            <a:extLst>
              <a:ext uri="{FF2B5EF4-FFF2-40B4-BE49-F238E27FC236}">
                <a16:creationId xmlns:a16="http://schemas.microsoft.com/office/drawing/2014/main" id="{4CF92078-F78F-06AD-4890-593F0C1BAEBC}"/>
              </a:ext>
            </a:extLst>
          </p:cNvPr>
          <p:cNvSpPr/>
          <p:nvPr/>
        </p:nvSpPr>
        <p:spPr>
          <a:xfrm>
            <a:off x="1681161" y="1926030"/>
            <a:ext cx="2228110" cy="392357"/>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t>Hierarchical Clustering</a:t>
            </a:r>
            <a:endParaRPr lang="en-US" sz="1200" dirty="0"/>
          </a:p>
        </p:txBody>
      </p:sp>
      <p:sp>
        <p:nvSpPr>
          <p:cNvPr id="7" name="Google Shape;1859;p37">
            <a:extLst>
              <a:ext uri="{FF2B5EF4-FFF2-40B4-BE49-F238E27FC236}">
                <a16:creationId xmlns:a16="http://schemas.microsoft.com/office/drawing/2014/main" id="{D1B7D07D-1C56-3390-680C-7E3E261FE74C}"/>
              </a:ext>
            </a:extLst>
          </p:cNvPr>
          <p:cNvSpPr/>
          <p:nvPr/>
        </p:nvSpPr>
        <p:spPr>
          <a:xfrm>
            <a:off x="5836017" y="1926029"/>
            <a:ext cx="2228110" cy="392357"/>
          </a:xfrm>
          <a:prstGeom prst="roundRect">
            <a:avLst>
              <a:gd name="adj" fmla="val 50000"/>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t>Partitioning Clustering</a:t>
            </a:r>
          </a:p>
        </p:txBody>
      </p:sp>
      <p:sp>
        <p:nvSpPr>
          <p:cNvPr id="8" name="Google Shape;351;p17">
            <a:extLst>
              <a:ext uri="{FF2B5EF4-FFF2-40B4-BE49-F238E27FC236}">
                <a16:creationId xmlns:a16="http://schemas.microsoft.com/office/drawing/2014/main" id="{3A0BA6A7-1E29-9A68-B871-D661E455BFE3}"/>
              </a:ext>
            </a:extLst>
          </p:cNvPr>
          <p:cNvSpPr txBox="1"/>
          <p:nvPr/>
        </p:nvSpPr>
        <p:spPr>
          <a:xfrm>
            <a:off x="4997554" y="2495263"/>
            <a:ext cx="3343200" cy="1054634"/>
          </a:xfrm>
          <a:prstGeom prst="rect">
            <a:avLst/>
          </a:prstGeom>
          <a:noFill/>
          <a:ln>
            <a:noFill/>
          </a:ln>
        </p:spPr>
        <p:txBody>
          <a:bodyPr spcFirstLastPara="1" wrap="square" lIns="91425" tIns="91425" rIns="91425" bIns="91425" anchor="t" anchorCtr="0">
            <a:noAutofit/>
          </a:bodyPr>
          <a:lstStyle/>
          <a:p>
            <a:pPr marL="2540" lvl="0" algn="ctr" rtl="0">
              <a:spcBef>
                <a:spcPts val="0"/>
              </a:spcBef>
              <a:spcAft>
                <a:spcPts val="0"/>
              </a:spcAft>
              <a:buSzPts val="1400"/>
            </a:pPr>
            <a:r>
              <a:rPr lang="en-US" sz="1200" dirty="0"/>
              <a:t>Used for the e-commerce customer data to segment the customer base into distinct groups based on purchasing patterns using methods like K-Means and PAM (Partitioning Around Medoids).</a:t>
            </a:r>
            <a:endParaRPr lang="en-US" sz="1200" dirty="0">
              <a:latin typeface="Roboto"/>
              <a:ea typeface="Roboto"/>
              <a:cs typeface="Roboto"/>
              <a:sym typeface="Roboto"/>
            </a:endParaRPr>
          </a:p>
        </p:txBody>
      </p:sp>
      <p:sp>
        <p:nvSpPr>
          <p:cNvPr id="2" name="TextBox 1">
            <a:extLst>
              <a:ext uri="{FF2B5EF4-FFF2-40B4-BE49-F238E27FC236}">
                <a16:creationId xmlns:a16="http://schemas.microsoft.com/office/drawing/2014/main" id="{686BF430-3CBA-4898-9D53-11355232B2EC}"/>
              </a:ext>
            </a:extLst>
          </p:cNvPr>
          <p:cNvSpPr txBox="1"/>
          <p:nvPr/>
        </p:nvSpPr>
        <p:spPr>
          <a:xfrm>
            <a:off x="457200" y="4049240"/>
            <a:ext cx="8229600" cy="461665"/>
          </a:xfrm>
          <a:prstGeom prst="rect">
            <a:avLst/>
          </a:prstGeom>
          <a:noFill/>
        </p:spPr>
        <p:txBody>
          <a:bodyPr wrap="square">
            <a:spAutoFit/>
          </a:bodyPr>
          <a:lstStyle/>
          <a:p>
            <a:r>
              <a:rPr lang="en-US" sz="1200" dirty="0">
                <a:highlight>
                  <a:srgbClr val="FFFF00"/>
                </a:highlight>
              </a:rPr>
              <a:t>Research Significance</a:t>
            </a:r>
            <a:r>
              <a:rPr lang="en-US" sz="1200" dirty="0"/>
              <a:t>: The study will demonstrate how specialized clustering techniques can yield actionable insights that inform decision-making in campus security and marketing strategies in e-commerce.</a:t>
            </a:r>
            <a:endParaRPr lang="en-IN" sz="1200" dirty="0"/>
          </a:p>
        </p:txBody>
      </p:sp>
    </p:spTree>
  </p:cSld>
  <p:clrMapOvr>
    <a:masterClrMapping/>
  </p:clrMapOvr>
  <mc:AlternateContent xmlns:mc="http://schemas.openxmlformats.org/markup-compatibility/2006" xmlns:p14="http://schemas.microsoft.com/office/powerpoint/2010/main">
    <mc:Choice Requires="p14">
      <p:transition spd="slow" p14:dur="2000" advTm="63911"/>
    </mc:Choice>
    <mc:Fallback xmlns="">
      <p:transition spd="slow" advTm="6391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339633" y="411475"/>
            <a:ext cx="849738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STABILITY MEASURES </a:t>
            </a:r>
            <a:r>
              <a:rPr lang="en-US" dirty="0">
                <a:latin typeface="Roboto" panose="02000000000000000000" pitchFamily="2" charset="0"/>
                <a:ea typeface="Roboto" panose="02000000000000000000" pitchFamily="2" charset="0"/>
                <a:cs typeface="Roboto" panose="02000000000000000000" pitchFamily="2" charset="0"/>
              </a:rPr>
              <a:t>IN CLUSTER VALIDATION</a:t>
            </a:r>
            <a:endParaRPr lang="en-IN" b="0"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69D0B17E-E3A2-1A6E-F173-8CAB6C3CDA6E}"/>
              </a:ext>
            </a:extLst>
          </p:cNvPr>
          <p:cNvPicPr>
            <a:picLocks noChangeAspect="1"/>
          </p:cNvPicPr>
          <p:nvPr/>
        </p:nvPicPr>
        <p:blipFill>
          <a:blip r:embed="rId3"/>
          <a:stretch>
            <a:fillRect/>
          </a:stretch>
        </p:blipFill>
        <p:spPr>
          <a:xfrm>
            <a:off x="5414873" y="1208315"/>
            <a:ext cx="2512960" cy="1153005"/>
          </a:xfrm>
          <a:prstGeom prst="rect">
            <a:avLst/>
          </a:prstGeom>
        </p:spPr>
      </p:pic>
      <p:sp>
        <p:nvSpPr>
          <p:cNvPr id="5" name="Google Shape;1842;p36">
            <a:extLst>
              <a:ext uri="{FF2B5EF4-FFF2-40B4-BE49-F238E27FC236}">
                <a16:creationId xmlns:a16="http://schemas.microsoft.com/office/drawing/2014/main" id="{BA233DA3-C53B-804A-9CA9-2D22830A6806}"/>
              </a:ext>
            </a:extLst>
          </p:cNvPr>
          <p:cNvSpPr/>
          <p:nvPr/>
        </p:nvSpPr>
        <p:spPr>
          <a:xfrm>
            <a:off x="5118011" y="2782181"/>
            <a:ext cx="3719011" cy="1383089"/>
          </a:xfrm>
          <a:prstGeom prst="roundRect">
            <a:avLst>
              <a:gd name="adj" fmla="val 50000"/>
            </a:avLst>
          </a:prstGeom>
          <a:solidFill>
            <a:schemeClr val="accent6">
              <a:lumMod val="60000"/>
              <a:lumOff val="40000"/>
              <a:alpha val="25099"/>
            </a:schemeClr>
          </a:solidFill>
          <a:ln>
            <a:noFill/>
          </a:ln>
        </p:spPr>
        <p:txBody>
          <a:bodyPr spcFirstLastPara="1" wrap="square" lIns="91425" tIns="91425" rIns="91425" bIns="91425" anchor="ctr" anchorCtr="0">
            <a:noAutofit/>
          </a:bodyPr>
          <a:lstStyle/>
          <a:p>
            <a:pPr marL="400050" indent="-171450">
              <a:lnSpc>
                <a:spcPct val="107000"/>
              </a:lnSpc>
              <a:spcAft>
                <a:spcPts val="800"/>
              </a:spcAft>
              <a:buFont typeface="Arial" panose="020B0604020202020204" pitchFamily="34" charset="0"/>
              <a:buChar char="•"/>
            </a:pPr>
            <a:r>
              <a:rPr lang="en-US" sz="1000" dirty="0"/>
              <a:t>Hierarchical clustering achieves optimal stability for APN, ADM, and FOM with 6 clusters.</a:t>
            </a:r>
          </a:p>
          <a:p>
            <a:pPr marL="400050" indent="-171450">
              <a:lnSpc>
                <a:spcPct val="107000"/>
              </a:lnSpc>
              <a:spcAft>
                <a:spcPts val="800"/>
              </a:spcAft>
              <a:buFont typeface="Arial" panose="020B0604020202020204" pitchFamily="34" charset="0"/>
              <a:buChar char="•"/>
            </a:pPr>
            <a:r>
              <a:rPr lang="en-US" sz="1000" dirty="0"/>
              <a:t>K-means clustering achieves the best AD score with 6 clusters.</a:t>
            </a:r>
          </a:p>
        </p:txBody>
      </p:sp>
      <p:pic>
        <p:nvPicPr>
          <p:cNvPr id="7" name="Picture 6">
            <a:extLst>
              <a:ext uri="{FF2B5EF4-FFF2-40B4-BE49-F238E27FC236}">
                <a16:creationId xmlns:a16="http://schemas.microsoft.com/office/drawing/2014/main" id="{8D5C3F7D-5EDD-0365-8775-46CE9E8998EE}"/>
              </a:ext>
            </a:extLst>
          </p:cNvPr>
          <p:cNvPicPr>
            <a:picLocks noChangeAspect="1"/>
          </p:cNvPicPr>
          <p:nvPr/>
        </p:nvPicPr>
        <p:blipFill>
          <a:blip r:embed="rId4"/>
          <a:stretch>
            <a:fillRect/>
          </a:stretch>
        </p:blipFill>
        <p:spPr>
          <a:xfrm>
            <a:off x="892235" y="1208315"/>
            <a:ext cx="3914895" cy="3053866"/>
          </a:xfrm>
          <a:prstGeom prst="rect">
            <a:avLst/>
          </a:prstGeom>
        </p:spPr>
      </p:pic>
      <p:pic>
        <p:nvPicPr>
          <p:cNvPr id="3" name="Picture 2">
            <a:extLst>
              <a:ext uri="{FF2B5EF4-FFF2-40B4-BE49-F238E27FC236}">
                <a16:creationId xmlns:a16="http://schemas.microsoft.com/office/drawing/2014/main" id="{18F3B7CF-1BD8-99AD-BAE9-2CCCAFE60974}"/>
              </a:ext>
            </a:extLst>
          </p:cNvPr>
          <p:cNvPicPr>
            <a:picLocks noChangeAspect="1"/>
          </p:cNvPicPr>
          <p:nvPr/>
        </p:nvPicPr>
        <p:blipFill>
          <a:blip r:embed="rId5"/>
          <a:stretch>
            <a:fillRect/>
          </a:stretch>
        </p:blipFill>
        <p:spPr>
          <a:xfrm>
            <a:off x="697823" y="4153840"/>
            <a:ext cx="1344337" cy="812978"/>
          </a:xfrm>
          <a:prstGeom prst="rect">
            <a:avLst/>
          </a:prstGeom>
        </p:spPr>
      </p:pic>
    </p:spTree>
    <p:extLst>
      <p:ext uri="{BB962C8B-B14F-4D97-AF65-F5344CB8AC3E}">
        <p14:creationId xmlns:p14="http://schemas.microsoft.com/office/powerpoint/2010/main" val="3273724954"/>
      </p:ext>
    </p:extLst>
  </p:cSld>
  <p:clrMapOvr>
    <a:masterClrMapping/>
  </p:clrMapOvr>
  <mc:AlternateContent xmlns:mc="http://schemas.openxmlformats.org/markup-compatibility/2006" xmlns:p14="http://schemas.microsoft.com/office/powerpoint/2010/main">
    <mc:Choice Requires="p14">
      <p:transition spd="slow" p14:dur="2000" advTm="27560"/>
    </mc:Choice>
    <mc:Fallback xmlns="">
      <p:transition spd="slow" advTm="2756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339633" y="411475"/>
            <a:ext cx="849738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rPr>
              <a:t>CONCLUSION</a:t>
            </a:r>
            <a:endParaRPr lang="en-IN" b="0"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grpSp>
        <p:nvGrpSpPr>
          <p:cNvPr id="6" name="Google Shape;1483;p32">
            <a:extLst>
              <a:ext uri="{FF2B5EF4-FFF2-40B4-BE49-F238E27FC236}">
                <a16:creationId xmlns:a16="http://schemas.microsoft.com/office/drawing/2014/main" id="{2B2C4B65-2ADA-3D34-B75D-234251E6DCF2}"/>
              </a:ext>
            </a:extLst>
          </p:cNvPr>
          <p:cNvGrpSpPr/>
          <p:nvPr/>
        </p:nvGrpSpPr>
        <p:grpSpPr>
          <a:xfrm>
            <a:off x="497523" y="1795712"/>
            <a:ext cx="2469683" cy="2504410"/>
            <a:chOff x="-2362222" y="2639837"/>
            <a:chExt cx="2038181" cy="2091917"/>
          </a:xfrm>
        </p:grpSpPr>
        <p:sp>
          <p:nvSpPr>
            <p:cNvPr id="7" name="Google Shape;1484;p32">
              <a:extLst>
                <a:ext uri="{FF2B5EF4-FFF2-40B4-BE49-F238E27FC236}">
                  <a16:creationId xmlns:a16="http://schemas.microsoft.com/office/drawing/2014/main" id="{64A39BD6-E522-2ECF-311D-C2AB36563AE2}"/>
                </a:ext>
              </a:extLst>
            </p:cNvPr>
            <p:cNvSpPr/>
            <p:nvPr/>
          </p:nvSpPr>
          <p:spPr>
            <a:xfrm>
              <a:off x="-2362222" y="4609077"/>
              <a:ext cx="2038181" cy="122677"/>
            </a:xfrm>
            <a:custGeom>
              <a:avLst/>
              <a:gdLst/>
              <a:ahLst/>
              <a:cxnLst/>
              <a:rect l="l" t="t" r="r" b="b"/>
              <a:pathLst>
                <a:path w="72488" h="4363" extrusionOk="0">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5;p32">
              <a:extLst>
                <a:ext uri="{FF2B5EF4-FFF2-40B4-BE49-F238E27FC236}">
                  <a16:creationId xmlns:a16="http://schemas.microsoft.com/office/drawing/2014/main" id="{62A4FE15-476D-4208-8EFD-6B1BF5131309}"/>
                </a:ext>
              </a:extLst>
            </p:cNvPr>
            <p:cNvSpPr/>
            <p:nvPr/>
          </p:nvSpPr>
          <p:spPr>
            <a:xfrm>
              <a:off x="-1460771" y="3049397"/>
              <a:ext cx="729255" cy="492759"/>
            </a:xfrm>
            <a:custGeom>
              <a:avLst/>
              <a:gdLst/>
              <a:ahLst/>
              <a:cxnLst/>
              <a:rect l="l" t="t" r="r" b="b"/>
              <a:pathLst>
                <a:path w="25936" h="17525" extrusionOk="0">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86;p32">
              <a:extLst>
                <a:ext uri="{FF2B5EF4-FFF2-40B4-BE49-F238E27FC236}">
                  <a16:creationId xmlns:a16="http://schemas.microsoft.com/office/drawing/2014/main" id="{00B9E5F2-278A-39B3-B4A3-CC6B59FF1101}"/>
                </a:ext>
              </a:extLst>
            </p:cNvPr>
            <p:cNvSpPr/>
            <p:nvPr/>
          </p:nvSpPr>
          <p:spPr>
            <a:xfrm>
              <a:off x="-1796411" y="2946065"/>
              <a:ext cx="561647" cy="1207703"/>
            </a:xfrm>
            <a:custGeom>
              <a:avLst/>
              <a:gdLst/>
              <a:ahLst/>
              <a:cxnLst/>
              <a:rect l="l" t="t" r="r" b="b"/>
              <a:pathLst>
                <a:path w="19975" h="42952" extrusionOk="0">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87;p32">
              <a:extLst>
                <a:ext uri="{FF2B5EF4-FFF2-40B4-BE49-F238E27FC236}">
                  <a16:creationId xmlns:a16="http://schemas.microsoft.com/office/drawing/2014/main" id="{5C995308-D0A8-EC15-9735-6ADBEDA9075E}"/>
                </a:ext>
              </a:extLst>
            </p:cNvPr>
            <p:cNvSpPr/>
            <p:nvPr/>
          </p:nvSpPr>
          <p:spPr>
            <a:xfrm>
              <a:off x="-1507812" y="2639837"/>
              <a:ext cx="362547" cy="154168"/>
            </a:xfrm>
            <a:custGeom>
              <a:avLst/>
              <a:gdLst/>
              <a:ahLst/>
              <a:cxnLst/>
              <a:rect l="l" t="t" r="r" b="b"/>
              <a:pathLst>
                <a:path w="12894" h="5483" extrusionOk="0">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88;p32">
              <a:extLst>
                <a:ext uri="{FF2B5EF4-FFF2-40B4-BE49-F238E27FC236}">
                  <a16:creationId xmlns:a16="http://schemas.microsoft.com/office/drawing/2014/main" id="{6804B04D-63B3-5CC3-2F06-E220B99D4F6D}"/>
                </a:ext>
              </a:extLst>
            </p:cNvPr>
            <p:cNvSpPr/>
            <p:nvPr/>
          </p:nvSpPr>
          <p:spPr>
            <a:xfrm>
              <a:off x="-1527157" y="2833060"/>
              <a:ext cx="200843" cy="225587"/>
            </a:xfrm>
            <a:custGeom>
              <a:avLst/>
              <a:gdLst/>
              <a:ahLst/>
              <a:cxnLst/>
              <a:rect l="l" t="t" r="r" b="b"/>
              <a:pathLst>
                <a:path w="7143" h="8023" extrusionOk="0">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89;p32">
              <a:extLst>
                <a:ext uri="{FF2B5EF4-FFF2-40B4-BE49-F238E27FC236}">
                  <a16:creationId xmlns:a16="http://schemas.microsoft.com/office/drawing/2014/main" id="{311D7556-1317-04D5-73B2-A8CB0D580B55}"/>
                </a:ext>
              </a:extLst>
            </p:cNvPr>
            <p:cNvSpPr/>
            <p:nvPr/>
          </p:nvSpPr>
          <p:spPr>
            <a:xfrm>
              <a:off x="-1383054" y="2933018"/>
              <a:ext cx="44960" cy="78588"/>
            </a:xfrm>
            <a:custGeom>
              <a:avLst/>
              <a:gdLst/>
              <a:ahLst/>
              <a:cxnLst/>
              <a:rect l="l" t="t" r="r" b="b"/>
              <a:pathLst>
                <a:path w="1599" h="2795" extrusionOk="0">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0;p32">
              <a:extLst>
                <a:ext uri="{FF2B5EF4-FFF2-40B4-BE49-F238E27FC236}">
                  <a16:creationId xmlns:a16="http://schemas.microsoft.com/office/drawing/2014/main" id="{A6A3BFA9-2664-4B64-5FE2-C473B1A11C32}"/>
                </a:ext>
              </a:extLst>
            </p:cNvPr>
            <p:cNvSpPr/>
            <p:nvPr/>
          </p:nvSpPr>
          <p:spPr>
            <a:xfrm>
              <a:off x="-1506575" y="2672172"/>
              <a:ext cx="314663" cy="342387"/>
            </a:xfrm>
            <a:custGeom>
              <a:avLst/>
              <a:gdLst/>
              <a:ahLst/>
              <a:cxnLst/>
              <a:rect l="l" t="t" r="r" b="b"/>
              <a:pathLst>
                <a:path w="11191" h="12177"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1;p32">
              <a:extLst>
                <a:ext uri="{FF2B5EF4-FFF2-40B4-BE49-F238E27FC236}">
                  <a16:creationId xmlns:a16="http://schemas.microsoft.com/office/drawing/2014/main" id="{A58F4B04-E18C-B6D9-CD79-2D75A936E8C7}"/>
                </a:ext>
              </a:extLst>
            </p:cNvPr>
            <p:cNvSpPr/>
            <p:nvPr/>
          </p:nvSpPr>
          <p:spPr>
            <a:xfrm>
              <a:off x="-1271737" y="2927142"/>
              <a:ext cx="31098" cy="27752"/>
            </a:xfrm>
            <a:custGeom>
              <a:avLst/>
              <a:gdLst/>
              <a:ahLst/>
              <a:cxnLst/>
              <a:rect l="l" t="t" r="r" b="b"/>
              <a:pathLst>
                <a:path w="1106" h="987" extrusionOk="0">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2;p32">
              <a:extLst>
                <a:ext uri="{FF2B5EF4-FFF2-40B4-BE49-F238E27FC236}">
                  <a16:creationId xmlns:a16="http://schemas.microsoft.com/office/drawing/2014/main" id="{DA92AE87-1136-45D1-E197-EAEA1C7ECDAE}"/>
                </a:ext>
              </a:extLst>
            </p:cNvPr>
            <p:cNvSpPr/>
            <p:nvPr/>
          </p:nvSpPr>
          <p:spPr>
            <a:xfrm>
              <a:off x="-1314166" y="2856567"/>
              <a:ext cx="53789" cy="35316"/>
            </a:xfrm>
            <a:custGeom>
              <a:avLst/>
              <a:gdLst/>
              <a:ahLst/>
              <a:cxnLst/>
              <a:rect l="l" t="t" r="r" b="b"/>
              <a:pathLst>
                <a:path w="1913" h="1256" extrusionOk="0">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3;p32">
              <a:extLst>
                <a:ext uri="{FF2B5EF4-FFF2-40B4-BE49-F238E27FC236}">
                  <a16:creationId xmlns:a16="http://schemas.microsoft.com/office/drawing/2014/main" id="{7118801A-CF39-C13C-B732-75916FEB1E43}"/>
                </a:ext>
              </a:extLst>
            </p:cNvPr>
            <p:cNvSpPr/>
            <p:nvPr/>
          </p:nvSpPr>
          <p:spPr>
            <a:xfrm>
              <a:off x="-1239401" y="2838937"/>
              <a:ext cx="13047" cy="23562"/>
            </a:xfrm>
            <a:custGeom>
              <a:avLst/>
              <a:gdLst/>
              <a:ahLst/>
              <a:cxnLst/>
              <a:rect l="l" t="t" r="r" b="b"/>
              <a:pathLst>
                <a:path w="464" h="838" extrusionOk="0">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4;p32">
              <a:extLst>
                <a:ext uri="{FF2B5EF4-FFF2-40B4-BE49-F238E27FC236}">
                  <a16:creationId xmlns:a16="http://schemas.microsoft.com/office/drawing/2014/main" id="{316139EA-64FE-74AA-CF59-9B0297B03382}"/>
                </a:ext>
              </a:extLst>
            </p:cNvPr>
            <p:cNvSpPr/>
            <p:nvPr/>
          </p:nvSpPr>
          <p:spPr>
            <a:xfrm>
              <a:off x="-1264595" y="2809104"/>
              <a:ext cx="51680" cy="24828"/>
            </a:xfrm>
            <a:custGeom>
              <a:avLst/>
              <a:gdLst/>
              <a:ahLst/>
              <a:cxnLst/>
              <a:rect l="l" t="t" r="r" b="b"/>
              <a:pathLst>
                <a:path w="1838" h="883" extrusionOk="0">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5;p32">
              <a:extLst>
                <a:ext uri="{FF2B5EF4-FFF2-40B4-BE49-F238E27FC236}">
                  <a16:creationId xmlns:a16="http://schemas.microsoft.com/office/drawing/2014/main" id="{9BC5D604-6FBE-1D38-9266-8BCB0D29D8D4}"/>
                </a:ext>
              </a:extLst>
            </p:cNvPr>
            <p:cNvSpPr/>
            <p:nvPr/>
          </p:nvSpPr>
          <p:spPr>
            <a:xfrm>
              <a:off x="-1374647" y="2801119"/>
              <a:ext cx="25221" cy="55082"/>
            </a:xfrm>
            <a:custGeom>
              <a:avLst/>
              <a:gdLst/>
              <a:ahLst/>
              <a:cxnLst/>
              <a:rect l="l" t="t" r="r" b="b"/>
              <a:pathLst>
                <a:path w="897" h="1959" extrusionOk="0">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96;p32">
              <a:extLst>
                <a:ext uri="{FF2B5EF4-FFF2-40B4-BE49-F238E27FC236}">
                  <a16:creationId xmlns:a16="http://schemas.microsoft.com/office/drawing/2014/main" id="{4737021E-2B21-2C22-B1D8-6D28A4971CEB}"/>
                </a:ext>
              </a:extLst>
            </p:cNvPr>
            <p:cNvSpPr/>
            <p:nvPr/>
          </p:nvSpPr>
          <p:spPr>
            <a:xfrm>
              <a:off x="-1383054" y="2821701"/>
              <a:ext cx="29439" cy="9701"/>
            </a:xfrm>
            <a:custGeom>
              <a:avLst/>
              <a:gdLst/>
              <a:ahLst/>
              <a:cxnLst/>
              <a:rect l="l" t="t" r="r" b="b"/>
              <a:pathLst>
                <a:path w="1047" h="345" extrusionOk="0">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97;p32">
              <a:extLst>
                <a:ext uri="{FF2B5EF4-FFF2-40B4-BE49-F238E27FC236}">
                  <a16:creationId xmlns:a16="http://schemas.microsoft.com/office/drawing/2014/main" id="{81167B48-9E98-F6B7-8E25-FEAF590F0DCD}"/>
                </a:ext>
              </a:extLst>
            </p:cNvPr>
            <p:cNvSpPr/>
            <p:nvPr/>
          </p:nvSpPr>
          <p:spPr>
            <a:xfrm>
              <a:off x="-1506575" y="2672172"/>
              <a:ext cx="289048" cy="210488"/>
            </a:xfrm>
            <a:custGeom>
              <a:avLst/>
              <a:gdLst/>
              <a:ahLst/>
              <a:cxnLst/>
              <a:rect l="l" t="t" r="r" b="b"/>
              <a:pathLst>
                <a:path w="10280" h="7486"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98;p32">
              <a:extLst>
                <a:ext uri="{FF2B5EF4-FFF2-40B4-BE49-F238E27FC236}">
                  <a16:creationId xmlns:a16="http://schemas.microsoft.com/office/drawing/2014/main" id="{446DB3EE-DB03-AB20-CAF6-620EFB8196B4}"/>
                </a:ext>
              </a:extLst>
            </p:cNvPr>
            <p:cNvSpPr/>
            <p:nvPr/>
          </p:nvSpPr>
          <p:spPr>
            <a:xfrm>
              <a:off x="-1254950" y="2797773"/>
              <a:ext cx="50865" cy="99592"/>
            </a:xfrm>
            <a:custGeom>
              <a:avLst/>
              <a:gdLst/>
              <a:ahLst/>
              <a:cxnLst/>
              <a:rect l="l" t="t" r="r" b="b"/>
              <a:pathLst>
                <a:path w="1809" h="3542" extrusionOk="0">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99;p32">
              <a:extLst>
                <a:ext uri="{FF2B5EF4-FFF2-40B4-BE49-F238E27FC236}">
                  <a16:creationId xmlns:a16="http://schemas.microsoft.com/office/drawing/2014/main" id="{31741C18-CA51-56C3-2E78-20926961634A}"/>
                </a:ext>
              </a:extLst>
            </p:cNvPr>
            <p:cNvSpPr/>
            <p:nvPr/>
          </p:nvSpPr>
          <p:spPr>
            <a:xfrm>
              <a:off x="-1213364" y="2850268"/>
              <a:ext cx="11388" cy="8435"/>
            </a:xfrm>
            <a:custGeom>
              <a:avLst/>
              <a:gdLst/>
              <a:ahLst/>
              <a:cxnLst/>
              <a:rect l="l" t="t" r="r" b="b"/>
              <a:pathLst>
                <a:path w="405" h="300" extrusionOk="0">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0;p32">
              <a:extLst>
                <a:ext uri="{FF2B5EF4-FFF2-40B4-BE49-F238E27FC236}">
                  <a16:creationId xmlns:a16="http://schemas.microsoft.com/office/drawing/2014/main" id="{60D88EA7-7253-AAE9-BCD3-B411BE9CE872}"/>
                </a:ext>
              </a:extLst>
            </p:cNvPr>
            <p:cNvSpPr/>
            <p:nvPr/>
          </p:nvSpPr>
          <p:spPr>
            <a:xfrm>
              <a:off x="-1310820" y="2817933"/>
              <a:ext cx="65148" cy="22297"/>
            </a:xfrm>
            <a:custGeom>
              <a:avLst/>
              <a:gdLst/>
              <a:ahLst/>
              <a:cxnLst/>
              <a:rect l="l" t="t" r="r" b="b"/>
              <a:pathLst>
                <a:path w="2317" h="793" extrusionOk="0">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1;p32">
              <a:extLst>
                <a:ext uri="{FF2B5EF4-FFF2-40B4-BE49-F238E27FC236}">
                  <a16:creationId xmlns:a16="http://schemas.microsoft.com/office/drawing/2014/main" id="{2CE6AAFA-3DDB-EB76-CBC4-C4565AC92C8E}"/>
                </a:ext>
              </a:extLst>
            </p:cNvPr>
            <p:cNvSpPr/>
            <p:nvPr/>
          </p:nvSpPr>
          <p:spPr>
            <a:xfrm>
              <a:off x="-1845561" y="4073494"/>
              <a:ext cx="930464" cy="580148"/>
            </a:xfrm>
            <a:custGeom>
              <a:avLst/>
              <a:gdLst/>
              <a:ahLst/>
              <a:cxnLst/>
              <a:rect l="l" t="t" r="r" b="b"/>
              <a:pathLst>
                <a:path w="33092" h="20633" extrusionOk="0">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2;p32">
              <a:extLst>
                <a:ext uri="{FF2B5EF4-FFF2-40B4-BE49-F238E27FC236}">
                  <a16:creationId xmlns:a16="http://schemas.microsoft.com/office/drawing/2014/main" id="{6A8EEE4C-E5F1-4C63-69CF-4C17E02DED0E}"/>
                </a:ext>
              </a:extLst>
            </p:cNvPr>
            <p:cNvSpPr/>
            <p:nvPr/>
          </p:nvSpPr>
          <p:spPr>
            <a:xfrm>
              <a:off x="-1989636" y="4530938"/>
              <a:ext cx="144102" cy="100436"/>
            </a:xfrm>
            <a:custGeom>
              <a:avLst/>
              <a:gdLst/>
              <a:ahLst/>
              <a:cxnLst/>
              <a:rect l="l" t="t" r="r" b="b"/>
              <a:pathLst>
                <a:path w="5125" h="3572" extrusionOk="0">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3;p32">
              <a:extLst>
                <a:ext uri="{FF2B5EF4-FFF2-40B4-BE49-F238E27FC236}">
                  <a16:creationId xmlns:a16="http://schemas.microsoft.com/office/drawing/2014/main" id="{3B3A4A5E-C479-83E8-B05D-8324E69E5790}"/>
                </a:ext>
              </a:extLst>
            </p:cNvPr>
            <p:cNvSpPr/>
            <p:nvPr/>
          </p:nvSpPr>
          <p:spPr>
            <a:xfrm>
              <a:off x="-1876209" y="4511622"/>
              <a:ext cx="67229" cy="128581"/>
            </a:xfrm>
            <a:custGeom>
              <a:avLst/>
              <a:gdLst/>
              <a:ahLst/>
              <a:cxnLst/>
              <a:rect l="l" t="t" r="r" b="b"/>
              <a:pathLst>
                <a:path w="2391" h="4573" extrusionOk="0">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04;p32">
              <a:extLst>
                <a:ext uri="{FF2B5EF4-FFF2-40B4-BE49-F238E27FC236}">
                  <a16:creationId xmlns:a16="http://schemas.microsoft.com/office/drawing/2014/main" id="{4969DA35-3146-D837-97EA-8DA0422122A6}"/>
                </a:ext>
              </a:extLst>
            </p:cNvPr>
            <p:cNvSpPr/>
            <p:nvPr/>
          </p:nvSpPr>
          <p:spPr>
            <a:xfrm>
              <a:off x="-2237465" y="4441890"/>
              <a:ext cx="346576" cy="242401"/>
            </a:xfrm>
            <a:custGeom>
              <a:avLst/>
              <a:gdLst/>
              <a:ahLst/>
              <a:cxnLst/>
              <a:rect l="l" t="t" r="r" b="b"/>
              <a:pathLst>
                <a:path w="12326" h="8621" extrusionOk="0">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5;p32">
              <a:extLst>
                <a:ext uri="{FF2B5EF4-FFF2-40B4-BE49-F238E27FC236}">
                  <a16:creationId xmlns:a16="http://schemas.microsoft.com/office/drawing/2014/main" id="{9A286A74-E600-0BAD-E656-A6089DC97DCC}"/>
                </a:ext>
              </a:extLst>
            </p:cNvPr>
            <p:cNvSpPr/>
            <p:nvPr/>
          </p:nvSpPr>
          <p:spPr>
            <a:xfrm>
              <a:off x="-2078263" y="4599826"/>
              <a:ext cx="27752" cy="61802"/>
            </a:xfrm>
            <a:custGeom>
              <a:avLst/>
              <a:gdLst/>
              <a:ahLst/>
              <a:cxnLst/>
              <a:rect l="l" t="t" r="r" b="b"/>
              <a:pathLst>
                <a:path w="987" h="2198" extrusionOk="0">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6;p32">
              <a:extLst>
                <a:ext uri="{FF2B5EF4-FFF2-40B4-BE49-F238E27FC236}">
                  <a16:creationId xmlns:a16="http://schemas.microsoft.com/office/drawing/2014/main" id="{0D5CD87C-5C35-8AA7-45D2-243AC284A1C8}"/>
                </a:ext>
              </a:extLst>
            </p:cNvPr>
            <p:cNvSpPr/>
            <p:nvPr/>
          </p:nvSpPr>
          <p:spPr>
            <a:xfrm>
              <a:off x="-2048458" y="4601513"/>
              <a:ext cx="22297" cy="57163"/>
            </a:xfrm>
            <a:custGeom>
              <a:avLst/>
              <a:gdLst/>
              <a:ahLst/>
              <a:cxnLst/>
              <a:rect l="l" t="t" r="r" b="b"/>
              <a:pathLst>
                <a:path w="793" h="2033" extrusionOk="0">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07;p32">
              <a:extLst>
                <a:ext uri="{FF2B5EF4-FFF2-40B4-BE49-F238E27FC236}">
                  <a16:creationId xmlns:a16="http://schemas.microsoft.com/office/drawing/2014/main" id="{0C5439E9-D5A8-27DC-D894-90372F54CF90}"/>
                </a:ext>
              </a:extLst>
            </p:cNvPr>
            <p:cNvSpPr/>
            <p:nvPr/>
          </p:nvSpPr>
          <p:spPr>
            <a:xfrm>
              <a:off x="-2102640" y="4604466"/>
              <a:ext cx="24828" cy="60509"/>
            </a:xfrm>
            <a:custGeom>
              <a:avLst/>
              <a:gdLst/>
              <a:ahLst/>
              <a:cxnLst/>
              <a:rect l="l" t="t" r="r" b="b"/>
              <a:pathLst>
                <a:path w="883" h="2152" extrusionOk="0">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08;p32">
              <a:extLst>
                <a:ext uri="{FF2B5EF4-FFF2-40B4-BE49-F238E27FC236}">
                  <a16:creationId xmlns:a16="http://schemas.microsoft.com/office/drawing/2014/main" id="{4CCF1150-9637-ED52-56BF-E1D9CE422782}"/>
                </a:ext>
              </a:extLst>
            </p:cNvPr>
            <p:cNvSpPr/>
            <p:nvPr/>
          </p:nvSpPr>
          <p:spPr>
            <a:xfrm>
              <a:off x="-1755669" y="3757621"/>
              <a:ext cx="969548" cy="699845"/>
            </a:xfrm>
            <a:custGeom>
              <a:avLst/>
              <a:gdLst/>
              <a:ahLst/>
              <a:cxnLst/>
              <a:rect l="l" t="t" r="r" b="b"/>
              <a:pathLst>
                <a:path w="34482" h="24890" extrusionOk="0">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509;p32">
              <a:extLst>
                <a:ext uri="{FF2B5EF4-FFF2-40B4-BE49-F238E27FC236}">
                  <a16:creationId xmlns:a16="http://schemas.microsoft.com/office/drawing/2014/main" id="{B7E037F3-00C9-B118-478C-AC4D75AB3C5D}"/>
                </a:ext>
              </a:extLst>
            </p:cNvPr>
            <p:cNvSpPr/>
            <p:nvPr/>
          </p:nvSpPr>
          <p:spPr>
            <a:xfrm>
              <a:off x="-884023" y="4442734"/>
              <a:ext cx="123520" cy="121861"/>
            </a:xfrm>
            <a:custGeom>
              <a:avLst/>
              <a:gdLst/>
              <a:ahLst/>
              <a:cxnLst/>
              <a:rect l="l" t="t" r="r" b="b"/>
              <a:pathLst>
                <a:path w="4393" h="4334" extrusionOk="0">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510;p32">
              <a:extLst>
                <a:ext uri="{FF2B5EF4-FFF2-40B4-BE49-F238E27FC236}">
                  <a16:creationId xmlns:a16="http://schemas.microsoft.com/office/drawing/2014/main" id="{C9471029-EC88-4314-0C1D-BCEA1F6F3097}"/>
                </a:ext>
              </a:extLst>
            </p:cNvPr>
            <p:cNvSpPr/>
            <p:nvPr/>
          </p:nvSpPr>
          <p:spPr>
            <a:xfrm>
              <a:off x="-918467" y="4407868"/>
              <a:ext cx="163841" cy="97905"/>
            </a:xfrm>
            <a:custGeom>
              <a:avLst/>
              <a:gdLst/>
              <a:ahLst/>
              <a:cxnLst/>
              <a:rect l="l" t="t" r="r" b="b"/>
              <a:pathLst>
                <a:path w="5827" h="3482" extrusionOk="0">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511;p32">
              <a:extLst>
                <a:ext uri="{FF2B5EF4-FFF2-40B4-BE49-F238E27FC236}">
                  <a16:creationId xmlns:a16="http://schemas.microsoft.com/office/drawing/2014/main" id="{719DCC9E-48ED-A6EF-A7B0-4697766CE5FE}"/>
                </a:ext>
              </a:extLst>
            </p:cNvPr>
            <p:cNvSpPr/>
            <p:nvPr/>
          </p:nvSpPr>
          <p:spPr>
            <a:xfrm>
              <a:off x="-905870" y="4511622"/>
              <a:ext cx="371376" cy="177731"/>
            </a:xfrm>
            <a:custGeom>
              <a:avLst/>
              <a:gdLst/>
              <a:ahLst/>
              <a:cxnLst/>
              <a:rect l="l" t="t" r="r" b="b"/>
              <a:pathLst>
                <a:path w="13208" h="6321" extrusionOk="0">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512;p32">
              <a:extLst>
                <a:ext uri="{FF2B5EF4-FFF2-40B4-BE49-F238E27FC236}">
                  <a16:creationId xmlns:a16="http://schemas.microsoft.com/office/drawing/2014/main" id="{FF599E44-82AA-CD15-5951-661C75819FD1}"/>
                </a:ext>
              </a:extLst>
            </p:cNvPr>
            <p:cNvSpPr/>
            <p:nvPr/>
          </p:nvSpPr>
          <p:spPr>
            <a:xfrm>
              <a:off x="-726929" y="4560349"/>
              <a:ext cx="58428" cy="47490"/>
            </a:xfrm>
            <a:custGeom>
              <a:avLst/>
              <a:gdLst/>
              <a:ahLst/>
              <a:cxnLst/>
              <a:rect l="l" t="t" r="r" b="b"/>
              <a:pathLst>
                <a:path w="2078" h="1689" extrusionOk="0">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513;p32">
              <a:extLst>
                <a:ext uri="{FF2B5EF4-FFF2-40B4-BE49-F238E27FC236}">
                  <a16:creationId xmlns:a16="http://schemas.microsoft.com/office/drawing/2014/main" id="{84421AE3-9BCE-C4C9-EC64-6D9DF08B1B21}"/>
                </a:ext>
              </a:extLst>
            </p:cNvPr>
            <p:cNvSpPr/>
            <p:nvPr/>
          </p:nvSpPr>
          <p:spPr>
            <a:xfrm>
              <a:off x="-745824" y="4544379"/>
              <a:ext cx="50443" cy="45832"/>
            </a:xfrm>
            <a:custGeom>
              <a:avLst/>
              <a:gdLst/>
              <a:ahLst/>
              <a:cxnLst/>
              <a:rect l="l" t="t" r="r" b="b"/>
              <a:pathLst>
                <a:path w="1794" h="1630" extrusionOk="0">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514;p32">
              <a:extLst>
                <a:ext uri="{FF2B5EF4-FFF2-40B4-BE49-F238E27FC236}">
                  <a16:creationId xmlns:a16="http://schemas.microsoft.com/office/drawing/2014/main" id="{235C5263-4119-47DD-15AA-9ADE94D951D5}"/>
                </a:ext>
              </a:extLst>
            </p:cNvPr>
            <p:cNvSpPr/>
            <p:nvPr/>
          </p:nvSpPr>
          <p:spPr>
            <a:xfrm>
              <a:off x="-700864" y="4575055"/>
              <a:ext cx="54211" cy="47069"/>
            </a:xfrm>
            <a:custGeom>
              <a:avLst/>
              <a:gdLst/>
              <a:ahLst/>
              <a:cxnLst/>
              <a:rect l="l" t="t" r="r" b="b"/>
              <a:pathLst>
                <a:path w="1928" h="1674" extrusionOk="0">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515;p32">
              <a:extLst>
                <a:ext uri="{FF2B5EF4-FFF2-40B4-BE49-F238E27FC236}">
                  <a16:creationId xmlns:a16="http://schemas.microsoft.com/office/drawing/2014/main" id="{D265F7DC-B5B0-F7B0-89A8-2FAFB341762B}"/>
                </a:ext>
              </a:extLst>
            </p:cNvPr>
            <p:cNvSpPr/>
            <p:nvPr/>
          </p:nvSpPr>
          <p:spPr>
            <a:xfrm>
              <a:off x="-765563" y="2987229"/>
              <a:ext cx="62618" cy="161732"/>
            </a:xfrm>
            <a:custGeom>
              <a:avLst/>
              <a:gdLst/>
              <a:ahLst/>
              <a:cxnLst/>
              <a:rect l="l" t="t" r="r" b="b"/>
              <a:pathLst>
                <a:path w="2227" h="5752" extrusionOk="0">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516;p32">
              <a:extLst>
                <a:ext uri="{FF2B5EF4-FFF2-40B4-BE49-F238E27FC236}">
                  <a16:creationId xmlns:a16="http://schemas.microsoft.com/office/drawing/2014/main" id="{F6116E4C-EAFE-5EF7-ABFD-69F8C4E6DF2E}"/>
                </a:ext>
              </a:extLst>
            </p:cNvPr>
            <p:cNvSpPr/>
            <p:nvPr/>
          </p:nvSpPr>
          <p:spPr>
            <a:xfrm>
              <a:off x="-711802" y="2966225"/>
              <a:ext cx="134880" cy="168874"/>
            </a:xfrm>
            <a:custGeom>
              <a:avLst/>
              <a:gdLst/>
              <a:ahLst/>
              <a:cxnLst/>
              <a:rect l="l" t="t" r="r" b="b"/>
              <a:pathLst>
                <a:path w="4797" h="6006" extrusionOk="0">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517;p32">
              <a:extLst>
                <a:ext uri="{FF2B5EF4-FFF2-40B4-BE49-F238E27FC236}">
                  <a16:creationId xmlns:a16="http://schemas.microsoft.com/office/drawing/2014/main" id="{CE8B3272-65BB-D554-2C7A-BF2A216D57C1}"/>
                </a:ext>
              </a:extLst>
            </p:cNvPr>
            <p:cNvSpPr/>
            <p:nvPr/>
          </p:nvSpPr>
          <p:spPr>
            <a:xfrm>
              <a:off x="-639118" y="2997295"/>
              <a:ext cx="137382" cy="166793"/>
            </a:xfrm>
            <a:custGeom>
              <a:avLst/>
              <a:gdLst/>
              <a:ahLst/>
              <a:cxnLst/>
              <a:rect l="l" t="t" r="r" b="b"/>
              <a:pathLst>
                <a:path w="4886" h="5932" extrusionOk="0">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518;p32">
              <a:extLst>
                <a:ext uri="{FF2B5EF4-FFF2-40B4-BE49-F238E27FC236}">
                  <a16:creationId xmlns:a16="http://schemas.microsoft.com/office/drawing/2014/main" id="{0DA834D8-8F10-260C-4451-8FFC3C0DEA99}"/>
                </a:ext>
              </a:extLst>
            </p:cNvPr>
            <p:cNvSpPr/>
            <p:nvPr/>
          </p:nvSpPr>
          <p:spPr>
            <a:xfrm>
              <a:off x="-598797" y="3059885"/>
              <a:ext cx="141178" cy="164291"/>
            </a:xfrm>
            <a:custGeom>
              <a:avLst/>
              <a:gdLst/>
              <a:ahLst/>
              <a:cxnLst/>
              <a:rect l="l" t="t" r="r" b="b"/>
              <a:pathLst>
                <a:path w="5021" h="5843" extrusionOk="0">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519;p32">
              <a:extLst>
                <a:ext uri="{FF2B5EF4-FFF2-40B4-BE49-F238E27FC236}">
                  <a16:creationId xmlns:a16="http://schemas.microsoft.com/office/drawing/2014/main" id="{8B281A67-B140-3867-A684-42B17CA5322B}"/>
                </a:ext>
              </a:extLst>
            </p:cNvPr>
            <p:cNvSpPr/>
            <p:nvPr/>
          </p:nvSpPr>
          <p:spPr>
            <a:xfrm>
              <a:off x="-1202427" y="3395524"/>
              <a:ext cx="431013" cy="371770"/>
            </a:xfrm>
            <a:custGeom>
              <a:avLst/>
              <a:gdLst/>
              <a:ahLst/>
              <a:cxnLst/>
              <a:rect l="l" t="t" r="r" b="b"/>
              <a:pathLst>
                <a:path w="15329" h="13222" extrusionOk="0">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520;p32">
              <a:extLst>
                <a:ext uri="{FF2B5EF4-FFF2-40B4-BE49-F238E27FC236}">
                  <a16:creationId xmlns:a16="http://schemas.microsoft.com/office/drawing/2014/main" id="{A76691C0-79FE-AB98-5019-5D9FE80538E1}"/>
                </a:ext>
              </a:extLst>
            </p:cNvPr>
            <p:cNvSpPr/>
            <p:nvPr/>
          </p:nvSpPr>
          <p:spPr>
            <a:xfrm>
              <a:off x="-844545" y="3068292"/>
              <a:ext cx="304597" cy="316744"/>
            </a:xfrm>
            <a:custGeom>
              <a:avLst/>
              <a:gdLst/>
              <a:ahLst/>
              <a:cxnLst/>
              <a:rect l="l" t="t" r="r" b="b"/>
              <a:pathLst>
                <a:path w="10833" h="11265" extrusionOk="0">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521;p32">
              <a:extLst>
                <a:ext uri="{FF2B5EF4-FFF2-40B4-BE49-F238E27FC236}">
                  <a16:creationId xmlns:a16="http://schemas.microsoft.com/office/drawing/2014/main" id="{CC075D05-34A5-F0BC-53F3-1F7B3C670D25}"/>
                </a:ext>
              </a:extLst>
            </p:cNvPr>
            <p:cNvSpPr/>
            <p:nvPr/>
          </p:nvSpPr>
          <p:spPr>
            <a:xfrm>
              <a:off x="-926874" y="3266970"/>
              <a:ext cx="240320" cy="240320"/>
            </a:xfrm>
            <a:custGeom>
              <a:avLst/>
              <a:gdLst/>
              <a:ahLst/>
              <a:cxnLst/>
              <a:rect l="l" t="t" r="r" b="b"/>
              <a:pathLst>
                <a:path w="8547" h="8547" extrusionOk="0">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522;p32">
              <a:extLst>
                <a:ext uri="{FF2B5EF4-FFF2-40B4-BE49-F238E27FC236}">
                  <a16:creationId xmlns:a16="http://schemas.microsoft.com/office/drawing/2014/main" id="{319AA863-2B84-DA25-FD23-C22BE3976305}"/>
                </a:ext>
              </a:extLst>
            </p:cNvPr>
            <p:cNvSpPr/>
            <p:nvPr/>
          </p:nvSpPr>
          <p:spPr>
            <a:xfrm>
              <a:off x="-871848" y="3322418"/>
              <a:ext cx="129847" cy="129847"/>
            </a:xfrm>
            <a:custGeom>
              <a:avLst/>
              <a:gdLst/>
              <a:ahLst/>
              <a:cxnLst/>
              <a:rect l="l" t="t" r="r" b="b"/>
              <a:pathLst>
                <a:path w="4618" h="4618" extrusionOk="0">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523;p32">
              <a:extLst>
                <a:ext uri="{FF2B5EF4-FFF2-40B4-BE49-F238E27FC236}">
                  <a16:creationId xmlns:a16="http://schemas.microsoft.com/office/drawing/2014/main" id="{0F07A441-9785-9B27-019C-DB93D35C527E}"/>
                </a:ext>
              </a:extLst>
            </p:cNvPr>
            <p:cNvSpPr/>
            <p:nvPr/>
          </p:nvSpPr>
          <p:spPr>
            <a:xfrm>
              <a:off x="-1215445" y="3622770"/>
              <a:ext cx="240714" cy="240714"/>
            </a:xfrm>
            <a:custGeom>
              <a:avLst/>
              <a:gdLst/>
              <a:ahLst/>
              <a:cxnLst/>
              <a:rect l="l" t="t" r="r" b="b"/>
              <a:pathLst>
                <a:path w="8561" h="8561" extrusionOk="0">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524;p32">
              <a:extLst>
                <a:ext uri="{FF2B5EF4-FFF2-40B4-BE49-F238E27FC236}">
                  <a16:creationId xmlns:a16="http://schemas.microsoft.com/office/drawing/2014/main" id="{E7327FC0-B0BF-7412-DF97-8C21F7A8F310}"/>
                </a:ext>
              </a:extLst>
            </p:cNvPr>
            <p:cNvSpPr/>
            <p:nvPr/>
          </p:nvSpPr>
          <p:spPr>
            <a:xfrm>
              <a:off x="-1159997" y="3678218"/>
              <a:ext cx="129818" cy="129818"/>
            </a:xfrm>
            <a:custGeom>
              <a:avLst/>
              <a:gdLst/>
              <a:ahLst/>
              <a:cxnLst/>
              <a:rect l="l" t="t" r="r" b="b"/>
              <a:pathLst>
                <a:path w="4617" h="4617" extrusionOk="0">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525;p32">
              <a:extLst>
                <a:ext uri="{FF2B5EF4-FFF2-40B4-BE49-F238E27FC236}">
                  <a16:creationId xmlns:a16="http://schemas.microsoft.com/office/drawing/2014/main" id="{05C964F6-8E7E-D70B-D6AE-CD0814CDF3C3}"/>
                </a:ext>
              </a:extLst>
            </p:cNvPr>
            <p:cNvSpPr/>
            <p:nvPr/>
          </p:nvSpPr>
          <p:spPr>
            <a:xfrm>
              <a:off x="-820589" y="3348483"/>
              <a:ext cx="139913" cy="171404"/>
            </a:xfrm>
            <a:custGeom>
              <a:avLst/>
              <a:gdLst/>
              <a:ahLst/>
              <a:cxnLst/>
              <a:rect l="l" t="t" r="r" b="b"/>
              <a:pathLst>
                <a:path w="4976" h="6096" extrusionOk="0">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526;p32">
              <a:extLst>
                <a:ext uri="{FF2B5EF4-FFF2-40B4-BE49-F238E27FC236}">
                  <a16:creationId xmlns:a16="http://schemas.microsoft.com/office/drawing/2014/main" id="{3FA11DCE-BF0C-6785-8617-A236FDAFCE52}"/>
                </a:ext>
              </a:extLst>
            </p:cNvPr>
            <p:cNvSpPr/>
            <p:nvPr/>
          </p:nvSpPr>
          <p:spPr>
            <a:xfrm>
              <a:off x="-1829168" y="3041411"/>
              <a:ext cx="719583" cy="785125"/>
            </a:xfrm>
            <a:custGeom>
              <a:avLst/>
              <a:gdLst/>
              <a:ahLst/>
              <a:cxnLst/>
              <a:rect l="l" t="t" r="r" b="b"/>
              <a:pathLst>
                <a:path w="25592" h="27923" extrusionOk="0">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527;p32">
              <a:extLst>
                <a:ext uri="{FF2B5EF4-FFF2-40B4-BE49-F238E27FC236}">
                  <a16:creationId xmlns:a16="http://schemas.microsoft.com/office/drawing/2014/main" id="{343519AD-5FBA-9A56-F134-BDA0E3CAAD5B}"/>
                </a:ext>
              </a:extLst>
            </p:cNvPr>
            <p:cNvSpPr/>
            <p:nvPr/>
          </p:nvSpPr>
          <p:spPr>
            <a:xfrm>
              <a:off x="-1170513" y="3700908"/>
              <a:ext cx="234022" cy="152509"/>
            </a:xfrm>
            <a:custGeom>
              <a:avLst/>
              <a:gdLst/>
              <a:ahLst/>
              <a:cxnLst/>
              <a:rect l="l" t="t" r="r" b="b"/>
              <a:pathLst>
                <a:path w="8323" h="5424" extrusionOk="0">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C012145A-6AE0-247D-56E1-B3EC25C93CA8}"/>
              </a:ext>
            </a:extLst>
          </p:cNvPr>
          <p:cNvGrpSpPr/>
          <p:nvPr/>
        </p:nvGrpSpPr>
        <p:grpSpPr>
          <a:xfrm>
            <a:off x="3004343" y="992781"/>
            <a:ext cx="5576832" cy="3931425"/>
            <a:chOff x="3004343" y="1045029"/>
            <a:chExt cx="5576832" cy="3931425"/>
          </a:xfrm>
        </p:grpSpPr>
        <p:sp>
          <p:nvSpPr>
            <p:cNvPr id="3" name="Google Shape;1438;p32">
              <a:extLst>
                <a:ext uri="{FF2B5EF4-FFF2-40B4-BE49-F238E27FC236}">
                  <a16:creationId xmlns:a16="http://schemas.microsoft.com/office/drawing/2014/main" id="{BD362F59-9E6A-E2C9-BFF0-03D5B94F42DB}"/>
                </a:ext>
              </a:extLst>
            </p:cNvPr>
            <p:cNvSpPr/>
            <p:nvPr/>
          </p:nvSpPr>
          <p:spPr>
            <a:xfrm>
              <a:off x="3004343" y="1182189"/>
              <a:ext cx="5576832" cy="3644537"/>
            </a:xfrm>
            <a:prstGeom prst="roundRect">
              <a:avLst>
                <a:gd name="adj" fmla="val 18219"/>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1651" name="Google Shape;893;p25">
              <a:extLst>
                <a:ext uri="{FF2B5EF4-FFF2-40B4-BE49-F238E27FC236}">
                  <a16:creationId xmlns:a16="http://schemas.microsoft.com/office/drawing/2014/main" id="{C50DEE63-A635-6406-2C67-9784B068F839}"/>
                </a:ext>
              </a:extLst>
            </p:cNvPr>
            <p:cNvSpPr txBox="1"/>
            <p:nvPr/>
          </p:nvSpPr>
          <p:spPr>
            <a:xfrm>
              <a:off x="3257316" y="1045029"/>
              <a:ext cx="4937695" cy="3931425"/>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1050" kern="100" dirty="0">
                  <a:latin typeface="Aptos"/>
                  <a:cs typeface="Times New Roman" panose="02020603050405020304" pitchFamily="18" charset="0"/>
                </a:rPr>
                <a:t>Hierarchical clustering, especially Ward's method, identified stable clusters in the college crime dataset, with optimal performance at 6 clusters.</a:t>
              </a:r>
            </a:p>
            <a:p>
              <a:pPr marL="171450" indent="-171450">
                <a:buFont typeface="Arial" panose="020B0604020202020204" pitchFamily="34" charset="0"/>
                <a:buChar char="•"/>
              </a:pPr>
              <a:endParaRPr lang="en-US" sz="1050" kern="100" dirty="0">
                <a:latin typeface="Aptos"/>
                <a:cs typeface="Times New Roman" panose="02020603050405020304" pitchFamily="18" charset="0"/>
              </a:endParaRPr>
            </a:p>
            <a:p>
              <a:pPr marL="171450" indent="-171450">
                <a:buFont typeface="Arial" panose="020B0604020202020204" pitchFamily="34" charset="0"/>
                <a:buChar char="•"/>
              </a:pPr>
              <a:r>
                <a:rPr lang="en-US" sz="1050" kern="100" dirty="0">
                  <a:latin typeface="Aptos"/>
                  <a:cs typeface="Times New Roman" panose="02020603050405020304" pitchFamily="18" charset="0"/>
                </a:rPr>
                <a:t>Significant correlations between campus size and crime rates were found, showing larger campuses have higher incidents of violent and property crimes.</a:t>
              </a:r>
            </a:p>
            <a:p>
              <a:pPr marL="171450" indent="-171450">
                <a:buFont typeface="Arial" panose="020B0604020202020204" pitchFamily="34" charset="0"/>
                <a:buChar char="•"/>
              </a:pPr>
              <a:endParaRPr lang="en-US" sz="1050" kern="100" dirty="0">
                <a:latin typeface="Aptos"/>
                <a:cs typeface="Times New Roman" panose="02020603050405020304" pitchFamily="18" charset="0"/>
              </a:endParaRPr>
            </a:p>
            <a:p>
              <a:pPr marL="171450" indent="-171450">
                <a:buFont typeface="Arial" panose="020B0604020202020204" pitchFamily="34" charset="0"/>
                <a:buChar char="•"/>
              </a:pPr>
              <a:r>
                <a:rPr lang="en-US" sz="1050" kern="100" dirty="0">
                  <a:latin typeface="Aptos"/>
                  <a:cs typeface="Times New Roman" panose="02020603050405020304" pitchFamily="18" charset="0"/>
                </a:rPr>
                <a:t>Hopkins statistic and VAT heat map confirmed natural clusters, validating the clustering methods used.</a:t>
              </a:r>
            </a:p>
            <a:p>
              <a:pPr marL="171450" indent="-171450">
                <a:buFont typeface="Arial" panose="020B0604020202020204" pitchFamily="34" charset="0"/>
                <a:buChar char="•"/>
              </a:pPr>
              <a:endParaRPr lang="en-US" sz="1050" kern="100" dirty="0">
                <a:latin typeface="Aptos"/>
                <a:cs typeface="Times New Roman" panose="02020603050405020304" pitchFamily="18" charset="0"/>
              </a:endParaRPr>
            </a:p>
            <a:p>
              <a:pPr marL="171450" indent="-171450">
                <a:buFont typeface="Arial" panose="020B0604020202020204" pitchFamily="34" charset="0"/>
                <a:buChar char="•"/>
              </a:pPr>
              <a:r>
                <a:rPr lang="en-US" sz="1050" kern="100" dirty="0">
                  <a:latin typeface="Aptos"/>
                  <a:cs typeface="Times New Roman" panose="02020603050405020304" pitchFamily="18" charset="0"/>
                </a:rPr>
                <a:t>Comparative analysis of dendrograms showed Ward.D2 and Complete linkage methods produce the most similar and stable cluster structures.</a:t>
              </a:r>
            </a:p>
            <a:p>
              <a:pPr marL="171450" indent="-171450">
                <a:buFont typeface="Arial" panose="020B0604020202020204" pitchFamily="34" charset="0"/>
                <a:buChar char="•"/>
              </a:pPr>
              <a:endParaRPr lang="en-US" sz="1050" kern="100" dirty="0">
                <a:latin typeface="Aptos"/>
                <a:cs typeface="Times New Roman" panose="02020603050405020304" pitchFamily="18" charset="0"/>
              </a:endParaRPr>
            </a:p>
            <a:p>
              <a:pPr marL="171450" indent="-171450">
                <a:buFont typeface="Arial" panose="020B0604020202020204" pitchFamily="34" charset="0"/>
                <a:buChar char="•"/>
              </a:pPr>
              <a:r>
                <a:rPr lang="en-US" sz="1050" kern="100" dirty="0">
                  <a:latin typeface="Aptos"/>
                  <a:cs typeface="Times New Roman" panose="02020603050405020304" pitchFamily="18" charset="0"/>
                </a:rPr>
                <a:t>Internal validation metrics, such as silhouette score and Dunn index, suggested 2 to 5 clusters for different analytical goals.</a:t>
              </a:r>
            </a:p>
            <a:p>
              <a:pPr marL="171450" indent="-171450">
                <a:buFont typeface="Arial" panose="020B0604020202020204" pitchFamily="34" charset="0"/>
                <a:buChar char="•"/>
              </a:pPr>
              <a:endParaRPr lang="en-US" sz="1050" kern="100" dirty="0">
                <a:latin typeface="Aptos"/>
                <a:cs typeface="Times New Roman" panose="02020603050405020304" pitchFamily="18" charset="0"/>
              </a:endParaRPr>
            </a:p>
            <a:p>
              <a:pPr marL="171450" indent="-171450">
                <a:buFont typeface="Arial" panose="020B0604020202020204" pitchFamily="34" charset="0"/>
                <a:buChar char="•"/>
              </a:pPr>
              <a:r>
                <a:rPr lang="en-US" sz="1050" kern="100" dirty="0">
                  <a:latin typeface="Aptos"/>
                  <a:cs typeface="Times New Roman" panose="02020603050405020304" pitchFamily="18" charset="0"/>
                </a:rPr>
                <a:t>The project successfully explored clustering tendencies, validated clusters, and compared methods, achieving insights like the correlation between campus size and crime rates, and identifying campuses with distinct crime patterns, critical for enhancing campus safety.</a:t>
              </a:r>
            </a:p>
          </p:txBody>
        </p:sp>
      </p:grpSp>
    </p:spTree>
    <p:extLst>
      <p:ext uri="{BB962C8B-B14F-4D97-AF65-F5344CB8AC3E}">
        <p14:creationId xmlns:p14="http://schemas.microsoft.com/office/powerpoint/2010/main" val="996655033"/>
      </p:ext>
    </p:extLst>
  </p:cSld>
  <p:clrMapOvr>
    <a:masterClrMapping/>
  </p:clrMapOvr>
  <mc:AlternateContent xmlns:mc="http://schemas.openxmlformats.org/markup-compatibility/2006" xmlns:p14="http://schemas.microsoft.com/office/powerpoint/2010/main">
    <mc:Choice Requires="p14">
      <p:transition spd="slow" p14:dur="2000" advTm="31295"/>
    </mc:Choice>
    <mc:Fallback xmlns="">
      <p:transition spd="slow" advTm="3129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339633" y="411475"/>
            <a:ext cx="849738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rPr>
              <a:t>RESEARCH</a:t>
            </a:r>
            <a:r>
              <a:rPr lang="en-IN" dirty="0"/>
              <a:t> QUESTION 1</a:t>
            </a:r>
            <a:endParaRPr lang="en-IN" b="0" dirty="0">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F47CE701-6E29-D106-2839-AE90EFF27D21}"/>
              </a:ext>
            </a:extLst>
          </p:cNvPr>
          <p:cNvGrpSpPr/>
          <p:nvPr/>
        </p:nvGrpSpPr>
        <p:grpSpPr>
          <a:xfrm>
            <a:off x="1358091" y="1113516"/>
            <a:ext cx="6587492" cy="503196"/>
            <a:chOff x="1427659" y="1082734"/>
            <a:chExt cx="6587492" cy="839086"/>
          </a:xfrm>
        </p:grpSpPr>
        <p:sp>
          <p:nvSpPr>
            <p:cNvPr id="14" name="Google Shape;1842;p36">
              <a:extLst>
                <a:ext uri="{FF2B5EF4-FFF2-40B4-BE49-F238E27FC236}">
                  <a16:creationId xmlns:a16="http://schemas.microsoft.com/office/drawing/2014/main" id="{2E1EB133-51AC-D6E6-2EFC-5CA02F1C76D8}"/>
                </a:ext>
              </a:extLst>
            </p:cNvPr>
            <p:cNvSpPr/>
            <p:nvPr/>
          </p:nvSpPr>
          <p:spPr>
            <a:xfrm>
              <a:off x="1598576" y="1082734"/>
              <a:ext cx="6416575" cy="839086"/>
            </a:xfrm>
            <a:prstGeom prst="roundRect">
              <a:avLst>
                <a:gd name="adj" fmla="val 50000"/>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400050" indent="-171450">
                <a:lnSpc>
                  <a:spcPct val="107000"/>
                </a:lnSpc>
                <a:spcAft>
                  <a:spcPts val="800"/>
                </a:spcAft>
                <a:buFont typeface="Arial" panose="020B0604020202020204" pitchFamily="34" charset="0"/>
                <a:buChar char="•"/>
              </a:pPr>
              <a:endParaRPr lang="en-US" sz="1100" kern="100" dirty="0">
                <a:effectLst/>
                <a:latin typeface="Aptos"/>
                <a:ea typeface="Aptos"/>
                <a:cs typeface="Times New Roman" panose="02020603050405020304" pitchFamily="18" charset="0"/>
              </a:endParaRPr>
            </a:p>
          </p:txBody>
        </p:sp>
        <p:sp>
          <p:nvSpPr>
            <p:cNvPr id="9" name="TextBox 8">
              <a:extLst>
                <a:ext uri="{FF2B5EF4-FFF2-40B4-BE49-F238E27FC236}">
                  <a16:creationId xmlns:a16="http://schemas.microsoft.com/office/drawing/2014/main" id="{05D95EBA-03D0-C285-A876-181797666DB9}"/>
                </a:ext>
              </a:extLst>
            </p:cNvPr>
            <p:cNvSpPr txBox="1"/>
            <p:nvPr/>
          </p:nvSpPr>
          <p:spPr>
            <a:xfrm>
              <a:off x="2116866" y="1319591"/>
              <a:ext cx="5859509" cy="261611"/>
            </a:xfrm>
            <a:prstGeom prst="rect">
              <a:avLst/>
            </a:prstGeom>
            <a:noFill/>
          </p:spPr>
          <p:txBody>
            <a:bodyPr wrap="square">
              <a:spAutoFit/>
            </a:bodyPr>
            <a:lstStyle/>
            <a:p>
              <a:r>
                <a:rPr lang="en-US" sz="1100" dirty="0">
                  <a:latin typeface="Roboto" panose="02000000000000000000" pitchFamily="2" charset="0"/>
                  <a:ea typeface="Roboto" panose="02000000000000000000" pitchFamily="2" charset="0"/>
                  <a:cs typeface="Roboto" panose="02000000000000000000" pitchFamily="2" charset="0"/>
                </a:rPr>
                <a:t>How do K-means and DBSCAN compare in terms of accuracy and handling outliers.</a:t>
              </a:r>
              <a:endParaRPr lang="en-IN" sz="1100" dirty="0">
                <a:latin typeface="Roboto" panose="02000000000000000000" pitchFamily="2" charset="0"/>
                <a:ea typeface="Roboto" panose="02000000000000000000" pitchFamily="2" charset="0"/>
                <a:cs typeface="Roboto" panose="02000000000000000000" pitchFamily="2" charset="0"/>
              </a:endParaRPr>
            </a:p>
          </p:txBody>
        </p:sp>
        <p:sp>
          <p:nvSpPr>
            <p:cNvPr id="10" name="Google Shape;2459;p46">
              <a:extLst>
                <a:ext uri="{FF2B5EF4-FFF2-40B4-BE49-F238E27FC236}">
                  <a16:creationId xmlns:a16="http://schemas.microsoft.com/office/drawing/2014/main" id="{408FE834-2EDB-BCAA-43EF-E7EAD406B3C9}"/>
                </a:ext>
              </a:extLst>
            </p:cNvPr>
            <p:cNvSpPr/>
            <p:nvPr/>
          </p:nvSpPr>
          <p:spPr>
            <a:xfrm>
              <a:off x="1427659" y="1083619"/>
              <a:ext cx="539389" cy="838201"/>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bg1"/>
                  </a:solidFill>
                </a:rPr>
                <a:t>?</a:t>
              </a:r>
              <a:endParaRPr sz="3200" dirty="0">
                <a:solidFill>
                  <a:schemeClr val="bg1"/>
                </a:solidFill>
              </a:endParaRPr>
            </a:p>
          </p:txBody>
        </p:sp>
      </p:grpSp>
      <p:grpSp>
        <p:nvGrpSpPr>
          <p:cNvPr id="16" name="Group 15">
            <a:extLst>
              <a:ext uri="{FF2B5EF4-FFF2-40B4-BE49-F238E27FC236}">
                <a16:creationId xmlns:a16="http://schemas.microsoft.com/office/drawing/2014/main" id="{740F723B-49F1-BB5F-50C0-E671536766D8}"/>
              </a:ext>
            </a:extLst>
          </p:cNvPr>
          <p:cNvGrpSpPr/>
          <p:nvPr/>
        </p:nvGrpSpPr>
        <p:grpSpPr>
          <a:xfrm>
            <a:off x="692331" y="1785279"/>
            <a:ext cx="7870372" cy="2946746"/>
            <a:chOff x="5683350" y="1328959"/>
            <a:chExt cx="3000000" cy="836813"/>
          </a:xfrm>
        </p:grpSpPr>
        <p:sp>
          <p:nvSpPr>
            <p:cNvPr id="17" name="Google Shape;1437;p32">
              <a:extLst>
                <a:ext uri="{FF2B5EF4-FFF2-40B4-BE49-F238E27FC236}">
                  <a16:creationId xmlns:a16="http://schemas.microsoft.com/office/drawing/2014/main" id="{A1E03A50-05A3-F86B-4389-3D432DA30EF2}"/>
                </a:ext>
              </a:extLst>
            </p:cNvPr>
            <p:cNvSpPr/>
            <p:nvPr/>
          </p:nvSpPr>
          <p:spPr>
            <a:xfrm>
              <a:off x="5683350" y="1328959"/>
              <a:ext cx="3000000" cy="836813"/>
            </a:xfrm>
            <a:prstGeom prst="roundRect">
              <a:avLst>
                <a:gd name="adj" fmla="val 1011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529;p32">
              <a:extLst>
                <a:ext uri="{FF2B5EF4-FFF2-40B4-BE49-F238E27FC236}">
                  <a16:creationId xmlns:a16="http://schemas.microsoft.com/office/drawing/2014/main" id="{59D6D5F4-E950-5FFD-B1E8-99946778F374}"/>
                </a:ext>
              </a:extLst>
            </p:cNvPr>
            <p:cNvGrpSpPr/>
            <p:nvPr/>
          </p:nvGrpSpPr>
          <p:grpSpPr>
            <a:xfrm>
              <a:off x="5739930" y="1335442"/>
              <a:ext cx="2912118" cy="830330"/>
              <a:chOff x="5739930" y="1335442"/>
              <a:chExt cx="2912118" cy="830330"/>
            </a:xfrm>
          </p:grpSpPr>
          <p:sp>
            <p:nvSpPr>
              <p:cNvPr id="19" name="Google Shape;1530;p32">
                <a:extLst>
                  <a:ext uri="{FF2B5EF4-FFF2-40B4-BE49-F238E27FC236}">
                    <a16:creationId xmlns:a16="http://schemas.microsoft.com/office/drawing/2014/main" id="{102DC6EF-C325-0F37-9739-4E017DB2E38E}"/>
                  </a:ext>
                </a:extLst>
              </p:cNvPr>
              <p:cNvSpPr txBox="1"/>
              <p:nvPr/>
            </p:nvSpPr>
            <p:spPr>
              <a:xfrm>
                <a:off x="5869651" y="1439622"/>
                <a:ext cx="2782397" cy="72615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1000" dirty="0">
                    <a:solidFill>
                      <a:schemeClr val="dk1"/>
                    </a:solidFill>
                    <a:highlight>
                      <a:srgbClr val="FFFF00"/>
                    </a:highlight>
                    <a:latin typeface="Roboto"/>
                    <a:ea typeface="Roboto"/>
                    <a:cs typeface="Roboto"/>
                    <a:sym typeface="Roboto"/>
                  </a:rPr>
                  <a:t>Density-Based Spatial Clustering of Applications with Noise (DBSCAN) </a:t>
                </a:r>
                <a:r>
                  <a:rPr lang="en-US" sz="1000" dirty="0">
                    <a:solidFill>
                      <a:schemeClr val="dk1"/>
                    </a:solidFill>
                    <a:latin typeface="Roboto"/>
                    <a:ea typeface="Roboto"/>
                    <a:cs typeface="Roboto"/>
                    <a:sym typeface="Roboto"/>
                  </a:rPr>
                  <a:t>is an effective clustering algorithm used for identifying clusters in large datasets, particularly in astronomy for determining the membership of stars in open clusters. Traditional methods such as the </a:t>
                </a:r>
                <a:r>
                  <a:rPr lang="en-US" sz="1000" dirty="0" err="1">
                    <a:solidFill>
                      <a:schemeClr val="dk1"/>
                    </a:solidFill>
                    <a:latin typeface="Roboto"/>
                    <a:ea typeface="Roboto"/>
                    <a:cs typeface="Roboto"/>
                    <a:sym typeface="Roboto"/>
                  </a:rPr>
                  <a:t>Vasilevskis</a:t>
                </a:r>
                <a:r>
                  <a:rPr lang="en-US" sz="1000" dirty="0">
                    <a:solidFill>
                      <a:schemeClr val="dk1"/>
                    </a:solidFill>
                    <a:latin typeface="Roboto"/>
                    <a:ea typeface="Roboto"/>
                    <a:cs typeface="Roboto"/>
                    <a:sym typeface="Roboto"/>
                  </a:rPr>
                  <a:t>-Sanders method were limited by the availability of data and their inability to handle extensive datasets provided by modern surveys like Gaia DR3. DBSCAN, introduced by Ester et al. (1996), overcomes these limitations by using density to identify clusters and effectively handling noise. This algorithm has been successfully applied to Gaia data, enabling the identification of star clusters of various shapes and sizes, even in noisy datasets. </a:t>
                </a:r>
              </a:p>
              <a:p>
                <a:pPr marL="171450" lvl="0" indent="-171450" rtl="0">
                  <a:spcBef>
                    <a:spcPts val="0"/>
                  </a:spcBef>
                  <a:spcAft>
                    <a:spcPts val="0"/>
                  </a:spcAft>
                  <a:buFont typeface="Arial" panose="020B0604020202020204" pitchFamily="34" charset="0"/>
                  <a:buChar char="•"/>
                </a:pPr>
                <a:r>
                  <a:rPr lang="en-US" sz="1000" dirty="0">
                    <a:solidFill>
                      <a:schemeClr val="dk1"/>
                    </a:solidFill>
                    <a:latin typeface="Roboto"/>
                    <a:ea typeface="Roboto"/>
                    <a:cs typeface="Roboto"/>
                    <a:sym typeface="Roboto"/>
                  </a:rPr>
                  <a:t>Key to DBSCAN's success is the optimization of its parameters, epsilon (ϵ) and </a:t>
                </a:r>
                <a:r>
                  <a:rPr lang="en-US" sz="1000" dirty="0" err="1">
                    <a:solidFill>
                      <a:schemeClr val="dk1"/>
                    </a:solidFill>
                    <a:latin typeface="Roboto"/>
                    <a:ea typeface="Roboto"/>
                    <a:cs typeface="Roboto"/>
                    <a:sym typeface="Roboto"/>
                  </a:rPr>
                  <a:t>MinPts</a:t>
                </a:r>
                <a:r>
                  <a:rPr lang="en-US" sz="1000" dirty="0">
                    <a:solidFill>
                      <a:schemeClr val="dk1"/>
                    </a:solidFill>
                    <a:latin typeface="Roboto"/>
                    <a:ea typeface="Roboto"/>
                    <a:cs typeface="Roboto"/>
                    <a:sym typeface="Roboto"/>
                  </a:rPr>
                  <a:t>, which can be determined using methods such as elbow plots, Mean Nearest Neighbor (MNN) distance, and Modified Silhouette Score (MSS). Studies have demonstrated that DBSCAN increases the number of identified cluster members and detects fainter stars in the outer regions of clusters. Validation through spectroscopic data further confirms the algorithm's effectiveness in identifying true cluster members. </a:t>
                </a:r>
                <a:r>
                  <a:rPr lang="en-US" sz="1000" dirty="0">
                    <a:solidFill>
                      <a:schemeClr val="dk1"/>
                    </a:solidFill>
                    <a:highlight>
                      <a:srgbClr val="FFFF00"/>
                    </a:highlight>
                    <a:latin typeface="Roboto"/>
                    <a:ea typeface="Roboto"/>
                    <a:cs typeface="Roboto"/>
                    <a:sym typeface="Roboto"/>
                  </a:rPr>
                  <a:t>Thus, DBSCAN proves to be a robust tool for membership determination in star clusters.</a:t>
                </a:r>
              </a:p>
              <a:p>
                <a:pPr lvl="0" rtl="0">
                  <a:spcBef>
                    <a:spcPts val="0"/>
                  </a:spcBef>
                  <a:spcAft>
                    <a:spcPts val="0"/>
                  </a:spcAft>
                </a:pPr>
                <a:r>
                  <a:rPr lang="en-US" sz="1000" dirty="0">
                    <a:solidFill>
                      <a:schemeClr val="dk1"/>
                    </a:solidFill>
                    <a:latin typeface="Roboto"/>
                    <a:ea typeface="Roboto"/>
                    <a:cs typeface="Roboto"/>
                    <a:sym typeface="Roboto"/>
                  </a:rPr>
                  <a:t>     (Ester et al., 1996; Gao, 2018; </a:t>
                </a:r>
                <a:r>
                  <a:rPr lang="en-US" sz="1000" dirty="0" err="1">
                    <a:solidFill>
                      <a:schemeClr val="dk1"/>
                    </a:solidFill>
                    <a:latin typeface="Roboto"/>
                    <a:ea typeface="Roboto"/>
                    <a:cs typeface="Roboto"/>
                    <a:sym typeface="Roboto"/>
                  </a:rPr>
                  <a:t>Mahmudunnobe</a:t>
                </a:r>
                <a:r>
                  <a:rPr lang="en-US" sz="1000" dirty="0">
                    <a:solidFill>
                      <a:schemeClr val="dk1"/>
                    </a:solidFill>
                    <a:latin typeface="Roboto"/>
                    <a:ea typeface="Roboto"/>
                    <a:cs typeface="Roboto"/>
                    <a:sym typeface="Roboto"/>
                  </a:rPr>
                  <a:t> et al., 2021; </a:t>
                </a:r>
                <a:r>
                  <a:rPr lang="en-US" sz="1000" dirty="0" err="1">
                    <a:solidFill>
                      <a:schemeClr val="dk1"/>
                    </a:solidFill>
                    <a:latin typeface="Roboto"/>
                    <a:ea typeface="Roboto"/>
                    <a:cs typeface="Roboto"/>
                    <a:sym typeface="Roboto"/>
                  </a:rPr>
                  <a:t>Rajaa</a:t>
                </a:r>
                <a:r>
                  <a:rPr lang="en-US" sz="1000" dirty="0">
                    <a:solidFill>
                      <a:schemeClr val="dk1"/>
                    </a:solidFill>
                    <a:latin typeface="Roboto"/>
                    <a:ea typeface="Roboto"/>
                    <a:cs typeface="Roboto"/>
                    <a:sym typeface="Roboto"/>
                  </a:rPr>
                  <a:t> et al., 2024). </a:t>
                </a:r>
              </a:p>
            </p:txBody>
          </p:sp>
          <p:sp>
            <p:nvSpPr>
              <p:cNvPr id="20" name="Google Shape;1531;p32">
                <a:extLst>
                  <a:ext uri="{FF2B5EF4-FFF2-40B4-BE49-F238E27FC236}">
                    <a16:creationId xmlns:a16="http://schemas.microsoft.com/office/drawing/2014/main" id="{56510A84-14C4-FCDB-6A54-512780E48030}"/>
                  </a:ext>
                </a:extLst>
              </p:cNvPr>
              <p:cNvSpPr txBox="1"/>
              <p:nvPr/>
            </p:nvSpPr>
            <p:spPr>
              <a:xfrm>
                <a:off x="5850117" y="1356845"/>
                <a:ext cx="1058129" cy="1193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dirty="0">
                    <a:solidFill>
                      <a:schemeClr val="dk1"/>
                    </a:solidFill>
                    <a:latin typeface="Calibri" panose="020F0502020204030204" pitchFamily="34" charset="0"/>
                    <a:ea typeface="Fira Sans Extra Condensed"/>
                    <a:cs typeface="Calibri" panose="020F0502020204030204" pitchFamily="34" charset="0"/>
                    <a:sym typeface="Fira Sans Extra Condensed"/>
                  </a:rPr>
                  <a:t>Literature Review</a:t>
                </a:r>
              </a:p>
            </p:txBody>
          </p:sp>
          <p:sp>
            <p:nvSpPr>
              <p:cNvPr id="21" name="Google Shape;1532;p32">
                <a:extLst>
                  <a:ext uri="{FF2B5EF4-FFF2-40B4-BE49-F238E27FC236}">
                    <a16:creationId xmlns:a16="http://schemas.microsoft.com/office/drawing/2014/main" id="{2E6436FE-236C-3979-2703-C6D4B76E7571}"/>
                  </a:ext>
                </a:extLst>
              </p:cNvPr>
              <p:cNvSpPr txBox="1"/>
              <p:nvPr/>
            </p:nvSpPr>
            <p:spPr>
              <a:xfrm>
                <a:off x="5739930" y="1335442"/>
                <a:ext cx="313306" cy="16585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accent4"/>
                    </a:solidFill>
                    <a:latin typeface="Fira Sans Extra Condensed"/>
                    <a:ea typeface="Fira Sans Extra Condensed"/>
                    <a:cs typeface="Fira Sans Extra Condensed"/>
                    <a:sym typeface="Fira Sans Extra Condensed"/>
                  </a:rPr>
                  <a:t>01</a:t>
                </a:r>
                <a:endParaRPr sz="2400" b="1" dirty="0">
                  <a:solidFill>
                    <a:schemeClr val="accent4"/>
                  </a:solidFill>
                  <a:latin typeface="Fira Sans Extra Condensed"/>
                  <a:ea typeface="Fira Sans Extra Condensed"/>
                  <a:cs typeface="Fira Sans Extra Condensed"/>
                  <a:sym typeface="Fira Sans Extra Condensed"/>
                </a:endParaRPr>
              </a:p>
            </p:txBody>
          </p:sp>
        </p:grpSp>
      </p:grpSp>
    </p:spTree>
    <p:extLst>
      <p:ext uri="{BB962C8B-B14F-4D97-AF65-F5344CB8AC3E}">
        <p14:creationId xmlns:p14="http://schemas.microsoft.com/office/powerpoint/2010/main" val="882450128"/>
      </p:ext>
    </p:extLst>
  </p:cSld>
  <p:clrMapOvr>
    <a:masterClrMapping/>
  </p:clrMapOvr>
  <mc:AlternateContent xmlns:mc="http://schemas.openxmlformats.org/markup-compatibility/2006" xmlns:p14="http://schemas.microsoft.com/office/powerpoint/2010/main">
    <mc:Choice Requires="p14">
      <p:transition spd="slow" p14:dur="2000" advTm="48325"/>
    </mc:Choice>
    <mc:Fallback xmlns="">
      <p:transition spd="slow" advTm="4832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339633" y="411475"/>
            <a:ext cx="849738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rPr>
              <a:t>RESEARCH</a:t>
            </a:r>
            <a:r>
              <a:rPr lang="en-IN" dirty="0"/>
              <a:t> QUESTION 1</a:t>
            </a:r>
            <a:endParaRPr lang="en-IN" b="0" dirty="0">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F47CE701-6E29-D106-2839-AE90EFF27D21}"/>
              </a:ext>
            </a:extLst>
          </p:cNvPr>
          <p:cNvGrpSpPr/>
          <p:nvPr/>
        </p:nvGrpSpPr>
        <p:grpSpPr>
          <a:xfrm>
            <a:off x="1358091" y="1113516"/>
            <a:ext cx="6587492" cy="503196"/>
            <a:chOff x="1427659" y="1082734"/>
            <a:chExt cx="6587492" cy="839086"/>
          </a:xfrm>
        </p:grpSpPr>
        <p:sp>
          <p:nvSpPr>
            <p:cNvPr id="14" name="Google Shape;1842;p36">
              <a:extLst>
                <a:ext uri="{FF2B5EF4-FFF2-40B4-BE49-F238E27FC236}">
                  <a16:creationId xmlns:a16="http://schemas.microsoft.com/office/drawing/2014/main" id="{2E1EB133-51AC-D6E6-2EFC-5CA02F1C76D8}"/>
                </a:ext>
              </a:extLst>
            </p:cNvPr>
            <p:cNvSpPr/>
            <p:nvPr/>
          </p:nvSpPr>
          <p:spPr>
            <a:xfrm>
              <a:off x="1598576" y="1082734"/>
              <a:ext cx="6416575" cy="839086"/>
            </a:xfrm>
            <a:prstGeom prst="roundRect">
              <a:avLst>
                <a:gd name="adj" fmla="val 50000"/>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400050" indent="-171450">
                <a:lnSpc>
                  <a:spcPct val="107000"/>
                </a:lnSpc>
                <a:spcAft>
                  <a:spcPts val="800"/>
                </a:spcAft>
                <a:buFont typeface="Arial" panose="020B0604020202020204" pitchFamily="34" charset="0"/>
                <a:buChar char="•"/>
              </a:pPr>
              <a:endParaRPr lang="en-US" sz="1100" kern="100" dirty="0">
                <a:effectLst/>
                <a:latin typeface="Aptos"/>
                <a:ea typeface="Aptos"/>
                <a:cs typeface="Times New Roman" panose="02020603050405020304" pitchFamily="18" charset="0"/>
              </a:endParaRPr>
            </a:p>
          </p:txBody>
        </p:sp>
        <p:sp>
          <p:nvSpPr>
            <p:cNvPr id="9" name="TextBox 8">
              <a:extLst>
                <a:ext uri="{FF2B5EF4-FFF2-40B4-BE49-F238E27FC236}">
                  <a16:creationId xmlns:a16="http://schemas.microsoft.com/office/drawing/2014/main" id="{05D95EBA-03D0-C285-A876-181797666DB9}"/>
                </a:ext>
              </a:extLst>
            </p:cNvPr>
            <p:cNvSpPr txBox="1"/>
            <p:nvPr/>
          </p:nvSpPr>
          <p:spPr>
            <a:xfrm>
              <a:off x="2116866" y="1319591"/>
              <a:ext cx="5859509" cy="261611"/>
            </a:xfrm>
            <a:prstGeom prst="rect">
              <a:avLst/>
            </a:prstGeom>
            <a:noFill/>
          </p:spPr>
          <p:txBody>
            <a:bodyPr wrap="square">
              <a:spAutoFit/>
            </a:bodyPr>
            <a:lstStyle/>
            <a:p>
              <a:r>
                <a:rPr lang="en-US" sz="1100" dirty="0">
                  <a:latin typeface="Roboto" panose="02000000000000000000" pitchFamily="2" charset="0"/>
                  <a:ea typeface="Roboto" panose="02000000000000000000" pitchFamily="2" charset="0"/>
                  <a:cs typeface="Roboto" panose="02000000000000000000" pitchFamily="2" charset="0"/>
                </a:rPr>
                <a:t>How do K-means and DBSCAN compare in terms of accuracy and handling outliers.</a:t>
              </a:r>
              <a:endParaRPr lang="en-IN" sz="1100" dirty="0">
                <a:latin typeface="Roboto" panose="02000000000000000000" pitchFamily="2" charset="0"/>
                <a:ea typeface="Roboto" panose="02000000000000000000" pitchFamily="2" charset="0"/>
                <a:cs typeface="Roboto" panose="02000000000000000000" pitchFamily="2" charset="0"/>
              </a:endParaRPr>
            </a:p>
          </p:txBody>
        </p:sp>
        <p:sp>
          <p:nvSpPr>
            <p:cNvPr id="10" name="Google Shape;2459;p46">
              <a:extLst>
                <a:ext uri="{FF2B5EF4-FFF2-40B4-BE49-F238E27FC236}">
                  <a16:creationId xmlns:a16="http://schemas.microsoft.com/office/drawing/2014/main" id="{408FE834-2EDB-BCAA-43EF-E7EAD406B3C9}"/>
                </a:ext>
              </a:extLst>
            </p:cNvPr>
            <p:cNvSpPr/>
            <p:nvPr/>
          </p:nvSpPr>
          <p:spPr>
            <a:xfrm>
              <a:off x="1427659" y="1083619"/>
              <a:ext cx="539389" cy="838201"/>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bg1"/>
                  </a:solidFill>
                </a:rPr>
                <a:t>?</a:t>
              </a:r>
              <a:endParaRPr sz="3200" dirty="0">
                <a:solidFill>
                  <a:schemeClr val="bg1"/>
                </a:solidFill>
              </a:endParaRPr>
            </a:p>
          </p:txBody>
        </p:sp>
      </p:grpSp>
      <p:grpSp>
        <p:nvGrpSpPr>
          <p:cNvPr id="16" name="Group 15">
            <a:extLst>
              <a:ext uri="{FF2B5EF4-FFF2-40B4-BE49-F238E27FC236}">
                <a16:creationId xmlns:a16="http://schemas.microsoft.com/office/drawing/2014/main" id="{740F723B-49F1-BB5F-50C0-E671536766D8}"/>
              </a:ext>
            </a:extLst>
          </p:cNvPr>
          <p:cNvGrpSpPr/>
          <p:nvPr/>
        </p:nvGrpSpPr>
        <p:grpSpPr>
          <a:xfrm>
            <a:off x="692331" y="1785279"/>
            <a:ext cx="7870372" cy="2946746"/>
            <a:chOff x="5683350" y="1328959"/>
            <a:chExt cx="3000000" cy="836813"/>
          </a:xfrm>
        </p:grpSpPr>
        <p:sp>
          <p:nvSpPr>
            <p:cNvPr id="17" name="Google Shape;1437;p32">
              <a:extLst>
                <a:ext uri="{FF2B5EF4-FFF2-40B4-BE49-F238E27FC236}">
                  <a16:creationId xmlns:a16="http://schemas.microsoft.com/office/drawing/2014/main" id="{A1E03A50-05A3-F86B-4389-3D432DA30EF2}"/>
                </a:ext>
              </a:extLst>
            </p:cNvPr>
            <p:cNvSpPr/>
            <p:nvPr/>
          </p:nvSpPr>
          <p:spPr>
            <a:xfrm>
              <a:off x="5683350" y="1328959"/>
              <a:ext cx="3000000" cy="836813"/>
            </a:xfrm>
            <a:prstGeom prst="roundRect">
              <a:avLst>
                <a:gd name="adj" fmla="val 1011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529;p32">
              <a:extLst>
                <a:ext uri="{FF2B5EF4-FFF2-40B4-BE49-F238E27FC236}">
                  <a16:creationId xmlns:a16="http://schemas.microsoft.com/office/drawing/2014/main" id="{59D6D5F4-E950-5FFD-B1E8-99946778F374}"/>
                </a:ext>
              </a:extLst>
            </p:cNvPr>
            <p:cNvGrpSpPr/>
            <p:nvPr/>
          </p:nvGrpSpPr>
          <p:grpSpPr>
            <a:xfrm>
              <a:off x="5739930" y="1335442"/>
              <a:ext cx="1877860" cy="830330"/>
              <a:chOff x="5739930" y="1335442"/>
              <a:chExt cx="1877860" cy="830330"/>
            </a:xfrm>
          </p:grpSpPr>
          <p:sp>
            <p:nvSpPr>
              <p:cNvPr id="19" name="Google Shape;1530;p32">
                <a:extLst>
                  <a:ext uri="{FF2B5EF4-FFF2-40B4-BE49-F238E27FC236}">
                    <a16:creationId xmlns:a16="http://schemas.microsoft.com/office/drawing/2014/main" id="{102DC6EF-C325-0F37-9739-4E017DB2E38E}"/>
                  </a:ext>
                </a:extLst>
              </p:cNvPr>
              <p:cNvSpPr txBox="1"/>
              <p:nvPr/>
            </p:nvSpPr>
            <p:spPr>
              <a:xfrm>
                <a:off x="5869651" y="1439622"/>
                <a:ext cx="1748139" cy="72615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1000" dirty="0">
                    <a:solidFill>
                      <a:schemeClr val="dk1"/>
                    </a:solidFill>
                    <a:highlight>
                      <a:srgbClr val="FFFF00"/>
                    </a:highlight>
                    <a:latin typeface="Roboto"/>
                    <a:ea typeface="Roboto"/>
                    <a:cs typeface="Roboto"/>
                    <a:sym typeface="Roboto"/>
                  </a:rPr>
                  <a:t>Epsilon (eps): </a:t>
                </a:r>
                <a:r>
                  <a:rPr lang="en-US" sz="1000" dirty="0">
                    <a:solidFill>
                      <a:schemeClr val="dk1"/>
                    </a:solidFill>
                    <a:latin typeface="Roboto"/>
                    <a:ea typeface="Roboto"/>
                    <a:cs typeface="Roboto"/>
                    <a:sym typeface="Roboto"/>
                  </a:rPr>
                  <a:t>This parameter defines the radius of the neighborhood around each data point. Points within this radius are considered neighbors.</a:t>
                </a:r>
              </a:p>
              <a:p>
                <a:pPr marL="171450" lvl="0" indent="-171450" rtl="0">
                  <a:spcBef>
                    <a:spcPts val="0"/>
                  </a:spcBef>
                  <a:spcAft>
                    <a:spcPts val="0"/>
                  </a:spcAft>
                  <a:buFont typeface="Arial" panose="020B0604020202020204" pitchFamily="34" charset="0"/>
                  <a:buChar char="•"/>
                </a:pPr>
                <a:r>
                  <a:rPr lang="en-US" sz="1000" dirty="0">
                    <a:solidFill>
                      <a:schemeClr val="dk1"/>
                    </a:solidFill>
                    <a:highlight>
                      <a:srgbClr val="FFFF00"/>
                    </a:highlight>
                    <a:latin typeface="Roboto"/>
                    <a:ea typeface="Roboto"/>
                    <a:cs typeface="Roboto"/>
                    <a:sym typeface="Roboto"/>
                  </a:rPr>
                  <a:t>Minimum Points (</a:t>
                </a:r>
                <a:r>
                  <a:rPr lang="en-US" sz="1000" dirty="0" err="1">
                    <a:solidFill>
                      <a:schemeClr val="dk1"/>
                    </a:solidFill>
                    <a:highlight>
                      <a:srgbClr val="FFFF00"/>
                    </a:highlight>
                    <a:latin typeface="Roboto"/>
                    <a:ea typeface="Roboto"/>
                    <a:cs typeface="Roboto"/>
                    <a:sym typeface="Roboto"/>
                  </a:rPr>
                  <a:t>minPts</a:t>
                </a:r>
                <a:r>
                  <a:rPr lang="en-US" sz="1000" dirty="0">
                    <a:solidFill>
                      <a:schemeClr val="dk1"/>
                    </a:solidFill>
                    <a:highlight>
                      <a:srgbClr val="FFFF00"/>
                    </a:highlight>
                    <a:latin typeface="Roboto"/>
                    <a:ea typeface="Roboto"/>
                    <a:cs typeface="Roboto"/>
                    <a:sym typeface="Roboto"/>
                  </a:rPr>
                  <a:t>): </a:t>
                </a:r>
                <a:r>
                  <a:rPr lang="en-US" sz="1000" dirty="0">
                    <a:solidFill>
                      <a:schemeClr val="dk1"/>
                    </a:solidFill>
                    <a:latin typeface="Roboto"/>
                    <a:ea typeface="Roboto"/>
                    <a:cs typeface="Roboto"/>
                    <a:sym typeface="Roboto"/>
                  </a:rPr>
                  <a:t>This is the minimum number of points required to form a dense region, which is considered a cluster. A point needs at least </a:t>
                </a:r>
                <a:r>
                  <a:rPr lang="en-US" sz="1000" dirty="0" err="1">
                    <a:solidFill>
                      <a:schemeClr val="dk1"/>
                    </a:solidFill>
                    <a:latin typeface="Roboto"/>
                    <a:ea typeface="Roboto"/>
                    <a:cs typeface="Roboto"/>
                    <a:sym typeface="Roboto"/>
                  </a:rPr>
                  <a:t>minPts</a:t>
                </a:r>
                <a:r>
                  <a:rPr lang="en-US" sz="1000" dirty="0">
                    <a:solidFill>
                      <a:schemeClr val="dk1"/>
                    </a:solidFill>
                    <a:latin typeface="Roboto"/>
                    <a:ea typeface="Roboto"/>
                    <a:cs typeface="Roboto"/>
                    <a:sym typeface="Roboto"/>
                  </a:rPr>
                  <a:t> within its epsilon neighborhood to be classified as a core point.</a:t>
                </a:r>
              </a:p>
              <a:p>
                <a:pPr marL="171450" lvl="0" indent="-171450" rtl="0">
                  <a:spcBef>
                    <a:spcPts val="0"/>
                  </a:spcBef>
                  <a:spcAft>
                    <a:spcPts val="0"/>
                  </a:spcAft>
                  <a:buFont typeface="Arial" panose="020B0604020202020204" pitchFamily="34" charset="0"/>
                  <a:buChar char="•"/>
                </a:pPr>
                <a:r>
                  <a:rPr lang="en-US" sz="1000" dirty="0">
                    <a:solidFill>
                      <a:schemeClr val="dk1"/>
                    </a:solidFill>
                    <a:highlight>
                      <a:srgbClr val="FFFF00"/>
                    </a:highlight>
                    <a:latin typeface="Roboto"/>
                    <a:ea typeface="Roboto"/>
                    <a:cs typeface="Roboto"/>
                    <a:sym typeface="Roboto"/>
                  </a:rPr>
                  <a:t>Core Point: </a:t>
                </a:r>
                <a:r>
                  <a:rPr lang="en-US" sz="1000" dirty="0">
                    <a:solidFill>
                      <a:schemeClr val="dk1"/>
                    </a:solidFill>
                    <a:latin typeface="Roboto"/>
                    <a:ea typeface="Roboto"/>
                    <a:cs typeface="Roboto"/>
                    <a:sym typeface="Roboto"/>
                  </a:rPr>
                  <a:t>A point that has at least </a:t>
                </a:r>
                <a:r>
                  <a:rPr lang="en-US" sz="1000" dirty="0" err="1">
                    <a:solidFill>
                      <a:schemeClr val="dk1"/>
                    </a:solidFill>
                    <a:latin typeface="Roboto"/>
                    <a:ea typeface="Roboto"/>
                    <a:cs typeface="Roboto"/>
                    <a:sym typeface="Roboto"/>
                  </a:rPr>
                  <a:t>minPts</a:t>
                </a:r>
                <a:r>
                  <a:rPr lang="en-US" sz="1000" dirty="0">
                    <a:solidFill>
                      <a:schemeClr val="dk1"/>
                    </a:solidFill>
                    <a:latin typeface="Roboto"/>
                    <a:ea typeface="Roboto"/>
                    <a:cs typeface="Roboto"/>
                    <a:sym typeface="Roboto"/>
                  </a:rPr>
                  <a:t> other points within its eps-radius. Core points are the building blocks of clusters.</a:t>
                </a:r>
              </a:p>
              <a:p>
                <a:pPr marL="171450" lvl="0" indent="-171450" rtl="0">
                  <a:spcBef>
                    <a:spcPts val="0"/>
                  </a:spcBef>
                  <a:spcAft>
                    <a:spcPts val="0"/>
                  </a:spcAft>
                  <a:buFont typeface="Arial" panose="020B0604020202020204" pitchFamily="34" charset="0"/>
                  <a:buChar char="•"/>
                </a:pPr>
                <a:r>
                  <a:rPr lang="en-US" sz="1000" dirty="0">
                    <a:solidFill>
                      <a:schemeClr val="dk1"/>
                    </a:solidFill>
                    <a:highlight>
                      <a:srgbClr val="FFFF00"/>
                    </a:highlight>
                    <a:latin typeface="Roboto"/>
                    <a:ea typeface="Roboto"/>
                    <a:cs typeface="Roboto"/>
                    <a:sym typeface="Roboto"/>
                  </a:rPr>
                  <a:t>Border Point: </a:t>
                </a:r>
                <a:r>
                  <a:rPr lang="en-US" sz="1000" dirty="0">
                    <a:solidFill>
                      <a:schemeClr val="dk1"/>
                    </a:solidFill>
                    <a:latin typeface="Roboto"/>
                    <a:ea typeface="Roboto"/>
                    <a:cs typeface="Roboto"/>
                    <a:sym typeface="Roboto"/>
                  </a:rPr>
                  <a:t>A point that has fewer than </a:t>
                </a:r>
                <a:r>
                  <a:rPr lang="en-US" sz="1000" dirty="0" err="1">
                    <a:solidFill>
                      <a:schemeClr val="dk1"/>
                    </a:solidFill>
                    <a:latin typeface="Roboto"/>
                    <a:ea typeface="Roboto"/>
                    <a:cs typeface="Roboto"/>
                    <a:sym typeface="Roboto"/>
                  </a:rPr>
                  <a:t>minPts</a:t>
                </a:r>
                <a:r>
                  <a:rPr lang="en-US" sz="1000" dirty="0">
                    <a:solidFill>
                      <a:schemeClr val="dk1"/>
                    </a:solidFill>
                    <a:latin typeface="Roboto"/>
                    <a:ea typeface="Roboto"/>
                    <a:cs typeface="Roboto"/>
                    <a:sym typeface="Roboto"/>
                  </a:rPr>
                  <a:t> points within its eps-radius but lies within the eps-radius of a core point. These are on the edges of clusters.</a:t>
                </a:r>
              </a:p>
              <a:p>
                <a:pPr marL="171450" lvl="0" indent="-171450" rtl="0">
                  <a:spcBef>
                    <a:spcPts val="0"/>
                  </a:spcBef>
                  <a:spcAft>
                    <a:spcPts val="0"/>
                  </a:spcAft>
                  <a:buFont typeface="Arial" panose="020B0604020202020204" pitchFamily="34" charset="0"/>
                  <a:buChar char="•"/>
                </a:pPr>
                <a:r>
                  <a:rPr lang="en-US" sz="1000" dirty="0">
                    <a:solidFill>
                      <a:schemeClr val="dk1"/>
                    </a:solidFill>
                    <a:highlight>
                      <a:srgbClr val="FFFF00"/>
                    </a:highlight>
                    <a:latin typeface="Roboto"/>
                    <a:ea typeface="Roboto"/>
                    <a:cs typeface="Roboto"/>
                    <a:sym typeface="Roboto"/>
                  </a:rPr>
                  <a:t>Noise Point: </a:t>
                </a:r>
                <a:r>
                  <a:rPr lang="en-US" sz="1000" dirty="0">
                    <a:solidFill>
                      <a:schemeClr val="dk1"/>
                    </a:solidFill>
                    <a:latin typeface="Roboto"/>
                    <a:ea typeface="Roboto"/>
                    <a:cs typeface="Roboto"/>
                    <a:sym typeface="Roboto"/>
                  </a:rPr>
                  <a:t>A point that is not a core point and does not meet the criteria to be a border point either. These are often outliers or background noise in the data.</a:t>
                </a:r>
              </a:p>
            </p:txBody>
          </p:sp>
          <p:sp>
            <p:nvSpPr>
              <p:cNvPr id="20" name="Google Shape;1531;p32">
                <a:extLst>
                  <a:ext uri="{FF2B5EF4-FFF2-40B4-BE49-F238E27FC236}">
                    <a16:creationId xmlns:a16="http://schemas.microsoft.com/office/drawing/2014/main" id="{56510A84-14C4-FCDB-6A54-512780E48030}"/>
                  </a:ext>
                </a:extLst>
              </p:cNvPr>
              <p:cNvSpPr txBox="1"/>
              <p:nvPr/>
            </p:nvSpPr>
            <p:spPr>
              <a:xfrm>
                <a:off x="5850117" y="1356845"/>
                <a:ext cx="1008337" cy="1193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dirty="0">
                    <a:solidFill>
                      <a:schemeClr val="dk1"/>
                    </a:solidFill>
                    <a:latin typeface="Calibri" panose="020F0502020204030204" pitchFamily="34" charset="0"/>
                    <a:ea typeface="Fira Sans Extra Condensed"/>
                    <a:cs typeface="Calibri" panose="020F0502020204030204" pitchFamily="34" charset="0"/>
                    <a:sym typeface="Fira Sans Extra Condensed"/>
                  </a:rPr>
                  <a:t>Key Concepts</a:t>
                </a:r>
              </a:p>
            </p:txBody>
          </p:sp>
          <p:sp>
            <p:nvSpPr>
              <p:cNvPr id="21" name="Google Shape;1532;p32">
                <a:extLst>
                  <a:ext uri="{FF2B5EF4-FFF2-40B4-BE49-F238E27FC236}">
                    <a16:creationId xmlns:a16="http://schemas.microsoft.com/office/drawing/2014/main" id="{2E6436FE-236C-3979-2703-C6D4B76E7571}"/>
                  </a:ext>
                </a:extLst>
              </p:cNvPr>
              <p:cNvSpPr txBox="1"/>
              <p:nvPr/>
            </p:nvSpPr>
            <p:spPr>
              <a:xfrm>
                <a:off x="5739930" y="1335442"/>
                <a:ext cx="313306" cy="16585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accent4"/>
                    </a:solidFill>
                    <a:latin typeface="Fira Sans Extra Condensed"/>
                    <a:ea typeface="Fira Sans Extra Condensed"/>
                    <a:cs typeface="Fira Sans Extra Condensed"/>
                    <a:sym typeface="Fira Sans Extra Condensed"/>
                  </a:rPr>
                  <a:t>02</a:t>
                </a:r>
                <a:endParaRPr sz="2400" b="1" dirty="0">
                  <a:solidFill>
                    <a:schemeClr val="accent4"/>
                  </a:solidFill>
                  <a:latin typeface="Fira Sans Extra Condensed"/>
                  <a:ea typeface="Fira Sans Extra Condensed"/>
                  <a:cs typeface="Fira Sans Extra Condensed"/>
                  <a:sym typeface="Fira Sans Extra Condensed"/>
                </a:endParaRPr>
              </a:p>
            </p:txBody>
          </p:sp>
        </p:grpSp>
      </p:grpSp>
      <p:pic>
        <p:nvPicPr>
          <p:cNvPr id="4" name="Picture 3">
            <a:extLst>
              <a:ext uri="{FF2B5EF4-FFF2-40B4-BE49-F238E27FC236}">
                <a16:creationId xmlns:a16="http://schemas.microsoft.com/office/drawing/2014/main" id="{465F048C-F304-9897-D272-CFF66F276BE9}"/>
              </a:ext>
            </a:extLst>
          </p:cNvPr>
          <p:cNvPicPr>
            <a:picLocks noChangeAspect="1"/>
          </p:cNvPicPr>
          <p:nvPr/>
        </p:nvPicPr>
        <p:blipFill>
          <a:blip r:embed="rId3"/>
          <a:stretch>
            <a:fillRect/>
          </a:stretch>
        </p:blipFill>
        <p:spPr>
          <a:xfrm>
            <a:off x="5767252" y="2414850"/>
            <a:ext cx="2684417" cy="1943648"/>
          </a:xfrm>
          <a:prstGeom prst="rect">
            <a:avLst/>
          </a:prstGeom>
        </p:spPr>
      </p:pic>
    </p:spTree>
    <p:extLst>
      <p:ext uri="{BB962C8B-B14F-4D97-AF65-F5344CB8AC3E}">
        <p14:creationId xmlns:p14="http://schemas.microsoft.com/office/powerpoint/2010/main" val="3333520334"/>
      </p:ext>
    </p:extLst>
  </p:cSld>
  <p:clrMapOvr>
    <a:masterClrMapping/>
  </p:clrMapOvr>
  <mc:AlternateContent xmlns:mc="http://schemas.openxmlformats.org/markup-compatibility/2006" xmlns:p14="http://schemas.microsoft.com/office/powerpoint/2010/main">
    <mc:Choice Requires="p14">
      <p:transition spd="slow" p14:dur="2000" advTm="52826"/>
    </mc:Choice>
    <mc:Fallback xmlns="">
      <p:transition spd="slow" advTm="5282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339633" y="411475"/>
            <a:ext cx="849738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rPr>
              <a:t>RESEARCH</a:t>
            </a:r>
            <a:r>
              <a:rPr lang="en-IN" dirty="0"/>
              <a:t> QUESTION 1</a:t>
            </a:r>
            <a:endParaRPr lang="en-IN" b="0" dirty="0">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F47CE701-6E29-D106-2839-AE90EFF27D21}"/>
              </a:ext>
            </a:extLst>
          </p:cNvPr>
          <p:cNvGrpSpPr/>
          <p:nvPr/>
        </p:nvGrpSpPr>
        <p:grpSpPr>
          <a:xfrm>
            <a:off x="1358091" y="1113516"/>
            <a:ext cx="6587492" cy="503196"/>
            <a:chOff x="1427659" y="1082734"/>
            <a:chExt cx="6587492" cy="839086"/>
          </a:xfrm>
        </p:grpSpPr>
        <p:sp>
          <p:nvSpPr>
            <p:cNvPr id="14" name="Google Shape;1842;p36">
              <a:extLst>
                <a:ext uri="{FF2B5EF4-FFF2-40B4-BE49-F238E27FC236}">
                  <a16:creationId xmlns:a16="http://schemas.microsoft.com/office/drawing/2014/main" id="{2E1EB133-51AC-D6E6-2EFC-5CA02F1C76D8}"/>
                </a:ext>
              </a:extLst>
            </p:cNvPr>
            <p:cNvSpPr/>
            <p:nvPr/>
          </p:nvSpPr>
          <p:spPr>
            <a:xfrm>
              <a:off x="1598576" y="1082734"/>
              <a:ext cx="6416575" cy="839086"/>
            </a:xfrm>
            <a:prstGeom prst="roundRect">
              <a:avLst>
                <a:gd name="adj" fmla="val 50000"/>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400050" indent="-171450">
                <a:lnSpc>
                  <a:spcPct val="107000"/>
                </a:lnSpc>
                <a:spcAft>
                  <a:spcPts val="800"/>
                </a:spcAft>
                <a:buFont typeface="Arial" panose="020B0604020202020204" pitchFamily="34" charset="0"/>
                <a:buChar char="•"/>
              </a:pPr>
              <a:endParaRPr lang="en-US" sz="1100" kern="100" dirty="0">
                <a:effectLst/>
                <a:latin typeface="Aptos"/>
                <a:ea typeface="Aptos"/>
                <a:cs typeface="Times New Roman" panose="02020603050405020304" pitchFamily="18" charset="0"/>
              </a:endParaRPr>
            </a:p>
          </p:txBody>
        </p:sp>
        <p:sp>
          <p:nvSpPr>
            <p:cNvPr id="9" name="TextBox 8">
              <a:extLst>
                <a:ext uri="{FF2B5EF4-FFF2-40B4-BE49-F238E27FC236}">
                  <a16:creationId xmlns:a16="http://schemas.microsoft.com/office/drawing/2014/main" id="{05D95EBA-03D0-C285-A876-181797666DB9}"/>
                </a:ext>
              </a:extLst>
            </p:cNvPr>
            <p:cNvSpPr txBox="1"/>
            <p:nvPr/>
          </p:nvSpPr>
          <p:spPr>
            <a:xfrm>
              <a:off x="2116866" y="1319591"/>
              <a:ext cx="5859509" cy="261611"/>
            </a:xfrm>
            <a:prstGeom prst="rect">
              <a:avLst/>
            </a:prstGeom>
            <a:noFill/>
          </p:spPr>
          <p:txBody>
            <a:bodyPr wrap="square">
              <a:spAutoFit/>
            </a:bodyPr>
            <a:lstStyle/>
            <a:p>
              <a:r>
                <a:rPr lang="en-US" sz="1100" dirty="0">
                  <a:latin typeface="Roboto" panose="02000000000000000000" pitchFamily="2" charset="0"/>
                  <a:ea typeface="Roboto" panose="02000000000000000000" pitchFamily="2" charset="0"/>
                  <a:cs typeface="Roboto" panose="02000000000000000000" pitchFamily="2" charset="0"/>
                </a:rPr>
                <a:t>How do K-means and DBSCAN compare in terms of accuracy and handling outliers.</a:t>
              </a:r>
              <a:endParaRPr lang="en-IN" sz="1100" dirty="0">
                <a:latin typeface="Roboto" panose="02000000000000000000" pitchFamily="2" charset="0"/>
                <a:ea typeface="Roboto" panose="02000000000000000000" pitchFamily="2" charset="0"/>
                <a:cs typeface="Roboto" panose="02000000000000000000" pitchFamily="2" charset="0"/>
              </a:endParaRPr>
            </a:p>
          </p:txBody>
        </p:sp>
        <p:sp>
          <p:nvSpPr>
            <p:cNvPr id="10" name="Google Shape;2459;p46">
              <a:extLst>
                <a:ext uri="{FF2B5EF4-FFF2-40B4-BE49-F238E27FC236}">
                  <a16:creationId xmlns:a16="http://schemas.microsoft.com/office/drawing/2014/main" id="{408FE834-2EDB-BCAA-43EF-E7EAD406B3C9}"/>
                </a:ext>
              </a:extLst>
            </p:cNvPr>
            <p:cNvSpPr/>
            <p:nvPr/>
          </p:nvSpPr>
          <p:spPr>
            <a:xfrm>
              <a:off x="1427659" y="1083619"/>
              <a:ext cx="539389" cy="838201"/>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bg1"/>
                  </a:solidFill>
                </a:rPr>
                <a:t>?</a:t>
              </a:r>
              <a:endParaRPr sz="3200" dirty="0">
                <a:solidFill>
                  <a:schemeClr val="bg1"/>
                </a:solidFill>
              </a:endParaRPr>
            </a:p>
          </p:txBody>
        </p:sp>
      </p:grpSp>
      <p:grpSp>
        <p:nvGrpSpPr>
          <p:cNvPr id="16" name="Group 15">
            <a:extLst>
              <a:ext uri="{FF2B5EF4-FFF2-40B4-BE49-F238E27FC236}">
                <a16:creationId xmlns:a16="http://schemas.microsoft.com/office/drawing/2014/main" id="{740F723B-49F1-BB5F-50C0-E671536766D8}"/>
              </a:ext>
            </a:extLst>
          </p:cNvPr>
          <p:cNvGrpSpPr/>
          <p:nvPr/>
        </p:nvGrpSpPr>
        <p:grpSpPr>
          <a:xfrm>
            <a:off x="692331" y="1785279"/>
            <a:ext cx="7870372" cy="2946746"/>
            <a:chOff x="5683350" y="1328959"/>
            <a:chExt cx="3000000" cy="836813"/>
          </a:xfrm>
        </p:grpSpPr>
        <p:sp>
          <p:nvSpPr>
            <p:cNvPr id="17" name="Google Shape;1437;p32">
              <a:extLst>
                <a:ext uri="{FF2B5EF4-FFF2-40B4-BE49-F238E27FC236}">
                  <a16:creationId xmlns:a16="http://schemas.microsoft.com/office/drawing/2014/main" id="{A1E03A50-05A3-F86B-4389-3D432DA30EF2}"/>
                </a:ext>
              </a:extLst>
            </p:cNvPr>
            <p:cNvSpPr/>
            <p:nvPr/>
          </p:nvSpPr>
          <p:spPr>
            <a:xfrm>
              <a:off x="5683350" y="1328959"/>
              <a:ext cx="3000000" cy="836813"/>
            </a:xfrm>
            <a:prstGeom prst="roundRect">
              <a:avLst>
                <a:gd name="adj" fmla="val 1011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529;p32">
              <a:extLst>
                <a:ext uri="{FF2B5EF4-FFF2-40B4-BE49-F238E27FC236}">
                  <a16:creationId xmlns:a16="http://schemas.microsoft.com/office/drawing/2014/main" id="{59D6D5F4-E950-5FFD-B1E8-99946778F374}"/>
                </a:ext>
              </a:extLst>
            </p:cNvPr>
            <p:cNvGrpSpPr/>
            <p:nvPr/>
          </p:nvGrpSpPr>
          <p:grpSpPr>
            <a:xfrm>
              <a:off x="5739930" y="1335442"/>
              <a:ext cx="2447985" cy="830330"/>
              <a:chOff x="5739930" y="1335442"/>
              <a:chExt cx="2447985" cy="830330"/>
            </a:xfrm>
          </p:grpSpPr>
          <p:sp>
            <p:nvSpPr>
              <p:cNvPr id="19" name="Google Shape;1530;p32">
                <a:extLst>
                  <a:ext uri="{FF2B5EF4-FFF2-40B4-BE49-F238E27FC236}">
                    <a16:creationId xmlns:a16="http://schemas.microsoft.com/office/drawing/2014/main" id="{102DC6EF-C325-0F37-9739-4E017DB2E38E}"/>
                  </a:ext>
                </a:extLst>
              </p:cNvPr>
              <p:cNvSpPr txBox="1"/>
              <p:nvPr/>
            </p:nvSpPr>
            <p:spPr>
              <a:xfrm>
                <a:off x="5869651" y="1439622"/>
                <a:ext cx="1578844" cy="726150"/>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1000" dirty="0">
                    <a:solidFill>
                      <a:schemeClr val="dk1"/>
                    </a:solidFill>
                    <a:highlight>
                      <a:srgbClr val="FFFF00"/>
                    </a:highlight>
                    <a:latin typeface="Roboto"/>
                    <a:ea typeface="Roboto"/>
                    <a:cs typeface="Roboto"/>
                    <a:sym typeface="Roboto"/>
                  </a:rPr>
                  <a:t>K-Means Clustering: </a:t>
                </a:r>
              </a:p>
              <a:p>
                <a:r>
                  <a:rPr lang="en-US" sz="1000" dirty="0">
                    <a:solidFill>
                      <a:schemeClr val="dk1"/>
                    </a:solidFill>
                    <a:latin typeface="Roboto"/>
                    <a:ea typeface="Roboto"/>
                    <a:cs typeface="Roboto"/>
                    <a:sym typeface="Roboto"/>
                  </a:rPr>
                  <a:t>- Shows two clusters.</a:t>
                </a:r>
                <a:br>
                  <a:rPr lang="en-US" sz="1000" dirty="0">
                    <a:solidFill>
                      <a:schemeClr val="dk1"/>
                    </a:solidFill>
                    <a:latin typeface="Roboto"/>
                    <a:ea typeface="Roboto"/>
                    <a:cs typeface="Roboto"/>
                    <a:sym typeface="Roboto"/>
                  </a:rPr>
                </a:br>
                <a:r>
                  <a:rPr lang="en-US" sz="1000" dirty="0">
                    <a:solidFill>
                      <a:schemeClr val="dk1"/>
                    </a:solidFill>
                    <a:latin typeface="Roboto"/>
                    <a:ea typeface="Roboto"/>
                    <a:cs typeface="Roboto"/>
                    <a:sym typeface="Roboto"/>
                  </a:rPr>
                  <a:t>- This method does not inherently detect noise. </a:t>
                </a:r>
                <a:br>
                  <a:rPr lang="en-US" sz="1000" dirty="0">
                    <a:solidFill>
                      <a:schemeClr val="dk1"/>
                    </a:solidFill>
                    <a:latin typeface="Roboto"/>
                    <a:ea typeface="Roboto"/>
                    <a:cs typeface="Roboto"/>
                    <a:sym typeface="Roboto"/>
                  </a:rPr>
                </a:br>
                <a:r>
                  <a:rPr lang="en-US" sz="1000" dirty="0">
                    <a:solidFill>
                      <a:schemeClr val="dk1"/>
                    </a:solidFill>
                    <a:latin typeface="Roboto"/>
                    <a:ea typeface="Roboto"/>
                    <a:cs typeface="Roboto"/>
                    <a:sym typeface="Roboto"/>
                  </a:rPr>
                  <a:t>- All points are assigned to one of the clusters, including outliers &amp; noise.</a:t>
                </a:r>
                <a:br>
                  <a:rPr lang="en-US" sz="1000" dirty="0">
                    <a:solidFill>
                      <a:schemeClr val="dk1"/>
                    </a:solidFill>
                    <a:highlight>
                      <a:srgbClr val="FFFF00"/>
                    </a:highlight>
                    <a:latin typeface="Roboto"/>
                    <a:ea typeface="Roboto"/>
                    <a:cs typeface="Roboto"/>
                    <a:sym typeface="Roboto"/>
                  </a:rPr>
                </a:br>
                <a:r>
                  <a:rPr lang="en-US" sz="1000" dirty="0">
                    <a:solidFill>
                      <a:schemeClr val="dk1"/>
                    </a:solidFill>
                    <a:highlight>
                      <a:srgbClr val="FFFF00"/>
                    </a:highlight>
                    <a:latin typeface="Roboto"/>
                    <a:ea typeface="Roboto"/>
                    <a:cs typeface="Roboto"/>
                    <a:sym typeface="Roboto"/>
                  </a:rPr>
                  <a:t>	</a:t>
                </a:r>
              </a:p>
              <a:p>
                <a:pPr marL="171450" lvl="0" indent="-171450" rtl="0">
                  <a:spcBef>
                    <a:spcPts val="0"/>
                  </a:spcBef>
                  <a:spcAft>
                    <a:spcPts val="0"/>
                  </a:spcAft>
                  <a:buFont typeface="Arial" panose="020B0604020202020204" pitchFamily="34" charset="0"/>
                  <a:buChar char="•"/>
                </a:pPr>
                <a:r>
                  <a:rPr lang="en-US" sz="1000" dirty="0">
                    <a:solidFill>
                      <a:schemeClr val="dk1"/>
                    </a:solidFill>
                    <a:highlight>
                      <a:srgbClr val="FFFF00"/>
                    </a:highlight>
                    <a:latin typeface="Roboto"/>
                    <a:ea typeface="Roboto"/>
                    <a:cs typeface="Roboto"/>
                    <a:sym typeface="Roboto"/>
                  </a:rPr>
                  <a:t>DBSCAN Clustering:</a:t>
                </a:r>
              </a:p>
              <a:p>
                <a:pPr lvl="0" rtl="0">
                  <a:spcBef>
                    <a:spcPts val="0"/>
                  </a:spcBef>
                  <a:spcAft>
                    <a:spcPts val="0"/>
                  </a:spcAft>
                </a:pPr>
                <a:r>
                  <a:rPr lang="en-US" sz="1000" dirty="0">
                    <a:solidFill>
                      <a:schemeClr val="dk1"/>
                    </a:solidFill>
                    <a:latin typeface="Roboto"/>
                    <a:ea typeface="Roboto"/>
                    <a:cs typeface="Roboto"/>
                    <a:sym typeface="Roboto"/>
                  </a:rPr>
                  <a:t>- Shows one cluster and identifies noise points. </a:t>
                </a:r>
                <a:br>
                  <a:rPr lang="en-US" sz="1000" dirty="0">
                    <a:solidFill>
                      <a:schemeClr val="dk1"/>
                    </a:solidFill>
                    <a:latin typeface="Roboto"/>
                    <a:ea typeface="Roboto"/>
                    <a:cs typeface="Roboto"/>
                    <a:sym typeface="Roboto"/>
                  </a:rPr>
                </a:br>
                <a:r>
                  <a:rPr lang="en-US" sz="1000" dirty="0">
                    <a:solidFill>
                      <a:schemeClr val="dk1"/>
                    </a:solidFill>
                    <a:latin typeface="Roboto"/>
                    <a:ea typeface="Roboto"/>
                    <a:cs typeface="Roboto"/>
                    <a:sym typeface="Roboto"/>
                  </a:rPr>
                  <a:t>- This method is better at handling noise and outliers, explicitly    marking them. </a:t>
                </a:r>
                <a:br>
                  <a:rPr lang="en-US" sz="1000" dirty="0">
                    <a:solidFill>
                      <a:schemeClr val="dk1"/>
                    </a:solidFill>
                    <a:latin typeface="Roboto"/>
                    <a:ea typeface="Roboto"/>
                    <a:cs typeface="Roboto"/>
                    <a:sym typeface="Roboto"/>
                  </a:rPr>
                </a:br>
                <a:r>
                  <a:rPr lang="en-US" sz="1000" dirty="0">
                    <a:solidFill>
                      <a:schemeClr val="dk1"/>
                    </a:solidFill>
                    <a:latin typeface="Roboto"/>
                    <a:ea typeface="Roboto"/>
                    <a:cs typeface="Roboto"/>
                    <a:sym typeface="Roboto"/>
                  </a:rPr>
                  <a:t>- Based on the PCA plot from DBSCAN, we can clearly see that there are 3 outliers which are away from the cluster. DBSCAN was able to detect these outliers, while K-Means was not. </a:t>
                </a:r>
                <a:endParaRPr lang="en-US" sz="1000" dirty="0">
                  <a:solidFill>
                    <a:schemeClr val="dk1"/>
                  </a:solidFill>
                  <a:highlight>
                    <a:srgbClr val="FFFF00"/>
                  </a:highlight>
                  <a:latin typeface="Roboto"/>
                  <a:ea typeface="Roboto"/>
                  <a:cs typeface="Roboto"/>
                  <a:sym typeface="Roboto"/>
                </a:endParaRPr>
              </a:p>
            </p:txBody>
          </p:sp>
          <p:sp>
            <p:nvSpPr>
              <p:cNvPr id="20" name="Google Shape;1531;p32">
                <a:extLst>
                  <a:ext uri="{FF2B5EF4-FFF2-40B4-BE49-F238E27FC236}">
                    <a16:creationId xmlns:a16="http://schemas.microsoft.com/office/drawing/2014/main" id="{56510A84-14C4-FCDB-6A54-512780E48030}"/>
                  </a:ext>
                </a:extLst>
              </p:cNvPr>
              <p:cNvSpPr txBox="1"/>
              <p:nvPr/>
            </p:nvSpPr>
            <p:spPr>
              <a:xfrm>
                <a:off x="5850117" y="1356845"/>
                <a:ext cx="2337798" cy="1193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Calibri" panose="020F0502020204030204" pitchFamily="34" charset="0"/>
                    <a:ea typeface="Fira Sans Extra Condensed"/>
                    <a:cs typeface="Calibri" panose="020F0502020204030204" pitchFamily="34" charset="0"/>
                    <a:sym typeface="Fira Sans Extra Condensed"/>
                  </a:rPr>
                  <a:t>Comparison of K-Means and DBSCAN Based on PCA Plots</a:t>
                </a:r>
                <a:endParaRPr lang="en-IN" sz="1600" b="1" dirty="0">
                  <a:solidFill>
                    <a:schemeClr val="dk1"/>
                  </a:solidFill>
                  <a:latin typeface="Calibri" panose="020F0502020204030204" pitchFamily="34" charset="0"/>
                  <a:ea typeface="Fira Sans Extra Condensed"/>
                  <a:cs typeface="Calibri" panose="020F0502020204030204" pitchFamily="34" charset="0"/>
                  <a:sym typeface="Fira Sans Extra Condensed"/>
                </a:endParaRPr>
              </a:p>
            </p:txBody>
          </p:sp>
          <p:sp>
            <p:nvSpPr>
              <p:cNvPr id="21" name="Google Shape;1532;p32">
                <a:extLst>
                  <a:ext uri="{FF2B5EF4-FFF2-40B4-BE49-F238E27FC236}">
                    <a16:creationId xmlns:a16="http://schemas.microsoft.com/office/drawing/2014/main" id="{2E6436FE-236C-3979-2703-C6D4B76E7571}"/>
                  </a:ext>
                </a:extLst>
              </p:cNvPr>
              <p:cNvSpPr txBox="1"/>
              <p:nvPr/>
            </p:nvSpPr>
            <p:spPr>
              <a:xfrm>
                <a:off x="5739930" y="1335442"/>
                <a:ext cx="313306" cy="16585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accent4"/>
                    </a:solidFill>
                    <a:latin typeface="Fira Sans Extra Condensed"/>
                    <a:ea typeface="Fira Sans Extra Condensed"/>
                    <a:cs typeface="Fira Sans Extra Condensed"/>
                    <a:sym typeface="Fira Sans Extra Condensed"/>
                  </a:rPr>
                  <a:t>03</a:t>
                </a:r>
                <a:endParaRPr sz="2400" b="1" dirty="0">
                  <a:solidFill>
                    <a:schemeClr val="accent4"/>
                  </a:solidFill>
                  <a:latin typeface="Fira Sans Extra Condensed"/>
                  <a:ea typeface="Fira Sans Extra Condensed"/>
                  <a:cs typeface="Fira Sans Extra Condensed"/>
                  <a:sym typeface="Fira Sans Extra Condensed"/>
                </a:endParaRPr>
              </a:p>
            </p:txBody>
          </p:sp>
        </p:grpSp>
      </p:grpSp>
      <p:pic>
        <p:nvPicPr>
          <p:cNvPr id="3" name="Picture 2">
            <a:extLst>
              <a:ext uri="{FF2B5EF4-FFF2-40B4-BE49-F238E27FC236}">
                <a16:creationId xmlns:a16="http://schemas.microsoft.com/office/drawing/2014/main" id="{700DC888-25F3-10C2-8413-84094479822D}"/>
              </a:ext>
            </a:extLst>
          </p:cNvPr>
          <p:cNvPicPr>
            <a:picLocks noChangeAspect="1"/>
          </p:cNvPicPr>
          <p:nvPr/>
        </p:nvPicPr>
        <p:blipFill>
          <a:blip r:embed="rId3"/>
          <a:stretch>
            <a:fillRect/>
          </a:stretch>
        </p:blipFill>
        <p:spPr>
          <a:xfrm>
            <a:off x="5374359" y="2472272"/>
            <a:ext cx="2756562" cy="1877659"/>
          </a:xfrm>
          <a:prstGeom prst="rect">
            <a:avLst/>
          </a:prstGeom>
        </p:spPr>
      </p:pic>
    </p:spTree>
    <p:extLst>
      <p:ext uri="{BB962C8B-B14F-4D97-AF65-F5344CB8AC3E}">
        <p14:creationId xmlns:p14="http://schemas.microsoft.com/office/powerpoint/2010/main" val="843431658"/>
      </p:ext>
    </p:extLst>
  </p:cSld>
  <p:clrMapOvr>
    <a:masterClrMapping/>
  </p:clrMapOvr>
  <mc:AlternateContent xmlns:mc="http://schemas.openxmlformats.org/markup-compatibility/2006" xmlns:p14="http://schemas.microsoft.com/office/powerpoint/2010/main">
    <mc:Choice Requires="p14">
      <p:transition spd="slow" p14:dur="2000" advTm="36472"/>
    </mc:Choice>
    <mc:Fallback xmlns="">
      <p:transition spd="slow" advTm="3647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339633" y="411475"/>
            <a:ext cx="849738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rPr>
              <a:t>RESEARCH</a:t>
            </a:r>
            <a:r>
              <a:rPr lang="en-IN" dirty="0"/>
              <a:t> QUESTION 2</a:t>
            </a:r>
            <a:endParaRPr lang="en-IN" b="0" dirty="0">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F47CE701-6E29-D106-2839-AE90EFF27D21}"/>
              </a:ext>
            </a:extLst>
          </p:cNvPr>
          <p:cNvGrpSpPr/>
          <p:nvPr/>
        </p:nvGrpSpPr>
        <p:grpSpPr>
          <a:xfrm>
            <a:off x="1358091" y="1113516"/>
            <a:ext cx="6587492" cy="753438"/>
            <a:chOff x="1427659" y="1082734"/>
            <a:chExt cx="6587492" cy="1256368"/>
          </a:xfrm>
        </p:grpSpPr>
        <p:sp>
          <p:nvSpPr>
            <p:cNvPr id="14" name="Google Shape;1842;p36">
              <a:extLst>
                <a:ext uri="{FF2B5EF4-FFF2-40B4-BE49-F238E27FC236}">
                  <a16:creationId xmlns:a16="http://schemas.microsoft.com/office/drawing/2014/main" id="{2E1EB133-51AC-D6E6-2EFC-5CA02F1C76D8}"/>
                </a:ext>
              </a:extLst>
            </p:cNvPr>
            <p:cNvSpPr/>
            <p:nvPr/>
          </p:nvSpPr>
          <p:spPr>
            <a:xfrm>
              <a:off x="1598576" y="1082734"/>
              <a:ext cx="6416575" cy="1256368"/>
            </a:xfrm>
            <a:prstGeom prst="roundRect">
              <a:avLst>
                <a:gd name="adj" fmla="val 50000"/>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400050" indent="-171450">
                <a:lnSpc>
                  <a:spcPct val="107000"/>
                </a:lnSpc>
                <a:spcAft>
                  <a:spcPts val="800"/>
                </a:spcAft>
                <a:buFont typeface="Arial" panose="020B0604020202020204" pitchFamily="34" charset="0"/>
                <a:buChar char="•"/>
              </a:pPr>
              <a:endParaRPr lang="en-US" sz="1100" kern="100" dirty="0">
                <a:effectLst/>
                <a:latin typeface="Aptos"/>
                <a:ea typeface="Aptos"/>
                <a:cs typeface="Times New Roman" panose="02020603050405020304" pitchFamily="18" charset="0"/>
              </a:endParaRPr>
            </a:p>
          </p:txBody>
        </p:sp>
        <p:sp>
          <p:nvSpPr>
            <p:cNvPr id="9" name="TextBox 8">
              <a:extLst>
                <a:ext uri="{FF2B5EF4-FFF2-40B4-BE49-F238E27FC236}">
                  <a16:creationId xmlns:a16="http://schemas.microsoft.com/office/drawing/2014/main" id="{05D95EBA-03D0-C285-A876-181797666DB9}"/>
                </a:ext>
              </a:extLst>
            </p:cNvPr>
            <p:cNvSpPr txBox="1"/>
            <p:nvPr/>
          </p:nvSpPr>
          <p:spPr>
            <a:xfrm>
              <a:off x="2061345" y="1238743"/>
              <a:ext cx="5859509" cy="1000781"/>
            </a:xfrm>
            <a:prstGeom prst="rect">
              <a:avLst/>
            </a:prstGeom>
            <a:noFill/>
          </p:spPr>
          <p:txBody>
            <a:bodyPr wrap="square">
              <a:spAutoFit/>
            </a:bodyPr>
            <a:lstStyle/>
            <a:p>
              <a:r>
                <a:rPr lang="en-US" sz="1100" dirty="0">
                  <a:latin typeface="Roboto" panose="02000000000000000000" pitchFamily="2" charset="0"/>
                  <a:ea typeface="Roboto" panose="02000000000000000000" pitchFamily="2" charset="0"/>
                  <a:cs typeface="Roboto" panose="02000000000000000000" pitchFamily="2" charset="0"/>
                </a:rPr>
                <a:t>What is the Davies-Bouldin score in clustering evaluation, how does it differ from the Silhouette score, and how do their combined insights enhance understanding of cluster separation and cohesion?</a:t>
              </a:r>
              <a:endParaRPr lang="en-IN" sz="1100" dirty="0">
                <a:latin typeface="Roboto" panose="02000000000000000000" pitchFamily="2" charset="0"/>
                <a:ea typeface="Roboto" panose="02000000000000000000" pitchFamily="2" charset="0"/>
                <a:cs typeface="Roboto" panose="02000000000000000000" pitchFamily="2" charset="0"/>
              </a:endParaRPr>
            </a:p>
          </p:txBody>
        </p:sp>
        <p:sp>
          <p:nvSpPr>
            <p:cNvPr id="10" name="Google Shape;2459;p46">
              <a:extLst>
                <a:ext uri="{FF2B5EF4-FFF2-40B4-BE49-F238E27FC236}">
                  <a16:creationId xmlns:a16="http://schemas.microsoft.com/office/drawing/2014/main" id="{408FE834-2EDB-BCAA-43EF-E7EAD406B3C9}"/>
                </a:ext>
              </a:extLst>
            </p:cNvPr>
            <p:cNvSpPr/>
            <p:nvPr/>
          </p:nvSpPr>
          <p:spPr>
            <a:xfrm>
              <a:off x="1427659" y="1270805"/>
              <a:ext cx="539389" cy="858738"/>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bg1"/>
                  </a:solidFill>
                </a:rPr>
                <a:t>?</a:t>
              </a:r>
              <a:endParaRPr sz="3200" dirty="0">
                <a:solidFill>
                  <a:schemeClr val="bg1"/>
                </a:solidFill>
              </a:endParaRPr>
            </a:p>
          </p:txBody>
        </p:sp>
      </p:grpSp>
      <p:grpSp>
        <p:nvGrpSpPr>
          <p:cNvPr id="16" name="Group 15">
            <a:extLst>
              <a:ext uri="{FF2B5EF4-FFF2-40B4-BE49-F238E27FC236}">
                <a16:creationId xmlns:a16="http://schemas.microsoft.com/office/drawing/2014/main" id="{740F723B-49F1-BB5F-50C0-E671536766D8}"/>
              </a:ext>
            </a:extLst>
          </p:cNvPr>
          <p:cNvGrpSpPr/>
          <p:nvPr/>
        </p:nvGrpSpPr>
        <p:grpSpPr>
          <a:xfrm>
            <a:off x="692331" y="1997763"/>
            <a:ext cx="7870372" cy="2734261"/>
            <a:chOff x="5683350" y="1328959"/>
            <a:chExt cx="3000000" cy="836813"/>
          </a:xfrm>
        </p:grpSpPr>
        <p:sp>
          <p:nvSpPr>
            <p:cNvPr id="17" name="Google Shape;1437;p32">
              <a:extLst>
                <a:ext uri="{FF2B5EF4-FFF2-40B4-BE49-F238E27FC236}">
                  <a16:creationId xmlns:a16="http://schemas.microsoft.com/office/drawing/2014/main" id="{A1E03A50-05A3-F86B-4389-3D432DA30EF2}"/>
                </a:ext>
              </a:extLst>
            </p:cNvPr>
            <p:cNvSpPr/>
            <p:nvPr/>
          </p:nvSpPr>
          <p:spPr>
            <a:xfrm>
              <a:off x="5683350" y="1328959"/>
              <a:ext cx="3000000" cy="836813"/>
            </a:xfrm>
            <a:prstGeom prst="roundRect">
              <a:avLst>
                <a:gd name="adj" fmla="val 1011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529;p32">
              <a:extLst>
                <a:ext uri="{FF2B5EF4-FFF2-40B4-BE49-F238E27FC236}">
                  <a16:creationId xmlns:a16="http://schemas.microsoft.com/office/drawing/2014/main" id="{59D6D5F4-E950-5FFD-B1E8-99946778F374}"/>
                </a:ext>
              </a:extLst>
            </p:cNvPr>
            <p:cNvGrpSpPr/>
            <p:nvPr/>
          </p:nvGrpSpPr>
          <p:grpSpPr>
            <a:xfrm>
              <a:off x="5739930" y="1335442"/>
              <a:ext cx="2912118" cy="749645"/>
              <a:chOff x="5739930" y="1335442"/>
              <a:chExt cx="2912118" cy="749645"/>
            </a:xfrm>
          </p:grpSpPr>
          <p:sp>
            <p:nvSpPr>
              <p:cNvPr id="19" name="Google Shape;1530;p32">
                <a:extLst>
                  <a:ext uri="{FF2B5EF4-FFF2-40B4-BE49-F238E27FC236}">
                    <a16:creationId xmlns:a16="http://schemas.microsoft.com/office/drawing/2014/main" id="{102DC6EF-C325-0F37-9739-4E017DB2E38E}"/>
                  </a:ext>
                </a:extLst>
              </p:cNvPr>
              <p:cNvSpPr txBox="1"/>
              <p:nvPr/>
            </p:nvSpPr>
            <p:spPr>
              <a:xfrm>
                <a:off x="5869651" y="1522698"/>
                <a:ext cx="2782397" cy="562389"/>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1000" dirty="0">
                    <a:solidFill>
                      <a:schemeClr val="dk1"/>
                    </a:solidFill>
                    <a:latin typeface="Roboto"/>
                    <a:ea typeface="Roboto"/>
                    <a:cs typeface="Roboto"/>
                    <a:sym typeface="Roboto"/>
                  </a:rPr>
                  <a:t>The research article "Distance Analysis Measuring for Clustering using K-Means and Davies Bouldin Index Algorithm" published in the TEM Journal examines the effectiveness of different distance measures in clustering, using the Davies-Bouldin Index (DBI) to evaluate performance. The study focuses on the number of villages with primary school facilities in Indonesia. Various distance measures, such as Mixed Euclidean Distance, Generalized Divergence, Squared Euclidean Distance, </a:t>
                </a:r>
                <a:r>
                  <a:rPr lang="en-US" sz="1000" dirty="0" err="1">
                    <a:solidFill>
                      <a:schemeClr val="dk1"/>
                    </a:solidFill>
                    <a:latin typeface="Roboto"/>
                    <a:ea typeface="Roboto"/>
                    <a:cs typeface="Roboto"/>
                    <a:sym typeface="Roboto"/>
                  </a:rPr>
                  <a:t>Mahalanobis</a:t>
                </a:r>
                <a:r>
                  <a:rPr lang="en-US" sz="1000" dirty="0">
                    <a:solidFill>
                      <a:schemeClr val="dk1"/>
                    </a:solidFill>
                    <a:latin typeface="Roboto"/>
                    <a:ea typeface="Roboto"/>
                    <a:cs typeface="Roboto"/>
                    <a:sym typeface="Roboto"/>
                  </a:rPr>
                  <a:t> Distance, and Euclidean Distance, were tested.</a:t>
                </a:r>
              </a:p>
              <a:p>
                <a:pPr lvl="0" rtl="0">
                  <a:spcBef>
                    <a:spcPts val="0"/>
                  </a:spcBef>
                  <a:spcAft>
                    <a:spcPts val="0"/>
                  </a:spcAft>
                </a:pPr>
                <a:endParaRPr lang="en-US" sz="1000" dirty="0">
                  <a:solidFill>
                    <a:schemeClr val="dk1"/>
                  </a:solidFill>
                  <a:latin typeface="Roboto"/>
                  <a:ea typeface="Roboto"/>
                  <a:cs typeface="Roboto"/>
                  <a:sym typeface="Roboto"/>
                </a:endParaRPr>
              </a:p>
              <a:p>
                <a:pPr marL="171450" lvl="0" indent="-171450" rtl="0">
                  <a:spcBef>
                    <a:spcPts val="0"/>
                  </a:spcBef>
                  <a:spcAft>
                    <a:spcPts val="0"/>
                  </a:spcAft>
                  <a:buFont typeface="Arial" panose="020B0604020202020204" pitchFamily="34" charset="0"/>
                  <a:buChar char="•"/>
                </a:pPr>
                <a:r>
                  <a:rPr lang="en-US" sz="1000" dirty="0">
                    <a:solidFill>
                      <a:schemeClr val="dk1"/>
                    </a:solidFill>
                    <a:latin typeface="Roboto"/>
                    <a:ea typeface="Roboto"/>
                    <a:cs typeface="Roboto"/>
                    <a:sym typeface="Roboto"/>
                  </a:rPr>
                  <a:t>The DBI, which assesses the average similarity ratio of each cluster with its most similar cluster, indicated that a lower value signifies better clustering. The research found that the Mixed Euclidean Distance with a cluster number (k = 2) produced the best DBI value of 0.269, highlighting the most optimal clustering setup. This underscores the DBI's utility in conjunction with diverse distance measures to achieve high-quality clustering results. </a:t>
                </a:r>
              </a:p>
            </p:txBody>
          </p:sp>
          <p:sp>
            <p:nvSpPr>
              <p:cNvPr id="20" name="Google Shape;1531;p32">
                <a:extLst>
                  <a:ext uri="{FF2B5EF4-FFF2-40B4-BE49-F238E27FC236}">
                    <a16:creationId xmlns:a16="http://schemas.microsoft.com/office/drawing/2014/main" id="{56510A84-14C4-FCDB-6A54-512780E48030}"/>
                  </a:ext>
                </a:extLst>
              </p:cNvPr>
              <p:cNvSpPr txBox="1"/>
              <p:nvPr/>
            </p:nvSpPr>
            <p:spPr>
              <a:xfrm>
                <a:off x="5850117" y="1356845"/>
                <a:ext cx="1058129" cy="1193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dirty="0">
                    <a:solidFill>
                      <a:schemeClr val="dk1"/>
                    </a:solidFill>
                    <a:latin typeface="Calibri" panose="020F0502020204030204" pitchFamily="34" charset="0"/>
                    <a:ea typeface="Fira Sans Extra Condensed"/>
                    <a:cs typeface="Calibri" panose="020F0502020204030204" pitchFamily="34" charset="0"/>
                    <a:sym typeface="Fira Sans Extra Condensed"/>
                  </a:rPr>
                  <a:t>Literature Review</a:t>
                </a:r>
              </a:p>
            </p:txBody>
          </p:sp>
          <p:sp>
            <p:nvSpPr>
              <p:cNvPr id="21" name="Google Shape;1532;p32">
                <a:extLst>
                  <a:ext uri="{FF2B5EF4-FFF2-40B4-BE49-F238E27FC236}">
                    <a16:creationId xmlns:a16="http://schemas.microsoft.com/office/drawing/2014/main" id="{2E6436FE-236C-3979-2703-C6D4B76E7571}"/>
                  </a:ext>
                </a:extLst>
              </p:cNvPr>
              <p:cNvSpPr txBox="1"/>
              <p:nvPr/>
            </p:nvSpPr>
            <p:spPr>
              <a:xfrm>
                <a:off x="5739930" y="1335442"/>
                <a:ext cx="313306" cy="16585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accent4"/>
                    </a:solidFill>
                    <a:latin typeface="Fira Sans Extra Condensed"/>
                    <a:ea typeface="Fira Sans Extra Condensed"/>
                    <a:cs typeface="Fira Sans Extra Condensed"/>
                    <a:sym typeface="Fira Sans Extra Condensed"/>
                  </a:rPr>
                  <a:t>01</a:t>
                </a:r>
                <a:endParaRPr sz="2400" b="1" dirty="0">
                  <a:solidFill>
                    <a:schemeClr val="accent4"/>
                  </a:solidFill>
                  <a:latin typeface="Fira Sans Extra Condensed"/>
                  <a:ea typeface="Fira Sans Extra Condensed"/>
                  <a:cs typeface="Fira Sans Extra Condensed"/>
                  <a:sym typeface="Fira Sans Extra Condensed"/>
                </a:endParaRPr>
              </a:p>
            </p:txBody>
          </p:sp>
        </p:grpSp>
      </p:grpSp>
    </p:spTree>
    <p:extLst>
      <p:ext uri="{BB962C8B-B14F-4D97-AF65-F5344CB8AC3E}">
        <p14:creationId xmlns:p14="http://schemas.microsoft.com/office/powerpoint/2010/main" val="25304104"/>
      </p:ext>
    </p:extLst>
  </p:cSld>
  <p:clrMapOvr>
    <a:masterClrMapping/>
  </p:clrMapOvr>
  <mc:AlternateContent xmlns:mc="http://schemas.openxmlformats.org/markup-compatibility/2006" xmlns:p14="http://schemas.microsoft.com/office/powerpoint/2010/main">
    <mc:Choice Requires="p14">
      <p:transition spd="slow" p14:dur="2000" advTm="46552"/>
    </mc:Choice>
    <mc:Fallback xmlns="">
      <p:transition spd="slow" advTm="4655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339633" y="411475"/>
            <a:ext cx="849738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rPr>
              <a:t>RESEARCH</a:t>
            </a:r>
            <a:r>
              <a:rPr lang="en-IN" dirty="0"/>
              <a:t> QUESTION 2</a:t>
            </a:r>
            <a:endParaRPr lang="en-IN" b="0" dirty="0">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F47CE701-6E29-D106-2839-AE90EFF27D21}"/>
              </a:ext>
            </a:extLst>
          </p:cNvPr>
          <p:cNvGrpSpPr/>
          <p:nvPr/>
        </p:nvGrpSpPr>
        <p:grpSpPr>
          <a:xfrm>
            <a:off x="1358091" y="1113516"/>
            <a:ext cx="6587492" cy="753438"/>
            <a:chOff x="1427659" y="1082734"/>
            <a:chExt cx="6587492" cy="1256368"/>
          </a:xfrm>
        </p:grpSpPr>
        <p:sp>
          <p:nvSpPr>
            <p:cNvPr id="14" name="Google Shape;1842;p36">
              <a:extLst>
                <a:ext uri="{FF2B5EF4-FFF2-40B4-BE49-F238E27FC236}">
                  <a16:creationId xmlns:a16="http://schemas.microsoft.com/office/drawing/2014/main" id="{2E1EB133-51AC-D6E6-2EFC-5CA02F1C76D8}"/>
                </a:ext>
              </a:extLst>
            </p:cNvPr>
            <p:cNvSpPr/>
            <p:nvPr/>
          </p:nvSpPr>
          <p:spPr>
            <a:xfrm>
              <a:off x="1598576" y="1082734"/>
              <a:ext cx="6416575" cy="1256368"/>
            </a:xfrm>
            <a:prstGeom prst="roundRect">
              <a:avLst>
                <a:gd name="adj" fmla="val 50000"/>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400050" indent="-171450">
                <a:lnSpc>
                  <a:spcPct val="107000"/>
                </a:lnSpc>
                <a:spcAft>
                  <a:spcPts val="800"/>
                </a:spcAft>
                <a:buFont typeface="Arial" panose="020B0604020202020204" pitchFamily="34" charset="0"/>
                <a:buChar char="•"/>
              </a:pPr>
              <a:endParaRPr lang="en-US" sz="1100" kern="100" dirty="0">
                <a:effectLst/>
                <a:latin typeface="Aptos"/>
                <a:ea typeface="Aptos"/>
                <a:cs typeface="Times New Roman" panose="02020603050405020304" pitchFamily="18" charset="0"/>
              </a:endParaRPr>
            </a:p>
          </p:txBody>
        </p:sp>
        <p:sp>
          <p:nvSpPr>
            <p:cNvPr id="9" name="TextBox 8">
              <a:extLst>
                <a:ext uri="{FF2B5EF4-FFF2-40B4-BE49-F238E27FC236}">
                  <a16:creationId xmlns:a16="http://schemas.microsoft.com/office/drawing/2014/main" id="{05D95EBA-03D0-C285-A876-181797666DB9}"/>
                </a:ext>
              </a:extLst>
            </p:cNvPr>
            <p:cNvSpPr txBox="1"/>
            <p:nvPr/>
          </p:nvSpPr>
          <p:spPr>
            <a:xfrm>
              <a:off x="2061345" y="1238743"/>
              <a:ext cx="5859509" cy="1000781"/>
            </a:xfrm>
            <a:prstGeom prst="rect">
              <a:avLst/>
            </a:prstGeom>
            <a:noFill/>
          </p:spPr>
          <p:txBody>
            <a:bodyPr wrap="square">
              <a:spAutoFit/>
            </a:bodyPr>
            <a:lstStyle/>
            <a:p>
              <a:r>
                <a:rPr lang="en-US" sz="1100" dirty="0">
                  <a:latin typeface="Roboto" panose="02000000000000000000" pitchFamily="2" charset="0"/>
                  <a:ea typeface="Roboto" panose="02000000000000000000" pitchFamily="2" charset="0"/>
                  <a:cs typeface="Roboto" panose="02000000000000000000" pitchFamily="2" charset="0"/>
                </a:rPr>
                <a:t>What is the Davies-Bouldin score in clustering evaluation, how does it differ from the Silhouette score, and how do their combined insights enhance understanding of cluster separation and cohesion?</a:t>
              </a:r>
              <a:endParaRPr lang="en-IN" sz="1100" dirty="0">
                <a:latin typeface="Roboto" panose="02000000000000000000" pitchFamily="2" charset="0"/>
                <a:ea typeface="Roboto" panose="02000000000000000000" pitchFamily="2" charset="0"/>
                <a:cs typeface="Roboto" panose="02000000000000000000" pitchFamily="2" charset="0"/>
              </a:endParaRPr>
            </a:p>
          </p:txBody>
        </p:sp>
        <p:sp>
          <p:nvSpPr>
            <p:cNvPr id="10" name="Google Shape;2459;p46">
              <a:extLst>
                <a:ext uri="{FF2B5EF4-FFF2-40B4-BE49-F238E27FC236}">
                  <a16:creationId xmlns:a16="http://schemas.microsoft.com/office/drawing/2014/main" id="{408FE834-2EDB-BCAA-43EF-E7EAD406B3C9}"/>
                </a:ext>
              </a:extLst>
            </p:cNvPr>
            <p:cNvSpPr/>
            <p:nvPr/>
          </p:nvSpPr>
          <p:spPr>
            <a:xfrm>
              <a:off x="1427659" y="1270805"/>
              <a:ext cx="539389" cy="858738"/>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bg1"/>
                  </a:solidFill>
                </a:rPr>
                <a:t>?</a:t>
              </a:r>
              <a:endParaRPr sz="3200" dirty="0">
                <a:solidFill>
                  <a:schemeClr val="bg1"/>
                </a:solidFill>
              </a:endParaRPr>
            </a:p>
          </p:txBody>
        </p:sp>
      </p:grpSp>
      <p:grpSp>
        <p:nvGrpSpPr>
          <p:cNvPr id="16" name="Group 15">
            <a:extLst>
              <a:ext uri="{FF2B5EF4-FFF2-40B4-BE49-F238E27FC236}">
                <a16:creationId xmlns:a16="http://schemas.microsoft.com/office/drawing/2014/main" id="{740F723B-49F1-BB5F-50C0-E671536766D8}"/>
              </a:ext>
            </a:extLst>
          </p:cNvPr>
          <p:cNvGrpSpPr/>
          <p:nvPr/>
        </p:nvGrpSpPr>
        <p:grpSpPr>
          <a:xfrm>
            <a:off x="692331" y="1997763"/>
            <a:ext cx="7870372" cy="2734261"/>
            <a:chOff x="5683350" y="1328959"/>
            <a:chExt cx="3000000" cy="836813"/>
          </a:xfrm>
        </p:grpSpPr>
        <p:sp>
          <p:nvSpPr>
            <p:cNvPr id="17" name="Google Shape;1437;p32">
              <a:extLst>
                <a:ext uri="{FF2B5EF4-FFF2-40B4-BE49-F238E27FC236}">
                  <a16:creationId xmlns:a16="http://schemas.microsoft.com/office/drawing/2014/main" id="{A1E03A50-05A3-F86B-4389-3D432DA30EF2}"/>
                </a:ext>
              </a:extLst>
            </p:cNvPr>
            <p:cNvSpPr/>
            <p:nvPr/>
          </p:nvSpPr>
          <p:spPr>
            <a:xfrm>
              <a:off x="5683350" y="1328959"/>
              <a:ext cx="3000000" cy="836813"/>
            </a:xfrm>
            <a:prstGeom prst="roundRect">
              <a:avLst>
                <a:gd name="adj" fmla="val 10110"/>
              </a:avLst>
            </a:prstGeom>
            <a:solidFill>
              <a:srgbClr val="E99B27">
                <a:alpha val="12549"/>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dirty="0"/>
            </a:p>
          </p:txBody>
        </p:sp>
        <p:grpSp>
          <p:nvGrpSpPr>
            <p:cNvPr id="18" name="Google Shape;1529;p32">
              <a:extLst>
                <a:ext uri="{FF2B5EF4-FFF2-40B4-BE49-F238E27FC236}">
                  <a16:creationId xmlns:a16="http://schemas.microsoft.com/office/drawing/2014/main" id="{59D6D5F4-E950-5FFD-B1E8-99946778F374}"/>
                </a:ext>
              </a:extLst>
            </p:cNvPr>
            <p:cNvGrpSpPr/>
            <p:nvPr/>
          </p:nvGrpSpPr>
          <p:grpSpPr>
            <a:xfrm>
              <a:off x="5739930" y="1335442"/>
              <a:ext cx="2450474" cy="165853"/>
              <a:chOff x="5739930" y="1335442"/>
              <a:chExt cx="2450474" cy="165853"/>
            </a:xfrm>
          </p:grpSpPr>
          <p:sp>
            <p:nvSpPr>
              <p:cNvPr id="20" name="Google Shape;1531;p32">
                <a:extLst>
                  <a:ext uri="{FF2B5EF4-FFF2-40B4-BE49-F238E27FC236}">
                    <a16:creationId xmlns:a16="http://schemas.microsoft.com/office/drawing/2014/main" id="{56510A84-14C4-FCDB-6A54-512780E48030}"/>
                  </a:ext>
                </a:extLst>
              </p:cNvPr>
              <p:cNvSpPr txBox="1"/>
              <p:nvPr/>
            </p:nvSpPr>
            <p:spPr>
              <a:xfrm>
                <a:off x="5850117" y="1356845"/>
                <a:ext cx="2340287" cy="1193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Calibri" panose="020F0502020204030204" pitchFamily="34" charset="0"/>
                    <a:ea typeface="Fira Sans Extra Condensed"/>
                    <a:cs typeface="Calibri" panose="020F0502020204030204" pitchFamily="34" charset="0"/>
                    <a:sym typeface="Fira Sans Extra Condensed"/>
                  </a:rPr>
                  <a:t>Difference from Silhouette Score and C</a:t>
                </a:r>
                <a:r>
                  <a:rPr lang="en-IN" sz="1600" b="1" dirty="0" err="1">
                    <a:solidFill>
                      <a:schemeClr val="dk1"/>
                    </a:solidFill>
                    <a:latin typeface="Calibri" panose="020F0502020204030204" pitchFamily="34" charset="0"/>
                    <a:ea typeface="Fira Sans Extra Condensed"/>
                    <a:cs typeface="Calibri" panose="020F0502020204030204" pitchFamily="34" charset="0"/>
                    <a:sym typeface="Fira Sans Extra Condensed"/>
                  </a:rPr>
                  <a:t>ombined</a:t>
                </a:r>
                <a:r>
                  <a:rPr lang="en-IN" sz="1600" b="1" dirty="0">
                    <a:solidFill>
                      <a:schemeClr val="dk1"/>
                    </a:solidFill>
                    <a:latin typeface="Calibri" panose="020F0502020204030204" pitchFamily="34" charset="0"/>
                    <a:ea typeface="Fira Sans Extra Condensed"/>
                    <a:cs typeface="Calibri" panose="020F0502020204030204" pitchFamily="34" charset="0"/>
                    <a:sym typeface="Fira Sans Extra Condensed"/>
                  </a:rPr>
                  <a:t> Insights</a:t>
                </a:r>
              </a:p>
            </p:txBody>
          </p:sp>
          <p:sp>
            <p:nvSpPr>
              <p:cNvPr id="21" name="Google Shape;1532;p32">
                <a:extLst>
                  <a:ext uri="{FF2B5EF4-FFF2-40B4-BE49-F238E27FC236}">
                    <a16:creationId xmlns:a16="http://schemas.microsoft.com/office/drawing/2014/main" id="{2E6436FE-236C-3979-2703-C6D4B76E7571}"/>
                  </a:ext>
                </a:extLst>
              </p:cNvPr>
              <p:cNvSpPr txBox="1"/>
              <p:nvPr/>
            </p:nvSpPr>
            <p:spPr>
              <a:xfrm>
                <a:off x="5739930" y="1335442"/>
                <a:ext cx="313306" cy="16585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accent4"/>
                    </a:solidFill>
                    <a:latin typeface="Fira Sans Extra Condensed"/>
                    <a:ea typeface="Fira Sans Extra Condensed"/>
                    <a:cs typeface="Fira Sans Extra Condensed"/>
                    <a:sym typeface="Fira Sans Extra Condensed"/>
                  </a:rPr>
                  <a:t>02</a:t>
                </a:r>
                <a:endParaRPr sz="2400" b="1" dirty="0">
                  <a:solidFill>
                    <a:schemeClr val="accent4"/>
                  </a:solidFill>
                  <a:latin typeface="Fira Sans Extra Condensed"/>
                  <a:ea typeface="Fira Sans Extra Condensed"/>
                  <a:cs typeface="Fira Sans Extra Condensed"/>
                  <a:sym typeface="Fira Sans Extra Condensed"/>
                </a:endParaRPr>
              </a:p>
            </p:txBody>
          </p:sp>
        </p:grpSp>
      </p:grpSp>
      <p:sp>
        <p:nvSpPr>
          <p:cNvPr id="3" name="TextBox 2">
            <a:extLst>
              <a:ext uri="{FF2B5EF4-FFF2-40B4-BE49-F238E27FC236}">
                <a16:creationId xmlns:a16="http://schemas.microsoft.com/office/drawing/2014/main" id="{E840D229-F7FD-2AF7-EE91-90E5E33E7CB3}"/>
              </a:ext>
            </a:extLst>
          </p:cNvPr>
          <p:cNvSpPr txBox="1"/>
          <p:nvPr/>
        </p:nvSpPr>
        <p:spPr>
          <a:xfrm>
            <a:off x="1358091" y="2635919"/>
            <a:ext cx="6251024" cy="1631216"/>
          </a:xfrm>
          <a:prstGeom prst="rect">
            <a:avLst/>
          </a:prstGeom>
          <a:noFill/>
        </p:spPr>
        <p:txBody>
          <a:bodyPr wrap="square">
            <a:spAutoFit/>
          </a:bodyPr>
          <a:lstStyle/>
          <a:p>
            <a:r>
              <a:rPr lang="en-US" sz="1000" dirty="0">
                <a:solidFill>
                  <a:schemeClr val="dk1"/>
                </a:solidFill>
                <a:highlight>
                  <a:srgbClr val="FFFF00"/>
                </a:highlight>
                <a:latin typeface="Roboto"/>
                <a:ea typeface="Roboto"/>
              </a:rPr>
              <a:t>Silhouette Score: </a:t>
            </a:r>
            <a:r>
              <a:rPr lang="en-US" sz="1000" dirty="0">
                <a:solidFill>
                  <a:schemeClr val="dk1"/>
                </a:solidFill>
                <a:latin typeface="Roboto"/>
                <a:ea typeface="Roboto"/>
              </a:rPr>
              <a:t>More intuitive and interpretable for individual points and overall clustering. It provides detailed insight into the clustering structure within the crime dataset.</a:t>
            </a:r>
          </a:p>
          <a:p>
            <a:endParaRPr lang="en-US" sz="1000" dirty="0">
              <a:solidFill>
                <a:schemeClr val="dk1"/>
              </a:solidFill>
              <a:latin typeface="Roboto"/>
              <a:ea typeface="Roboto"/>
            </a:endParaRPr>
          </a:p>
          <a:p>
            <a:r>
              <a:rPr lang="en-US" sz="1000" dirty="0">
                <a:solidFill>
                  <a:schemeClr val="dk1"/>
                </a:solidFill>
                <a:highlight>
                  <a:srgbClr val="FFFF00"/>
                </a:highlight>
                <a:latin typeface="Roboto"/>
                <a:ea typeface="Roboto"/>
              </a:rPr>
              <a:t>Davies-Bouldin Index (DBI)</a:t>
            </a:r>
            <a:r>
              <a:rPr lang="en-US" sz="1000" dirty="0">
                <a:solidFill>
                  <a:schemeClr val="dk1"/>
                </a:solidFill>
                <a:latin typeface="Roboto"/>
                <a:ea typeface="Roboto"/>
              </a:rPr>
              <a:t>: Focuses on cluster separation and compactness, providing a single overall score. A DBI of 1.075 for the crime dataset suggests relatively well-defined clusters but not perfect separation.</a:t>
            </a:r>
          </a:p>
          <a:p>
            <a:endParaRPr lang="en-US" sz="1000" dirty="0">
              <a:solidFill>
                <a:schemeClr val="dk1"/>
              </a:solidFill>
              <a:latin typeface="Roboto"/>
              <a:ea typeface="Roboto"/>
            </a:endParaRPr>
          </a:p>
          <a:p>
            <a:r>
              <a:rPr lang="en-US" sz="1000" dirty="0">
                <a:solidFill>
                  <a:schemeClr val="dk1"/>
                </a:solidFill>
                <a:highlight>
                  <a:srgbClr val="FFFF00"/>
                </a:highlight>
                <a:latin typeface="Roboto"/>
                <a:ea typeface="Roboto"/>
              </a:rPr>
              <a:t>Combined Insights</a:t>
            </a:r>
            <a:r>
              <a:rPr lang="en-US" sz="1000" dirty="0">
                <a:solidFill>
                  <a:schemeClr val="dk1"/>
                </a:solidFill>
                <a:latin typeface="Roboto"/>
                <a:ea typeface="Roboto"/>
              </a:rPr>
              <a:t>: Using both metrics offers a comprehensive evaluation. The Silhouette Score provides detailed insights, while the DBI gives an overarching measure, confirming reasonably good clustering quality in the crime dataset.</a:t>
            </a:r>
            <a:endParaRPr lang="en-IN" sz="1000" dirty="0">
              <a:solidFill>
                <a:schemeClr val="dk1"/>
              </a:solidFill>
              <a:latin typeface="Roboto"/>
              <a:ea typeface="Roboto"/>
            </a:endParaRPr>
          </a:p>
        </p:txBody>
      </p:sp>
    </p:spTree>
    <p:extLst>
      <p:ext uri="{BB962C8B-B14F-4D97-AF65-F5344CB8AC3E}">
        <p14:creationId xmlns:p14="http://schemas.microsoft.com/office/powerpoint/2010/main" val="2416649251"/>
      </p:ext>
    </p:extLst>
  </p:cSld>
  <p:clrMapOvr>
    <a:masterClrMapping/>
  </p:clrMapOvr>
  <mc:AlternateContent xmlns:mc="http://schemas.openxmlformats.org/markup-compatibility/2006" xmlns:p14="http://schemas.microsoft.com/office/powerpoint/2010/main">
    <mc:Choice Requires="p14">
      <p:transition spd="slow" p14:dur="2000" advTm="42690"/>
    </mc:Choice>
    <mc:Fallback xmlns="">
      <p:transition spd="slow" advTm="4269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latin typeface="Roboto" panose="02000000000000000000" pitchFamily="2" charset="0"/>
                <a:ea typeface="Roboto" panose="02000000000000000000" pitchFamily="2" charset="0"/>
                <a:cs typeface="Roboto" panose="02000000000000000000" pitchFamily="2" charset="0"/>
              </a:rPr>
              <a:t>DATASET FOR </a:t>
            </a: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Partitional Clustering</a:t>
            </a:r>
          </a:p>
        </p:txBody>
      </p:sp>
      <p:sp>
        <p:nvSpPr>
          <p:cNvPr id="4" name="TextBox 3">
            <a:extLst>
              <a:ext uri="{FF2B5EF4-FFF2-40B4-BE49-F238E27FC236}">
                <a16:creationId xmlns:a16="http://schemas.microsoft.com/office/drawing/2014/main" id="{D389A9AE-215F-4A19-94C6-CE545C7796C8}"/>
              </a:ext>
            </a:extLst>
          </p:cNvPr>
          <p:cNvSpPr txBox="1"/>
          <p:nvPr/>
        </p:nvSpPr>
        <p:spPr>
          <a:xfrm>
            <a:off x="235131" y="1998224"/>
            <a:ext cx="3350623" cy="473271"/>
          </a:xfrm>
          <a:prstGeom prst="rect">
            <a:avLst/>
          </a:prstGeom>
          <a:noFill/>
        </p:spPr>
        <p:txBody>
          <a:bodyPr wrap="square">
            <a:spAutoFit/>
          </a:bodyPr>
          <a:lstStyle/>
          <a:p>
            <a:pPr marL="228600">
              <a:lnSpc>
                <a:spcPct val="107000"/>
              </a:lnSpc>
              <a:spcAft>
                <a:spcPts val="800"/>
              </a:spcAft>
            </a:pPr>
            <a:r>
              <a:rPr lang="en-US" sz="1200" dirty="0">
                <a:highlight>
                  <a:srgbClr val="FFFF00"/>
                </a:highlight>
              </a:rPr>
              <a:t>Name :</a:t>
            </a:r>
            <a:r>
              <a:rPr lang="en-US" sz="1200" dirty="0"/>
              <a:t> E-Commerce Data Customer   Segmentation</a:t>
            </a:r>
          </a:p>
        </p:txBody>
      </p:sp>
      <p:graphicFrame>
        <p:nvGraphicFramePr>
          <p:cNvPr id="3" name="Table 2">
            <a:extLst>
              <a:ext uri="{FF2B5EF4-FFF2-40B4-BE49-F238E27FC236}">
                <a16:creationId xmlns:a16="http://schemas.microsoft.com/office/drawing/2014/main" id="{D63C816B-34FA-45B2-8FEA-AFC224331BA3}"/>
              </a:ext>
            </a:extLst>
          </p:cNvPr>
          <p:cNvGraphicFramePr>
            <a:graphicFrameLocks noGrp="1"/>
          </p:cNvGraphicFramePr>
          <p:nvPr/>
        </p:nvGraphicFramePr>
        <p:xfrm>
          <a:off x="4271553" y="1295841"/>
          <a:ext cx="4114801" cy="2141024"/>
        </p:xfrm>
        <a:graphic>
          <a:graphicData uri="http://schemas.openxmlformats.org/drawingml/2006/table">
            <a:tbl>
              <a:tblPr firstRow="1" firstCol="1" bandRow="1">
                <a:tableStyleId>{F2DE63D5-997A-4646-A377-4702673A728D}</a:tableStyleId>
              </a:tblPr>
              <a:tblGrid>
                <a:gridCol w="231344">
                  <a:extLst>
                    <a:ext uri="{9D8B030D-6E8A-4147-A177-3AD203B41FA5}">
                      <a16:colId xmlns:a16="http://schemas.microsoft.com/office/drawing/2014/main" val="2494106347"/>
                    </a:ext>
                  </a:extLst>
                </a:gridCol>
                <a:gridCol w="1362044">
                  <a:extLst>
                    <a:ext uri="{9D8B030D-6E8A-4147-A177-3AD203B41FA5}">
                      <a16:colId xmlns:a16="http://schemas.microsoft.com/office/drawing/2014/main" val="3638638268"/>
                    </a:ext>
                  </a:extLst>
                </a:gridCol>
                <a:gridCol w="2521413">
                  <a:extLst>
                    <a:ext uri="{9D8B030D-6E8A-4147-A177-3AD203B41FA5}">
                      <a16:colId xmlns:a16="http://schemas.microsoft.com/office/drawing/2014/main" val="2534159587"/>
                    </a:ext>
                  </a:extLst>
                </a:gridCol>
              </a:tblGrid>
              <a:tr h="220007">
                <a:tc>
                  <a:txBody>
                    <a:bodyPr/>
                    <a:lstStyle/>
                    <a:p>
                      <a:pPr algn="l">
                        <a:lnSpc>
                          <a:spcPct val="115000"/>
                        </a:lnSpc>
                        <a:spcAft>
                          <a:spcPts val="1000"/>
                        </a:spcAft>
                      </a:pPr>
                      <a:r>
                        <a:rPr lang="mn-MN" sz="800" kern="0" dirty="0">
                          <a:effectLst/>
                        </a:rPr>
                        <a:t>№</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CA" sz="800" kern="0" dirty="0">
                          <a:effectLst/>
                        </a:rPr>
                        <a:t>Feature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CA" sz="800" kern="0" dirty="0">
                          <a:effectLst/>
                        </a:rPr>
                        <a:t>Description</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3000098011"/>
                  </a:ext>
                </a:extLst>
              </a:tr>
              <a:tr h="220007">
                <a:tc>
                  <a:txBody>
                    <a:bodyPr/>
                    <a:lstStyle/>
                    <a:p>
                      <a:pPr algn="l">
                        <a:lnSpc>
                          <a:spcPct val="115000"/>
                        </a:lnSpc>
                        <a:spcAft>
                          <a:spcPts val="1000"/>
                        </a:spcAft>
                      </a:pPr>
                      <a:r>
                        <a:rPr lang="en-CA" sz="800" kern="0" dirty="0">
                          <a:effectLst/>
                        </a:rPr>
                        <a:t>1</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CA" sz="800" kern="0" dirty="0" err="1">
                          <a:effectLst/>
                        </a:rPr>
                        <a:t>InvoiceNo</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Code uniquely assigned to each distinct </a:t>
                      </a:r>
                      <a:r>
                        <a:rPr lang="en-US" sz="800" dirty="0" err="1"/>
                        <a:t>product.If</a:t>
                      </a:r>
                      <a:r>
                        <a:rPr lang="en-US" sz="800" dirty="0"/>
                        <a:t> this code starts with letter 'c', it indicates a cancellation.</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2863821930"/>
                  </a:ext>
                </a:extLst>
              </a:tr>
              <a:tr h="220007">
                <a:tc>
                  <a:txBody>
                    <a:bodyPr/>
                    <a:lstStyle/>
                    <a:p>
                      <a:pPr algn="l">
                        <a:lnSpc>
                          <a:spcPct val="115000"/>
                        </a:lnSpc>
                        <a:spcAft>
                          <a:spcPts val="1000"/>
                        </a:spcAft>
                      </a:pPr>
                      <a:r>
                        <a:rPr lang="en-CA" sz="800" kern="0">
                          <a:effectLst/>
                        </a:rPr>
                        <a:t>2</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err="1"/>
                        <a:t>StockCode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Code uniquely assigned to each distinct product.</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2928429848"/>
                  </a:ext>
                </a:extLst>
              </a:tr>
              <a:tr h="220007">
                <a:tc>
                  <a:txBody>
                    <a:bodyPr/>
                    <a:lstStyle/>
                    <a:p>
                      <a:pPr algn="l">
                        <a:lnSpc>
                          <a:spcPct val="115000"/>
                        </a:lnSpc>
                        <a:spcAft>
                          <a:spcPts val="1000"/>
                        </a:spcAft>
                      </a:pPr>
                      <a:r>
                        <a:rPr lang="en-CA" sz="800" kern="0" dirty="0">
                          <a:effectLst/>
                        </a:rPr>
                        <a:t>3</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Description</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Description of each product.</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2147159651"/>
                  </a:ext>
                </a:extLst>
              </a:tr>
              <a:tr h="189368">
                <a:tc>
                  <a:txBody>
                    <a:bodyPr/>
                    <a:lstStyle/>
                    <a:p>
                      <a:pPr algn="l">
                        <a:lnSpc>
                          <a:spcPct val="115000"/>
                        </a:lnSpc>
                        <a:spcAft>
                          <a:spcPts val="1000"/>
                        </a:spcAft>
                      </a:pPr>
                      <a:r>
                        <a:rPr lang="en-CA" sz="800" kern="0" dirty="0">
                          <a:effectLst/>
                        </a:rPr>
                        <a:t>4</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Quantity</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The number of units of a product in a transaction.</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328769976"/>
                  </a:ext>
                </a:extLst>
              </a:tr>
              <a:tr h="220007">
                <a:tc>
                  <a:txBody>
                    <a:bodyPr/>
                    <a:lstStyle/>
                    <a:p>
                      <a:pPr algn="l">
                        <a:lnSpc>
                          <a:spcPct val="115000"/>
                        </a:lnSpc>
                        <a:spcAft>
                          <a:spcPts val="1000"/>
                        </a:spcAft>
                      </a:pPr>
                      <a:r>
                        <a:rPr lang="en-CA" sz="800" kern="0">
                          <a:effectLst/>
                        </a:rPr>
                        <a:t>5</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err="1"/>
                        <a:t>InvoiceDate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a:t>The date and time of the transaction.</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3480415332"/>
                  </a:ext>
                </a:extLst>
              </a:tr>
              <a:tr h="220007">
                <a:tc>
                  <a:txBody>
                    <a:bodyPr/>
                    <a:lstStyle/>
                    <a:p>
                      <a:pPr algn="l">
                        <a:lnSpc>
                          <a:spcPct val="115000"/>
                        </a:lnSpc>
                        <a:spcAft>
                          <a:spcPts val="1000"/>
                        </a:spcAft>
                      </a:pPr>
                      <a:r>
                        <a:rPr lang="en-CA" sz="800" kern="0">
                          <a:effectLst/>
                        </a:rPr>
                        <a:t>6</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err="1"/>
                        <a:t>UnitPrice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The unit price of the product in sterling.</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26507712"/>
                  </a:ext>
                </a:extLst>
              </a:tr>
              <a:tr h="220007">
                <a:tc>
                  <a:txBody>
                    <a:bodyPr/>
                    <a:lstStyle/>
                    <a:p>
                      <a:pPr algn="l">
                        <a:lnSpc>
                          <a:spcPct val="115000"/>
                        </a:lnSpc>
                        <a:spcAft>
                          <a:spcPts val="1000"/>
                        </a:spcAft>
                      </a:pPr>
                      <a:r>
                        <a:rPr lang="en-CA" sz="800" kern="0">
                          <a:effectLst/>
                        </a:rPr>
                        <a:t>7</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err="1"/>
                        <a:t>CustomerID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Identifier uniquely assigned to each customer.</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1898476464"/>
                  </a:ext>
                </a:extLst>
              </a:tr>
              <a:tr h="220007">
                <a:tc>
                  <a:txBody>
                    <a:bodyPr/>
                    <a:lstStyle/>
                    <a:p>
                      <a:pPr algn="l">
                        <a:lnSpc>
                          <a:spcPct val="115000"/>
                        </a:lnSpc>
                        <a:spcAft>
                          <a:spcPts val="1000"/>
                        </a:spcAft>
                      </a:pPr>
                      <a:r>
                        <a:rPr lang="en-CA" sz="800" kern="0">
                          <a:effectLst/>
                        </a:rPr>
                        <a:t>8</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Country</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The country of the customer.</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3755403786"/>
                  </a:ext>
                </a:extLst>
              </a:tr>
            </a:tbl>
          </a:graphicData>
        </a:graphic>
      </p:graphicFrame>
      <p:grpSp>
        <p:nvGrpSpPr>
          <p:cNvPr id="17" name="Group 16">
            <a:extLst>
              <a:ext uri="{FF2B5EF4-FFF2-40B4-BE49-F238E27FC236}">
                <a16:creationId xmlns:a16="http://schemas.microsoft.com/office/drawing/2014/main" id="{EB25E014-8CE7-2F6B-AB98-A444DE4DFCEB}"/>
              </a:ext>
            </a:extLst>
          </p:cNvPr>
          <p:cNvGrpSpPr/>
          <p:nvPr/>
        </p:nvGrpSpPr>
        <p:grpSpPr>
          <a:xfrm>
            <a:off x="531597" y="3848027"/>
            <a:ext cx="3788229" cy="609289"/>
            <a:chOff x="-395962" y="2809034"/>
            <a:chExt cx="4075709" cy="651088"/>
          </a:xfrm>
        </p:grpSpPr>
        <p:sp>
          <p:nvSpPr>
            <p:cNvPr id="12" name="Google Shape;419;p18">
              <a:extLst>
                <a:ext uri="{FF2B5EF4-FFF2-40B4-BE49-F238E27FC236}">
                  <a16:creationId xmlns:a16="http://schemas.microsoft.com/office/drawing/2014/main" id="{27AD2595-0911-D671-87FB-923F23E1105E}"/>
                </a:ext>
              </a:extLst>
            </p:cNvPr>
            <p:cNvSpPr/>
            <p:nvPr/>
          </p:nvSpPr>
          <p:spPr>
            <a:xfrm>
              <a:off x="690566" y="2809034"/>
              <a:ext cx="2989181" cy="651088"/>
            </a:xfrm>
            <a:prstGeom prst="roundRect">
              <a:avLst>
                <a:gd name="adj" fmla="val 50000"/>
              </a:avLst>
            </a:prstGeom>
            <a:solidFill>
              <a:srgbClr val="E99B27">
                <a:alpha val="12549"/>
              </a:srgbClr>
            </a:solidFill>
            <a:ln>
              <a:noFill/>
            </a:ln>
          </p:spPr>
          <p:txBody>
            <a:bodyPr spcFirstLastPara="1" wrap="square" lIns="1152000" tIns="91425" rIns="91425" bIns="91425" anchor="ctr" anchorCtr="0">
              <a:noAutofit/>
            </a:bodyPr>
            <a:lstStyle/>
            <a:p>
              <a:pPr marL="0" lvl="0" indent="0" algn="l" rtl="0">
                <a:spcBef>
                  <a:spcPts val="0"/>
                </a:spcBef>
                <a:spcAft>
                  <a:spcPts val="0"/>
                </a:spcAft>
                <a:buNone/>
              </a:pPr>
              <a:r>
                <a:rPr lang="en-US" sz="1000" dirty="0"/>
                <a:t>Representing individual transactions made by customers.</a:t>
              </a:r>
            </a:p>
          </p:txBody>
        </p:sp>
        <p:sp>
          <p:nvSpPr>
            <p:cNvPr id="13" name="Google Shape;420;p18">
              <a:extLst>
                <a:ext uri="{FF2B5EF4-FFF2-40B4-BE49-F238E27FC236}">
                  <a16:creationId xmlns:a16="http://schemas.microsoft.com/office/drawing/2014/main" id="{4C3521AA-6AEF-ED52-E94D-D5ED42C1F1AE}"/>
                </a:ext>
              </a:extLst>
            </p:cNvPr>
            <p:cNvSpPr/>
            <p:nvPr/>
          </p:nvSpPr>
          <p:spPr>
            <a:xfrm>
              <a:off x="-395962" y="2902025"/>
              <a:ext cx="2238892" cy="46510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541,909</a:t>
              </a:r>
              <a:r>
                <a:rPr lang="en-US" sz="1800" dirty="0"/>
                <a:t>  </a:t>
              </a:r>
              <a:r>
                <a:rPr lang="en-US" sz="1200" dirty="0"/>
                <a:t>RECORDS</a:t>
              </a:r>
              <a:endParaRPr dirty="0"/>
            </a:p>
          </p:txBody>
        </p:sp>
      </p:grpSp>
      <p:grpSp>
        <p:nvGrpSpPr>
          <p:cNvPr id="22" name="Group 21">
            <a:extLst>
              <a:ext uri="{FF2B5EF4-FFF2-40B4-BE49-F238E27FC236}">
                <a16:creationId xmlns:a16="http://schemas.microsoft.com/office/drawing/2014/main" id="{2E9F3F27-7105-27E0-4866-561C4E893C78}"/>
              </a:ext>
            </a:extLst>
          </p:cNvPr>
          <p:cNvGrpSpPr/>
          <p:nvPr/>
        </p:nvGrpSpPr>
        <p:grpSpPr>
          <a:xfrm>
            <a:off x="4898570" y="3843296"/>
            <a:ext cx="3222548" cy="609289"/>
            <a:chOff x="212647" y="3606462"/>
            <a:chExt cx="3467100" cy="651088"/>
          </a:xfrm>
        </p:grpSpPr>
        <p:sp>
          <p:nvSpPr>
            <p:cNvPr id="20" name="Google Shape;419;p18">
              <a:extLst>
                <a:ext uri="{FF2B5EF4-FFF2-40B4-BE49-F238E27FC236}">
                  <a16:creationId xmlns:a16="http://schemas.microsoft.com/office/drawing/2014/main" id="{01433D5F-835F-C039-1956-248705CB05DD}"/>
                </a:ext>
              </a:extLst>
            </p:cNvPr>
            <p:cNvSpPr/>
            <p:nvPr/>
          </p:nvSpPr>
          <p:spPr>
            <a:xfrm>
              <a:off x="690566" y="3606462"/>
              <a:ext cx="2989181" cy="651088"/>
            </a:xfrm>
            <a:prstGeom prst="roundRect">
              <a:avLst>
                <a:gd name="adj" fmla="val 50000"/>
              </a:avLst>
            </a:prstGeom>
            <a:solidFill>
              <a:srgbClr val="FCE8E4"/>
            </a:solidFill>
            <a:ln>
              <a:noFill/>
            </a:ln>
          </p:spPr>
          <p:txBody>
            <a:bodyPr spcFirstLastPara="1" wrap="square" lIns="1152000" tIns="91425" rIns="91425" bIns="91425" anchor="ctr" anchorCtr="0">
              <a:noAutofit/>
            </a:bodyPr>
            <a:lstStyle/>
            <a:p>
              <a:pPr marL="0" lvl="0" indent="0" algn="l" rtl="0">
                <a:spcBef>
                  <a:spcPts val="0"/>
                </a:spcBef>
                <a:spcAft>
                  <a:spcPts val="0"/>
                </a:spcAft>
                <a:buNone/>
              </a:pPr>
              <a:r>
                <a:rPr lang="en-US" sz="1000" dirty="0"/>
                <a:t>Providing attributes related to each transaction.</a:t>
              </a:r>
            </a:p>
          </p:txBody>
        </p:sp>
        <p:sp>
          <p:nvSpPr>
            <p:cNvPr id="21" name="Google Shape;420;p18">
              <a:extLst>
                <a:ext uri="{FF2B5EF4-FFF2-40B4-BE49-F238E27FC236}">
                  <a16:creationId xmlns:a16="http://schemas.microsoft.com/office/drawing/2014/main" id="{04EDFC55-5AE5-40F6-3446-64F48EF64ABC}"/>
                </a:ext>
              </a:extLst>
            </p:cNvPr>
            <p:cNvSpPr/>
            <p:nvPr/>
          </p:nvSpPr>
          <p:spPr>
            <a:xfrm>
              <a:off x="212647" y="3699453"/>
              <a:ext cx="1630283" cy="465106"/>
            </a:xfrm>
            <a:prstGeom prst="roundRect">
              <a:avLst>
                <a:gd name="adj" fmla="val 50000"/>
              </a:avLst>
            </a:prstGeom>
            <a:solidFill>
              <a:srgbClr val="EA4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 8 </a:t>
              </a:r>
              <a:r>
                <a:rPr lang="en-US" sz="1200" dirty="0"/>
                <a:t>FEATURES</a:t>
              </a:r>
              <a:endParaRPr dirty="0"/>
            </a:p>
          </p:txBody>
        </p:sp>
      </p:grpSp>
      <p:graphicFrame>
        <p:nvGraphicFramePr>
          <p:cNvPr id="28" name="Diagram 27">
            <a:extLst>
              <a:ext uri="{FF2B5EF4-FFF2-40B4-BE49-F238E27FC236}">
                <a16:creationId xmlns:a16="http://schemas.microsoft.com/office/drawing/2014/main" id="{051C0B60-048D-433F-70DB-7CF419B64D89}"/>
              </a:ext>
            </a:extLst>
          </p:cNvPr>
          <p:cNvGraphicFramePr/>
          <p:nvPr/>
        </p:nvGraphicFramePr>
        <p:xfrm>
          <a:off x="574055" y="1174067"/>
          <a:ext cx="2556263" cy="541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E782962F-EFAE-D154-8943-2517D4E6C822}"/>
              </a:ext>
            </a:extLst>
          </p:cNvPr>
          <p:cNvSpPr txBox="1"/>
          <p:nvPr/>
        </p:nvSpPr>
        <p:spPr>
          <a:xfrm>
            <a:off x="457199" y="2508878"/>
            <a:ext cx="3461657" cy="646331"/>
          </a:xfrm>
          <a:prstGeom prst="rect">
            <a:avLst/>
          </a:prstGeom>
          <a:noFill/>
        </p:spPr>
        <p:txBody>
          <a:bodyPr wrap="square">
            <a:spAutoFit/>
          </a:bodyPr>
          <a:lstStyle/>
          <a:p>
            <a:r>
              <a:rPr lang="en-IN" sz="1200" dirty="0">
                <a:highlight>
                  <a:srgbClr val="FFFF00"/>
                </a:highlight>
              </a:rPr>
              <a:t>Data Source</a:t>
            </a:r>
            <a:r>
              <a:rPr lang="en-IN" sz="1200" dirty="0"/>
              <a:t> : Kaggle</a:t>
            </a:r>
          </a:p>
          <a:p>
            <a:r>
              <a:rPr lang="en-IN" sz="1200" dirty="0"/>
              <a:t>(https://www.kaggle.com/code/xunbch/customer-segmentation-recommendation-system/input)</a:t>
            </a:r>
          </a:p>
        </p:txBody>
      </p:sp>
    </p:spTree>
    <p:extLst>
      <p:ext uri="{BB962C8B-B14F-4D97-AF65-F5344CB8AC3E}">
        <p14:creationId xmlns:p14="http://schemas.microsoft.com/office/powerpoint/2010/main" val="2973039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latin typeface="Arial Black" panose="020B0A04020102020204" pitchFamily="34" charset="0"/>
              </a:rPr>
              <a:t>IMPACTFUL </a:t>
            </a:r>
            <a:r>
              <a:rPr lang="en-CA" dirty="0">
                <a:highlight>
                  <a:srgbClr val="FFFF00"/>
                </a:highlight>
                <a:latin typeface="Arial Black" panose="020B0A04020102020204" pitchFamily="34" charset="0"/>
              </a:rPr>
              <a:t>APPLICATIONS</a:t>
            </a:r>
          </a:p>
        </p:txBody>
      </p:sp>
      <p:sp>
        <p:nvSpPr>
          <p:cNvPr id="2" name="Google Shape;2312;p45">
            <a:extLst>
              <a:ext uri="{FF2B5EF4-FFF2-40B4-BE49-F238E27FC236}">
                <a16:creationId xmlns:a16="http://schemas.microsoft.com/office/drawing/2014/main" id="{2293952D-EBBF-5001-1E0F-59CC3A2C5480}"/>
              </a:ext>
            </a:extLst>
          </p:cNvPr>
          <p:cNvSpPr/>
          <p:nvPr/>
        </p:nvSpPr>
        <p:spPr>
          <a:xfrm>
            <a:off x="896483" y="3126482"/>
            <a:ext cx="2057400" cy="103830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13;p45">
            <a:extLst>
              <a:ext uri="{FF2B5EF4-FFF2-40B4-BE49-F238E27FC236}">
                <a16:creationId xmlns:a16="http://schemas.microsoft.com/office/drawing/2014/main" id="{4074945A-D81B-58B0-A31B-DE9741C6D8C4}"/>
              </a:ext>
            </a:extLst>
          </p:cNvPr>
          <p:cNvSpPr/>
          <p:nvPr/>
        </p:nvSpPr>
        <p:spPr>
          <a:xfrm>
            <a:off x="6218591" y="1560976"/>
            <a:ext cx="2057400" cy="1038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14;p45">
            <a:extLst>
              <a:ext uri="{FF2B5EF4-FFF2-40B4-BE49-F238E27FC236}">
                <a16:creationId xmlns:a16="http://schemas.microsoft.com/office/drawing/2014/main" id="{1A31A0B4-B6AF-A820-AB61-B272FF55A42A}"/>
              </a:ext>
            </a:extLst>
          </p:cNvPr>
          <p:cNvSpPr/>
          <p:nvPr/>
        </p:nvSpPr>
        <p:spPr>
          <a:xfrm>
            <a:off x="882988" y="1562650"/>
            <a:ext cx="2057400" cy="103830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17;p45">
            <a:extLst>
              <a:ext uri="{FF2B5EF4-FFF2-40B4-BE49-F238E27FC236}">
                <a16:creationId xmlns:a16="http://schemas.microsoft.com/office/drawing/2014/main" id="{5CED36BA-818F-DAB6-29EA-129F163C74AA}"/>
              </a:ext>
            </a:extLst>
          </p:cNvPr>
          <p:cNvSpPr/>
          <p:nvPr/>
        </p:nvSpPr>
        <p:spPr>
          <a:xfrm>
            <a:off x="6977966" y="1333001"/>
            <a:ext cx="519600" cy="371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9" name="Google Shape;2321;p45">
            <a:extLst>
              <a:ext uri="{FF2B5EF4-FFF2-40B4-BE49-F238E27FC236}">
                <a16:creationId xmlns:a16="http://schemas.microsoft.com/office/drawing/2014/main" id="{8E692548-342D-BFC4-0FBD-1DEA10436A81}"/>
              </a:ext>
            </a:extLst>
          </p:cNvPr>
          <p:cNvSpPr/>
          <p:nvPr/>
        </p:nvSpPr>
        <p:spPr>
          <a:xfrm>
            <a:off x="1655858" y="2898507"/>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nvGrpSpPr>
          <p:cNvPr id="10" name="Google Shape;2324;p45">
            <a:extLst>
              <a:ext uri="{FF2B5EF4-FFF2-40B4-BE49-F238E27FC236}">
                <a16:creationId xmlns:a16="http://schemas.microsoft.com/office/drawing/2014/main" id="{3CBB5522-D4A9-FB25-3B75-4AF725EB3AD2}"/>
              </a:ext>
            </a:extLst>
          </p:cNvPr>
          <p:cNvGrpSpPr/>
          <p:nvPr/>
        </p:nvGrpSpPr>
        <p:grpSpPr>
          <a:xfrm>
            <a:off x="864895" y="1328489"/>
            <a:ext cx="2104750" cy="1274327"/>
            <a:chOff x="448632" y="928754"/>
            <a:chExt cx="2104750" cy="1096057"/>
          </a:xfrm>
        </p:grpSpPr>
        <p:sp>
          <p:nvSpPr>
            <p:cNvPr id="11" name="Google Shape;2326;p45">
              <a:extLst>
                <a:ext uri="{FF2B5EF4-FFF2-40B4-BE49-F238E27FC236}">
                  <a16:creationId xmlns:a16="http://schemas.microsoft.com/office/drawing/2014/main" id="{490808BF-75A6-17BE-D83A-371E6CE07CB2}"/>
                </a:ext>
              </a:extLst>
            </p:cNvPr>
            <p:cNvSpPr txBox="1"/>
            <p:nvPr/>
          </p:nvSpPr>
          <p:spPr>
            <a:xfrm>
              <a:off x="448632" y="1249800"/>
              <a:ext cx="2104750" cy="7750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Aptos" panose="020B0004020202020204" pitchFamily="34" charset="0"/>
                  <a:ea typeface="Roboto"/>
                  <a:cs typeface="Roboto"/>
                  <a:sym typeface="Roboto"/>
                </a:rPr>
                <a:t>Personalized Marketing</a:t>
              </a:r>
              <a:br>
                <a:rPr lang="en-US" sz="1100" dirty="0">
                  <a:latin typeface="Aptos" panose="020B0004020202020204" pitchFamily="34" charset="0"/>
                  <a:ea typeface="Roboto"/>
                  <a:cs typeface="Roboto"/>
                  <a:sym typeface="Roboto"/>
                </a:rPr>
              </a:br>
              <a:r>
                <a:rPr lang="en-US" sz="1000" dirty="0">
                  <a:latin typeface="Aptos" panose="020B0004020202020204" pitchFamily="34" charset="0"/>
                  <a:ea typeface="Roboto"/>
                  <a:cs typeface="Roboto"/>
                  <a:sym typeface="Roboto"/>
                </a:rPr>
                <a:t>Tailor marketing efforts based on customer purchasing behaviors and demographics by clustering similar customers together.</a:t>
              </a:r>
              <a:endParaRPr lang="en-US" sz="1100" dirty="0">
                <a:latin typeface="Aptos" panose="020B0004020202020204" pitchFamily="34" charset="0"/>
                <a:ea typeface="Roboto"/>
                <a:cs typeface="Roboto"/>
                <a:sym typeface="Roboto"/>
              </a:endParaRPr>
            </a:p>
          </p:txBody>
        </p:sp>
        <p:sp>
          <p:nvSpPr>
            <p:cNvPr id="14" name="Google Shape;2327;p45">
              <a:extLst>
                <a:ext uri="{FF2B5EF4-FFF2-40B4-BE49-F238E27FC236}">
                  <a16:creationId xmlns:a16="http://schemas.microsoft.com/office/drawing/2014/main" id="{A5A46EF2-AEAE-60D0-0F21-6B0F12EC55E1}"/>
                </a:ext>
              </a:extLst>
            </p:cNvPr>
            <p:cNvSpPr/>
            <p:nvPr/>
          </p:nvSpPr>
          <p:spPr>
            <a:xfrm>
              <a:off x="1239594" y="928754"/>
              <a:ext cx="519601" cy="319444"/>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15" name="Google Shape;2328;p45">
            <a:extLst>
              <a:ext uri="{FF2B5EF4-FFF2-40B4-BE49-F238E27FC236}">
                <a16:creationId xmlns:a16="http://schemas.microsoft.com/office/drawing/2014/main" id="{2C1E8190-7206-3D81-C73A-7279C932EB71}"/>
              </a:ext>
            </a:extLst>
          </p:cNvPr>
          <p:cNvSpPr/>
          <p:nvPr/>
        </p:nvSpPr>
        <p:spPr>
          <a:xfrm>
            <a:off x="6248570" y="3147755"/>
            <a:ext cx="2057400" cy="10383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31;p45">
            <a:extLst>
              <a:ext uri="{FF2B5EF4-FFF2-40B4-BE49-F238E27FC236}">
                <a16:creationId xmlns:a16="http://schemas.microsoft.com/office/drawing/2014/main" id="{D52BFB75-D432-B097-CD73-83201E66DD4E}"/>
              </a:ext>
            </a:extLst>
          </p:cNvPr>
          <p:cNvSpPr/>
          <p:nvPr/>
        </p:nvSpPr>
        <p:spPr>
          <a:xfrm>
            <a:off x="7007945" y="2919780"/>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18" name="Google Shape;2338;p45">
            <a:extLst>
              <a:ext uri="{FF2B5EF4-FFF2-40B4-BE49-F238E27FC236}">
                <a16:creationId xmlns:a16="http://schemas.microsoft.com/office/drawing/2014/main" id="{E4C85954-F912-555E-9923-E8FF9C403985}"/>
              </a:ext>
            </a:extLst>
          </p:cNvPr>
          <p:cNvGrpSpPr/>
          <p:nvPr/>
        </p:nvGrpSpPr>
        <p:grpSpPr>
          <a:xfrm>
            <a:off x="3543300" y="1851978"/>
            <a:ext cx="2057400" cy="1971682"/>
            <a:chOff x="3124753" y="2097067"/>
            <a:chExt cx="2904005" cy="2684408"/>
          </a:xfrm>
        </p:grpSpPr>
        <p:sp>
          <p:nvSpPr>
            <p:cNvPr id="19" name="Google Shape;2339;p45">
              <a:extLst>
                <a:ext uri="{FF2B5EF4-FFF2-40B4-BE49-F238E27FC236}">
                  <a16:creationId xmlns:a16="http://schemas.microsoft.com/office/drawing/2014/main" id="{246AAA4A-E9C3-CC8A-8EBF-9E532EA88D08}"/>
                </a:ext>
              </a:extLst>
            </p:cNvPr>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nvGrpSpPr>
            <p:cNvPr id="23" name="Google Shape;2340;p45">
              <a:extLst>
                <a:ext uri="{FF2B5EF4-FFF2-40B4-BE49-F238E27FC236}">
                  <a16:creationId xmlns:a16="http://schemas.microsoft.com/office/drawing/2014/main" id="{AA88E90F-15A4-C949-93A7-57A819823F60}"/>
                </a:ext>
              </a:extLst>
            </p:cNvPr>
            <p:cNvGrpSpPr/>
            <p:nvPr/>
          </p:nvGrpSpPr>
          <p:grpSpPr>
            <a:xfrm>
              <a:off x="3124761" y="2266506"/>
              <a:ext cx="1173544" cy="1038290"/>
              <a:chOff x="3039603" y="2097081"/>
              <a:chExt cx="1372888" cy="1214659"/>
            </a:xfrm>
          </p:grpSpPr>
          <p:sp>
            <p:nvSpPr>
              <p:cNvPr id="1590" name="Google Shape;2341;p45">
                <a:extLst>
                  <a:ext uri="{FF2B5EF4-FFF2-40B4-BE49-F238E27FC236}">
                    <a16:creationId xmlns:a16="http://schemas.microsoft.com/office/drawing/2014/main" id="{47E4B2C0-139E-418F-D7A5-7072E76F5ED9}"/>
                  </a:ext>
                </a:extLst>
              </p:cNvPr>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1" name="Google Shape;2342;p45">
                <a:extLst>
                  <a:ext uri="{FF2B5EF4-FFF2-40B4-BE49-F238E27FC236}">
                    <a16:creationId xmlns:a16="http://schemas.microsoft.com/office/drawing/2014/main" id="{A49A75A0-D727-5686-FC92-3E941EE8DDE2}"/>
                  </a:ext>
                </a:extLst>
              </p:cNvPr>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2" name="Google Shape;2343;p45">
                <a:extLst>
                  <a:ext uri="{FF2B5EF4-FFF2-40B4-BE49-F238E27FC236}">
                    <a16:creationId xmlns:a16="http://schemas.microsoft.com/office/drawing/2014/main" id="{405DFC12-447F-6572-D19D-845C40060AED}"/>
                  </a:ext>
                </a:extLst>
              </p:cNvPr>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3" name="Google Shape;2344;p45">
                <a:extLst>
                  <a:ext uri="{FF2B5EF4-FFF2-40B4-BE49-F238E27FC236}">
                    <a16:creationId xmlns:a16="http://schemas.microsoft.com/office/drawing/2014/main" id="{ADD95E13-FBC4-1144-A6C1-75B9AD34C65B}"/>
                  </a:ext>
                </a:extLst>
              </p:cNvPr>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4" name="Google Shape;2345;p45">
                <a:extLst>
                  <a:ext uri="{FF2B5EF4-FFF2-40B4-BE49-F238E27FC236}">
                    <a16:creationId xmlns:a16="http://schemas.microsoft.com/office/drawing/2014/main" id="{71ADC8EB-D258-5B87-E5DF-6FC162909B88}"/>
                  </a:ext>
                </a:extLst>
              </p:cNvPr>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5" name="Google Shape;2346;p45">
                <a:extLst>
                  <a:ext uri="{FF2B5EF4-FFF2-40B4-BE49-F238E27FC236}">
                    <a16:creationId xmlns:a16="http://schemas.microsoft.com/office/drawing/2014/main" id="{B518248D-3D92-6383-603E-C20DCAF4E6D4}"/>
                  </a:ext>
                </a:extLst>
              </p:cNvPr>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6" name="Google Shape;2347;p45">
                <a:extLst>
                  <a:ext uri="{FF2B5EF4-FFF2-40B4-BE49-F238E27FC236}">
                    <a16:creationId xmlns:a16="http://schemas.microsoft.com/office/drawing/2014/main" id="{1EEB7315-B9D8-6171-BFA8-1817E2C28EDE}"/>
                  </a:ext>
                </a:extLst>
              </p:cNvPr>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7" name="Google Shape;2348;p45">
                <a:extLst>
                  <a:ext uri="{FF2B5EF4-FFF2-40B4-BE49-F238E27FC236}">
                    <a16:creationId xmlns:a16="http://schemas.microsoft.com/office/drawing/2014/main" id="{9EF42EE7-11ED-8629-823B-440A749BA1DC}"/>
                  </a:ext>
                </a:extLst>
              </p:cNvPr>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8" name="Google Shape;2349;p45">
                <a:extLst>
                  <a:ext uri="{FF2B5EF4-FFF2-40B4-BE49-F238E27FC236}">
                    <a16:creationId xmlns:a16="http://schemas.microsoft.com/office/drawing/2014/main" id="{CAA3B73E-B732-5427-1B87-A03F6789ACC4}"/>
                  </a:ext>
                </a:extLst>
              </p:cNvPr>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9" name="Google Shape;2350;p45">
                <a:extLst>
                  <a:ext uri="{FF2B5EF4-FFF2-40B4-BE49-F238E27FC236}">
                    <a16:creationId xmlns:a16="http://schemas.microsoft.com/office/drawing/2014/main" id="{938D663A-C3E3-DFB8-6F6F-DF5BBCCD50A8}"/>
                  </a:ext>
                </a:extLst>
              </p:cNvPr>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0" name="Google Shape;2351;p45">
                <a:extLst>
                  <a:ext uri="{FF2B5EF4-FFF2-40B4-BE49-F238E27FC236}">
                    <a16:creationId xmlns:a16="http://schemas.microsoft.com/office/drawing/2014/main" id="{707091A2-19DB-9FC1-39B1-78A64AAAF69F}"/>
                  </a:ext>
                </a:extLst>
              </p:cNvPr>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1" name="Google Shape;2352;p45">
                <a:extLst>
                  <a:ext uri="{FF2B5EF4-FFF2-40B4-BE49-F238E27FC236}">
                    <a16:creationId xmlns:a16="http://schemas.microsoft.com/office/drawing/2014/main" id="{730688BD-C758-86DF-552F-41E80E098BB8}"/>
                  </a:ext>
                </a:extLst>
              </p:cNvPr>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2" name="Google Shape;2353;p45">
                <a:extLst>
                  <a:ext uri="{FF2B5EF4-FFF2-40B4-BE49-F238E27FC236}">
                    <a16:creationId xmlns:a16="http://schemas.microsoft.com/office/drawing/2014/main" id="{9A68B96E-529D-3CB9-6712-EFD611A444E5}"/>
                  </a:ext>
                </a:extLst>
              </p:cNvPr>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3" name="Google Shape;2354;p45">
                <a:extLst>
                  <a:ext uri="{FF2B5EF4-FFF2-40B4-BE49-F238E27FC236}">
                    <a16:creationId xmlns:a16="http://schemas.microsoft.com/office/drawing/2014/main" id="{360F4D10-DFBF-DE04-2FCE-CF3AF57D2D41}"/>
                  </a:ext>
                </a:extLst>
              </p:cNvPr>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4" name="Google Shape;2355;p45">
                <a:extLst>
                  <a:ext uri="{FF2B5EF4-FFF2-40B4-BE49-F238E27FC236}">
                    <a16:creationId xmlns:a16="http://schemas.microsoft.com/office/drawing/2014/main" id="{FD1BA17A-1204-AD16-B686-EFCB2664031C}"/>
                  </a:ext>
                </a:extLst>
              </p:cNvPr>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5" name="Google Shape;2356;p45">
                <a:extLst>
                  <a:ext uri="{FF2B5EF4-FFF2-40B4-BE49-F238E27FC236}">
                    <a16:creationId xmlns:a16="http://schemas.microsoft.com/office/drawing/2014/main" id="{B4AFC2F5-174B-357B-408A-E007BAEF2D8A}"/>
                  </a:ext>
                </a:extLst>
              </p:cNvPr>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6" name="Google Shape;2357;p45">
                <a:extLst>
                  <a:ext uri="{FF2B5EF4-FFF2-40B4-BE49-F238E27FC236}">
                    <a16:creationId xmlns:a16="http://schemas.microsoft.com/office/drawing/2014/main" id="{CC527692-6859-6062-B6B0-BD3064DE141F}"/>
                  </a:ext>
                </a:extLst>
              </p:cNvPr>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7" name="Google Shape;2358;p45">
                <a:extLst>
                  <a:ext uri="{FF2B5EF4-FFF2-40B4-BE49-F238E27FC236}">
                    <a16:creationId xmlns:a16="http://schemas.microsoft.com/office/drawing/2014/main" id="{600F24D2-E252-DFC8-E801-F1E4D5F3726E}"/>
                  </a:ext>
                </a:extLst>
              </p:cNvPr>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8" name="Google Shape;2359;p45">
                <a:extLst>
                  <a:ext uri="{FF2B5EF4-FFF2-40B4-BE49-F238E27FC236}">
                    <a16:creationId xmlns:a16="http://schemas.microsoft.com/office/drawing/2014/main" id="{17D8FB73-6B80-3A98-C2B7-69B4486A7515}"/>
                  </a:ext>
                </a:extLst>
              </p:cNvPr>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9" name="Google Shape;2360;p45">
                <a:extLst>
                  <a:ext uri="{FF2B5EF4-FFF2-40B4-BE49-F238E27FC236}">
                    <a16:creationId xmlns:a16="http://schemas.microsoft.com/office/drawing/2014/main" id="{49BA89A5-DDFA-13DD-C9EA-A5ECDC977C05}"/>
                  </a:ext>
                </a:extLst>
              </p:cNvPr>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0" name="Google Shape;2361;p45">
                <a:extLst>
                  <a:ext uri="{FF2B5EF4-FFF2-40B4-BE49-F238E27FC236}">
                    <a16:creationId xmlns:a16="http://schemas.microsoft.com/office/drawing/2014/main" id="{B6F591E7-DD12-EBEE-D214-7567DDBD238C}"/>
                  </a:ext>
                </a:extLst>
              </p:cNvPr>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1" name="Google Shape;2362;p45">
                <a:extLst>
                  <a:ext uri="{FF2B5EF4-FFF2-40B4-BE49-F238E27FC236}">
                    <a16:creationId xmlns:a16="http://schemas.microsoft.com/office/drawing/2014/main" id="{4CF08DB3-417D-9632-0D6D-A91B3305CAA8}"/>
                  </a:ext>
                </a:extLst>
              </p:cNvPr>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2" name="Google Shape;2363;p45">
                <a:extLst>
                  <a:ext uri="{FF2B5EF4-FFF2-40B4-BE49-F238E27FC236}">
                    <a16:creationId xmlns:a16="http://schemas.microsoft.com/office/drawing/2014/main" id="{D9C375FF-29B7-6E20-4B7A-FF619204A649}"/>
                  </a:ext>
                </a:extLst>
              </p:cNvPr>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3" name="Google Shape;2364;p45">
                <a:extLst>
                  <a:ext uri="{FF2B5EF4-FFF2-40B4-BE49-F238E27FC236}">
                    <a16:creationId xmlns:a16="http://schemas.microsoft.com/office/drawing/2014/main" id="{A2C573E4-19C2-56E5-B15D-4EA500737E6E}"/>
                  </a:ext>
                </a:extLst>
              </p:cNvPr>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4" name="Google Shape;2365;p45">
                <a:extLst>
                  <a:ext uri="{FF2B5EF4-FFF2-40B4-BE49-F238E27FC236}">
                    <a16:creationId xmlns:a16="http://schemas.microsoft.com/office/drawing/2014/main" id="{E6DD0754-C14D-F860-95C0-3D29B82B7B2F}"/>
                  </a:ext>
                </a:extLst>
              </p:cNvPr>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5" name="Google Shape;2366;p45">
                <a:extLst>
                  <a:ext uri="{FF2B5EF4-FFF2-40B4-BE49-F238E27FC236}">
                    <a16:creationId xmlns:a16="http://schemas.microsoft.com/office/drawing/2014/main" id="{DAF4470E-0C4E-A386-25F9-4FC6A131855F}"/>
                  </a:ext>
                </a:extLst>
              </p:cNvPr>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6" name="Google Shape;2367;p45">
                <a:extLst>
                  <a:ext uri="{FF2B5EF4-FFF2-40B4-BE49-F238E27FC236}">
                    <a16:creationId xmlns:a16="http://schemas.microsoft.com/office/drawing/2014/main" id="{39EC2C36-EDB3-FE10-24E4-E4C37AD4ACF8}"/>
                  </a:ext>
                </a:extLst>
              </p:cNvPr>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7" name="Google Shape;2368;p45">
                <a:extLst>
                  <a:ext uri="{FF2B5EF4-FFF2-40B4-BE49-F238E27FC236}">
                    <a16:creationId xmlns:a16="http://schemas.microsoft.com/office/drawing/2014/main" id="{99BDCC8D-E27E-0E47-F8A2-5BB50195E05C}"/>
                  </a:ext>
                </a:extLst>
              </p:cNvPr>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8" name="Google Shape;2369;p45">
                <a:extLst>
                  <a:ext uri="{FF2B5EF4-FFF2-40B4-BE49-F238E27FC236}">
                    <a16:creationId xmlns:a16="http://schemas.microsoft.com/office/drawing/2014/main" id="{C73D581D-CD2C-4602-7EC7-166C728C9511}"/>
                  </a:ext>
                </a:extLst>
              </p:cNvPr>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9" name="Google Shape;2370;p45">
                <a:extLst>
                  <a:ext uri="{FF2B5EF4-FFF2-40B4-BE49-F238E27FC236}">
                    <a16:creationId xmlns:a16="http://schemas.microsoft.com/office/drawing/2014/main" id="{E2C2869C-D3F4-2644-7B73-5BB48ACC1F2D}"/>
                  </a:ext>
                </a:extLst>
              </p:cNvPr>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0" name="Google Shape;2371;p45">
                <a:extLst>
                  <a:ext uri="{FF2B5EF4-FFF2-40B4-BE49-F238E27FC236}">
                    <a16:creationId xmlns:a16="http://schemas.microsoft.com/office/drawing/2014/main" id="{7895F5C1-B44E-2DC4-0F7C-250B606E3BEB}"/>
                  </a:ext>
                </a:extLst>
              </p:cNvPr>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1" name="Google Shape;2372;p45">
                <a:extLst>
                  <a:ext uri="{FF2B5EF4-FFF2-40B4-BE49-F238E27FC236}">
                    <a16:creationId xmlns:a16="http://schemas.microsoft.com/office/drawing/2014/main" id="{2FD25CDD-9398-831D-82F7-A7509E7D343C}"/>
                  </a:ext>
                </a:extLst>
              </p:cNvPr>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2" name="Google Shape;2373;p45">
                <a:extLst>
                  <a:ext uri="{FF2B5EF4-FFF2-40B4-BE49-F238E27FC236}">
                    <a16:creationId xmlns:a16="http://schemas.microsoft.com/office/drawing/2014/main" id="{F4659C3F-281A-965B-3E3E-7462F0EC19C8}"/>
                  </a:ext>
                </a:extLst>
              </p:cNvPr>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3" name="Google Shape;2374;p45">
                <a:extLst>
                  <a:ext uri="{FF2B5EF4-FFF2-40B4-BE49-F238E27FC236}">
                    <a16:creationId xmlns:a16="http://schemas.microsoft.com/office/drawing/2014/main" id="{F7BD9E5C-E9E1-EE83-21E9-A39022D5E2DB}"/>
                  </a:ext>
                </a:extLst>
              </p:cNvPr>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4" name="Google Shape;2375;p45">
                <a:extLst>
                  <a:ext uri="{FF2B5EF4-FFF2-40B4-BE49-F238E27FC236}">
                    <a16:creationId xmlns:a16="http://schemas.microsoft.com/office/drawing/2014/main" id="{862A2A3E-359A-3F0C-D324-082C39F2D4CB}"/>
                  </a:ext>
                </a:extLst>
              </p:cNvPr>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5" name="Google Shape;2376;p45">
                <a:extLst>
                  <a:ext uri="{FF2B5EF4-FFF2-40B4-BE49-F238E27FC236}">
                    <a16:creationId xmlns:a16="http://schemas.microsoft.com/office/drawing/2014/main" id="{4D847EEE-6712-C9E8-F97B-F88EE6E3D2EE}"/>
                  </a:ext>
                </a:extLst>
              </p:cNvPr>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6" name="Google Shape;2377;p45">
                <a:extLst>
                  <a:ext uri="{FF2B5EF4-FFF2-40B4-BE49-F238E27FC236}">
                    <a16:creationId xmlns:a16="http://schemas.microsoft.com/office/drawing/2014/main" id="{F16F810E-E974-48C5-0C65-AD8EC3806BCC}"/>
                  </a:ext>
                </a:extLst>
              </p:cNvPr>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7" name="Google Shape;2378;p45">
                <a:extLst>
                  <a:ext uri="{FF2B5EF4-FFF2-40B4-BE49-F238E27FC236}">
                    <a16:creationId xmlns:a16="http://schemas.microsoft.com/office/drawing/2014/main" id="{D62814CC-6E7B-AD87-3E87-07D94F4377CD}"/>
                  </a:ext>
                </a:extLst>
              </p:cNvPr>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8" name="Google Shape;2379;p45">
                <a:extLst>
                  <a:ext uri="{FF2B5EF4-FFF2-40B4-BE49-F238E27FC236}">
                    <a16:creationId xmlns:a16="http://schemas.microsoft.com/office/drawing/2014/main" id="{56DD7E6B-AA2B-A941-64D2-1454B714B1D1}"/>
                  </a:ext>
                </a:extLst>
              </p:cNvPr>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9" name="Google Shape;2380;p45">
                <a:extLst>
                  <a:ext uri="{FF2B5EF4-FFF2-40B4-BE49-F238E27FC236}">
                    <a16:creationId xmlns:a16="http://schemas.microsoft.com/office/drawing/2014/main" id="{75FF3969-C670-ECB8-9967-3F427BEE5EAB}"/>
                  </a:ext>
                </a:extLst>
              </p:cNvPr>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0" name="Google Shape;2381;p45">
                <a:extLst>
                  <a:ext uri="{FF2B5EF4-FFF2-40B4-BE49-F238E27FC236}">
                    <a16:creationId xmlns:a16="http://schemas.microsoft.com/office/drawing/2014/main" id="{0E47F7CA-4A85-C57D-BD20-C23BEB14ADED}"/>
                  </a:ext>
                </a:extLst>
              </p:cNvPr>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1" name="Google Shape;2382;p45">
                <a:extLst>
                  <a:ext uri="{FF2B5EF4-FFF2-40B4-BE49-F238E27FC236}">
                    <a16:creationId xmlns:a16="http://schemas.microsoft.com/office/drawing/2014/main" id="{C2D3E411-C8B5-90FB-CE77-0309ABEC21DE}"/>
                  </a:ext>
                </a:extLst>
              </p:cNvPr>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2" name="Google Shape;2383;p45">
                <a:extLst>
                  <a:ext uri="{FF2B5EF4-FFF2-40B4-BE49-F238E27FC236}">
                    <a16:creationId xmlns:a16="http://schemas.microsoft.com/office/drawing/2014/main" id="{4C43FC25-B253-D5E8-16C9-D0CC8DF6F80F}"/>
                  </a:ext>
                </a:extLst>
              </p:cNvPr>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3" name="Google Shape;2384;p45">
                <a:extLst>
                  <a:ext uri="{FF2B5EF4-FFF2-40B4-BE49-F238E27FC236}">
                    <a16:creationId xmlns:a16="http://schemas.microsoft.com/office/drawing/2014/main" id="{74AE0D75-BE12-86DE-6059-07411455C018}"/>
                  </a:ext>
                </a:extLst>
              </p:cNvPr>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4" name="Google Shape;2385;p45">
                <a:extLst>
                  <a:ext uri="{FF2B5EF4-FFF2-40B4-BE49-F238E27FC236}">
                    <a16:creationId xmlns:a16="http://schemas.microsoft.com/office/drawing/2014/main" id="{61FDCA36-4405-CECB-9EA6-226039970BDD}"/>
                  </a:ext>
                </a:extLst>
              </p:cNvPr>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5" name="Google Shape;2386;p45">
                <a:extLst>
                  <a:ext uri="{FF2B5EF4-FFF2-40B4-BE49-F238E27FC236}">
                    <a16:creationId xmlns:a16="http://schemas.microsoft.com/office/drawing/2014/main" id="{28B018FC-9870-40CD-56A6-69830C1F0134}"/>
                  </a:ext>
                </a:extLst>
              </p:cNvPr>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6" name="Google Shape;2387;p45">
                <a:extLst>
                  <a:ext uri="{FF2B5EF4-FFF2-40B4-BE49-F238E27FC236}">
                    <a16:creationId xmlns:a16="http://schemas.microsoft.com/office/drawing/2014/main" id="{E2991EC9-0A30-B892-B22E-2E69C4A937CE}"/>
                  </a:ext>
                </a:extLst>
              </p:cNvPr>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7" name="Google Shape;2388;p45">
                <a:extLst>
                  <a:ext uri="{FF2B5EF4-FFF2-40B4-BE49-F238E27FC236}">
                    <a16:creationId xmlns:a16="http://schemas.microsoft.com/office/drawing/2014/main" id="{5D8B8388-F94F-9322-F193-11954691722B}"/>
                  </a:ext>
                </a:extLst>
              </p:cNvPr>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8" name="Google Shape;2389;p45">
                <a:extLst>
                  <a:ext uri="{FF2B5EF4-FFF2-40B4-BE49-F238E27FC236}">
                    <a16:creationId xmlns:a16="http://schemas.microsoft.com/office/drawing/2014/main" id="{16C067B3-540D-8EF9-0FCA-6B187095DF54}"/>
                  </a:ext>
                </a:extLst>
              </p:cNvPr>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9" name="Google Shape;2390;p45">
                <a:extLst>
                  <a:ext uri="{FF2B5EF4-FFF2-40B4-BE49-F238E27FC236}">
                    <a16:creationId xmlns:a16="http://schemas.microsoft.com/office/drawing/2014/main" id="{EBA48A86-AD81-E05F-BD3A-2836FA13D5FB}"/>
                  </a:ext>
                </a:extLst>
              </p:cNvPr>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40" name="Google Shape;2391;p45">
                <a:extLst>
                  <a:ext uri="{FF2B5EF4-FFF2-40B4-BE49-F238E27FC236}">
                    <a16:creationId xmlns:a16="http://schemas.microsoft.com/office/drawing/2014/main" id="{1522FD9A-615A-C434-72F0-D2C2C483DCFF}"/>
                  </a:ext>
                </a:extLst>
              </p:cNvPr>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41" name="Google Shape;2392;p45">
                <a:extLst>
                  <a:ext uri="{FF2B5EF4-FFF2-40B4-BE49-F238E27FC236}">
                    <a16:creationId xmlns:a16="http://schemas.microsoft.com/office/drawing/2014/main" id="{054BBE8E-DD4B-8B86-AAAF-B6D778428CC0}"/>
                  </a:ext>
                </a:extLst>
              </p:cNvPr>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25" name="Google Shape;2393;p45">
              <a:extLst>
                <a:ext uri="{FF2B5EF4-FFF2-40B4-BE49-F238E27FC236}">
                  <a16:creationId xmlns:a16="http://schemas.microsoft.com/office/drawing/2014/main" id="{DA1CF74C-33E9-276D-DD59-ED8B917FC466}"/>
                </a:ext>
              </a:extLst>
            </p:cNvPr>
            <p:cNvGrpSpPr/>
            <p:nvPr/>
          </p:nvGrpSpPr>
          <p:grpSpPr>
            <a:xfrm>
              <a:off x="4962121" y="2452285"/>
              <a:ext cx="1066388" cy="666717"/>
              <a:chOff x="5097171" y="2413221"/>
              <a:chExt cx="931587" cy="582388"/>
            </a:xfrm>
          </p:grpSpPr>
          <p:sp>
            <p:nvSpPr>
              <p:cNvPr id="1567" name="Google Shape;2394;p45">
                <a:extLst>
                  <a:ext uri="{FF2B5EF4-FFF2-40B4-BE49-F238E27FC236}">
                    <a16:creationId xmlns:a16="http://schemas.microsoft.com/office/drawing/2014/main" id="{D8AA0EA9-FE7D-74B4-0FC9-44AF5C839F02}"/>
                  </a:ext>
                </a:extLst>
              </p:cNvPr>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8" name="Google Shape;2395;p45">
                <a:extLst>
                  <a:ext uri="{FF2B5EF4-FFF2-40B4-BE49-F238E27FC236}">
                    <a16:creationId xmlns:a16="http://schemas.microsoft.com/office/drawing/2014/main" id="{37806FD6-CE66-E7AD-5B44-50B8CB9C92C3}"/>
                  </a:ext>
                </a:extLst>
              </p:cNvPr>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9" name="Google Shape;2396;p45">
                <a:extLst>
                  <a:ext uri="{FF2B5EF4-FFF2-40B4-BE49-F238E27FC236}">
                    <a16:creationId xmlns:a16="http://schemas.microsoft.com/office/drawing/2014/main" id="{FEF3073B-7E65-5497-B207-967AB8BCA216}"/>
                  </a:ext>
                </a:extLst>
              </p:cNvPr>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0" name="Google Shape;2397;p45">
                <a:extLst>
                  <a:ext uri="{FF2B5EF4-FFF2-40B4-BE49-F238E27FC236}">
                    <a16:creationId xmlns:a16="http://schemas.microsoft.com/office/drawing/2014/main" id="{CAFC97D9-C969-03AA-6017-CC8E7A3F72A7}"/>
                  </a:ext>
                </a:extLst>
              </p:cNvPr>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1" name="Google Shape;2398;p45">
                <a:extLst>
                  <a:ext uri="{FF2B5EF4-FFF2-40B4-BE49-F238E27FC236}">
                    <a16:creationId xmlns:a16="http://schemas.microsoft.com/office/drawing/2014/main" id="{9B02EF82-1541-C43E-7BFB-42345DA08F24}"/>
                  </a:ext>
                </a:extLst>
              </p:cNvPr>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2" name="Google Shape;2399;p45">
                <a:extLst>
                  <a:ext uri="{FF2B5EF4-FFF2-40B4-BE49-F238E27FC236}">
                    <a16:creationId xmlns:a16="http://schemas.microsoft.com/office/drawing/2014/main" id="{75DF122C-5B1C-0D6E-983E-9463EDB135E0}"/>
                  </a:ext>
                </a:extLst>
              </p:cNvPr>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3" name="Google Shape;2400;p45">
                <a:extLst>
                  <a:ext uri="{FF2B5EF4-FFF2-40B4-BE49-F238E27FC236}">
                    <a16:creationId xmlns:a16="http://schemas.microsoft.com/office/drawing/2014/main" id="{80CDAC25-3AAF-BDE0-0ECB-E2273FE9B71D}"/>
                  </a:ext>
                </a:extLst>
              </p:cNvPr>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4" name="Google Shape;2401;p45">
                <a:extLst>
                  <a:ext uri="{FF2B5EF4-FFF2-40B4-BE49-F238E27FC236}">
                    <a16:creationId xmlns:a16="http://schemas.microsoft.com/office/drawing/2014/main" id="{79F4A100-9D76-D525-0C7F-B1D178A1C14F}"/>
                  </a:ext>
                </a:extLst>
              </p:cNvPr>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5" name="Google Shape;2402;p45">
                <a:extLst>
                  <a:ext uri="{FF2B5EF4-FFF2-40B4-BE49-F238E27FC236}">
                    <a16:creationId xmlns:a16="http://schemas.microsoft.com/office/drawing/2014/main" id="{C73DC4B7-1F9C-FD82-158B-29880D48AD42}"/>
                  </a:ext>
                </a:extLst>
              </p:cNvPr>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6" name="Google Shape;2403;p45">
                <a:extLst>
                  <a:ext uri="{FF2B5EF4-FFF2-40B4-BE49-F238E27FC236}">
                    <a16:creationId xmlns:a16="http://schemas.microsoft.com/office/drawing/2014/main" id="{5DE6120D-6767-4C6B-87CA-ABF4BE587236}"/>
                  </a:ext>
                </a:extLst>
              </p:cNvPr>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7" name="Google Shape;2404;p45">
                <a:extLst>
                  <a:ext uri="{FF2B5EF4-FFF2-40B4-BE49-F238E27FC236}">
                    <a16:creationId xmlns:a16="http://schemas.microsoft.com/office/drawing/2014/main" id="{C973D7E5-A9F8-AA94-1F52-3AF5DBA5CF36}"/>
                  </a:ext>
                </a:extLst>
              </p:cNvPr>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8" name="Google Shape;2405;p45">
                <a:extLst>
                  <a:ext uri="{FF2B5EF4-FFF2-40B4-BE49-F238E27FC236}">
                    <a16:creationId xmlns:a16="http://schemas.microsoft.com/office/drawing/2014/main" id="{3FB63440-9785-CFC6-8FF7-5183B5C8BCED}"/>
                  </a:ext>
                </a:extLst>
              </p:cNvPr>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9" name="Google Shape;2406;p45">
                <a:extLst>
                  <a:ext uri="{FF2B5EF4-FFF2-40B4-BE49-F238E27FC236}">
                    <a16:creationId xmlns:a16="http://schemas.microsoft.com/office/drawing/2014/main" id="{8BAA795B-1535-699C-032B-7D38D64CEBCE}"/>
                  </a:ext>
                </a:extLst>
              </p:cNvPr>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0" name="Google Shape;2407;p45">
                <a:extLst>
                  <a:ext uri="{FF2B5EF4-FFF2-40B4-BE49-F238E27FC236}">
                    <a16:creationId xmlns:a16="http://schemas.microsoft.com/office/drawing/2014/main" id="{1A982552-423D-46BF-648E-2DA3FD03CA51}"/>
                  </a:ext>
                </a:extLst>
              </p:cNvPr>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1" name="Google Shape;2408;p45">
                <a:extLst>
                  <a:ext uri="{FF2B5EF4-FFF2-40B4-BE49-F238E27FC236}">
                    <a16:creationId xmlns:a16="http://schemas.microsoft.com/office/drawing/2014/main" id="{DB7F5CEB-A061-D0B4-EAB1-7996840BBA82}"/>
                  </a:ext>
                </a:extLst>
              </p:cNvPr>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2" name="Google Shape;2409;p45">
                <a:extLst>
                  <a:ext uri="{FF2B5EF4-FFF2-40B4-BE49-F238E27FC236}">
                    <a16:creationId xmlns:a16="http://schemas.microsoft.com/office/drawing/2014/main" id="{EACE2419-82A4-4E56-7245-2DE7EDE149FB}"/>
                  </a:ext>
                </a:extLst>
              </p:cNvPr>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3" name="Google Shape;2410;p45">
                <a:extLst>
                  <a:ext uri="{FF2B5EF4-FFF2-40B4-BE49-F238E27FC236}">
                    <a16:creationId xmlns:a16="http://schemas.microsoft.com/office/drawing/2014/main" id="{03BC7E76-4A45-4CF4-FF3A-D42BB13783B1}"/>
                  </a:ext>
                </a:extLst>
              </p:cNvPr>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4" name="Google Shape;2411;p45">
                <a:extLst>
                  <a:ext uri="{FF2B5EF4-FFF2-40B4-BE49-F238E27FC236}">
                    <a16:creationId xmlns:a16="http://schemas.microsoft.com/office/drawing/2014/main" id="{FC6D4070-06DE-9423-E7E8-EEECBBFD6EC2}"/>
                  </a:ext>
                </a:extLst>
              </p:cNvPr>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5" name="Google Shape;2412;p45">
                <a:extLst>
                  <a:ext uri="{FF2B5EF4-FFF2-40B4-BE49-F238E27FC236}">
                    <a16:creationId xmlns:a16="http://schemas.microsoft.com/office/drawing/2014/main" id="{73C9F187-1373-1D4F-5D39-DEC556BAE708}"/>
                  </a:ext>
                </a:extLst>
              </p:cNvPr>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6" name="Google Shape;2413;p45">
                <a:extLst>
                  <a:ext uri="{FF2B5EF4-FFF2-40B4-BE49-F238E27FC236}">
                    <a16:creationId xmlns:a16="http://schemas.microsoft.com/office/drawing/2014/main" id="{F980389A-3A5E-2821-996C-74D750AF43F3}"/>
                  </a:ext>
                </a:extLst>
              </p:cNvPr>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7" name="Google Shape;2414;p45">
                <a:extLst>
                  <a:ext uri="{FF2B5EF4-FFF2-40B4-BE49-F238E27FC236}">
                    <a16:creationId xmlns:a16="http://schemas.microsoft.com/office/drawing/2014/main" id="{945101F8-FE86-84FE-09B4-70D385C04B90}"/>
                  </a:ext>
                </a:extLst>
              </p:cNvPr>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8" name="Google Shape;2415;p45">
                <a:extLst>
                  <a:ext uri="{FF2B5EF4-FFF2-40B4-BE49-F238E27FC236}">
                    <a16:creationId xmlns:a16="http://schemas.microsoft.com/office/drawing/2014/main" id="{DBBDD13F-9DDB-6C2C-22D5-4ECAB62C6F3C}"/>
                  </a:ext>
                </a:extLst>
              </p:cNvPr>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9" name="Google Shape;2416;p45">
                <a:extLst>
                  <a:ext uri="{FF2B5EF4-FFF2-40B4-BE49-F238E27FC236}">
                    <a16:creationId xmlns:a16="http://schemas.microsoft.com/office/drawing/2014/main" id="{8DB88A93-ABFB-BE6C-DC48-3E5DE94089D7}"/>
                  </a:ext>
                </a:extLst>
              </p:cNvPr>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26" name="Google Shape;2417;p45">
              <a:extLst>
                <a:ext uri="{FF2B5EF4-FFF2-40B4-BE49-F238E27FC236}">
                  <a16:creationId xmlns:a16="http://schemas.microsoft.com/office/drawing/2014/main" id="{55D99C0A-42C8-8A00-4CA9-A724DCAAFC67}"/>
                </a:ext>
              </a:extLst>
            </p:cNvPr>
            <p:cNvGrpSpPr/>
            <p:nvPr/>
          </p:nvGrpSpPr>
          <p:grpSpPr>
            <a:xfrm>
              <a:off x="3124753" y="2097067"/>
              <a:ext cx="2904005" cy="2628275"/>
              <a:chOff x="735516" y="1544617"/>
              <a:chExt cx="2904005" cy="2628275"/>
            </a:xfrm>
          </p:grpSpPr>
          <p:sp>
            <p:nvSpPr>
              <p:cNvPr id="27" name="Google Shape;2418;p45">
                <a:extLst>
                  <a:ext uri="{FF2B5EF4-FFF2-40B4-BE49-F238E27FC236}">
                    <a16:creationId xmlns:a16="http://schemas.microsoft.com/office/drawing/2014/main" id="{E4C6B7D2-142C-05C1-08DE-454285D680E6}"/>
                  </a:ext>
                </a:extLst>
              </p:cNvPr>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9" name="Google Shape;2419;p45">
                <a:extLst>
                  <a:ext uri="{FF2B5EF4-FFF2-40B4-BE49-F238E27FC236}">
                    <a16:creationId xmlns:a16="http://schemas.microsoft.com/office/drawing/2014/main" id="{3E77F8F4-F727-39C7-6E41-1D6E8DF70CD7}"/>
                  </a:ext>
                </a:extLst>
              </p:cNvPr>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0" name="Google Shape;2420;p45">
                <a:extLst>
                  <a:ext uri="{FF2B5EF4-FFF2-40B4-BE49-F238E27FC236}">
                    <a16:creationId xmlns:a16="http://schemas.microsoft.com/office/drawing/2014/main" id="{CA78F948-0DFE-244D-9B77-AF0DD47B946B}"/>
                  </a:ext>
                </a:extLst>
              </p:cNvPr>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1" name="Google Shape;2421;p45">
                <a:extLst>
                  <a:ext uri="{FF2B5EF4-FFF2-40B4-BE49-F238E27FC236}">
                    <a16:creationId xmlns:a16="http://schemas.microsoft.com/office/drawing/2014/main" id="{13E7EB83-09C6-3A3A-669F-69571A2B4799}"/>
                  </a:ext>
                </a:extLst>
              </p:cNvPr>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36" name="Google Shape;2422;p45">
                <a:extLst>
                  <a:ext uri="{FF2B5EF4-FFF2-40B4-BE49-F238E27FC236}">
                    <a16:creationId xmlns:a16="http://schemas.microsoft.com/office/drawing/2014/main" id="{9281A064-E676-9E34-CE4C-2888B8C0ABCD}"/>
                  </a:ext>
                </a:extLst>
              </p:cNvPr>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37" name="Google Shape;2423;p45">
                <a:extLst>
                  <a:ext uri="{FF2B5EF4-FFF2-40B4-BE49-F238E27FC236}">
                    <a16:creationId xmlns:a16="http://schemas.microsoft.com/office/drawing/2014/main" id="{77CEC0B3-B10E-D9CF-DCFE-19DC22F4128E}"/>
                  </a:ext>
                </a:extLst>
              </p:cNvPr>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38" name="Google Shape;2424;p45">
                <a:extLst>
                  <a:ext uri="{FF2B5EF4-FFF2-40B4-BE49-F238E27FC236}">
                    <a16:creationId xmlns:a16="http://schemas.microsoft.com/office/drawing/2014/main" id="{F173C2AC-0795-7390-A43F-F6D21B678199}"/>
                  </a:ext>
                </a:extLst>
              </p:cNvPr>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39" name="Google Shape;2425;p45">
                <a:extLst>
                  <a:ext uri="{FF2B5EF4-FFF2-40B4-BE49-F238E27FC236}">
                    <a16:creationId xmlns:a16="http://schemas.microsoft.com/office/drawing/2014/main" id="{DB169DDD-4830-AF54-DC99-DB8666D92722}"/>
                  </a:ext>
                </a:extLst>
              </p:cNvPr>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0" name="Google Shape;2426;p45">
                <a:extLst>
                  <a:ext uri="{FF2B5EF4-FFF2-40B4-BE49-F238E27FC236}">
                    <a16:creationId xmlns:a16="http://schemas.microsoft.com/office/drawing/2014/main" id="{E2362F3B-F42A-C26C-3ABD-B05F561F4A1B}"/>
                  </a:ext>
                </a:extLst>
              </p:cNvPr>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1" name="Google Shape;2427;p45">
                <a:extLst>
                  <a:ext uri="{FF2B5EF4-FFF2-40B4-BE49-F238E27FC236}">
                    <a16:creationId xmlns:a16="http://schemas.microsoft.com/office/drawing/2014/main" id="{71F7D8D7-A80C-2B1E-AE33-43B0087E511B}"/>
                  </a:ext>
                </a:extLst>
              </p:cNvPr>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2" name="Google Shape;2428;p45">
                <a:extLst>
                  <a:ext uri="{FF2B5EF4-FFF2-40B4-BE49-F238E27FC236}">
                    <a16:creationId xmlns:a16="http://schemas.microsoft.com/office/drawing/2014/main" id="{4504EE89-E3D0-EAB2-C555-02BC854C1DF6}"/>
                  </a:ext>
                </a:extLst>
              </p:cNvPr>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4" name="Google Shape;2429;p45">
                <a:extLst>
                  <a:ext uri="{FF2B5EF4-FFF2-40B4-BE49-F238E27FC236}">
                    <a16:creationId xmlns:a16="http://schemas.microsoft.com/office/drawing/2014/main" id="{61D9FC4E-0B0C-74CE-1882-57805E5E5C2C}"/>
                  </a:ext>
                </a:extLst>
              </p:cNvPr>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5" name="Google Shape;2430;p45">
                <a:extLst>
                  <a:ext uri="{FF2B5EF4-FFF2-40B4-BE49-F238E27FC236}">
                    <a16:creationId xmlns:a16="http://schemas.microsoft.com/office/drawing/2014/main" id="{C408EFF9-1395-D409-090C-3A52F448C331}"/>
                  </a:ext>
                </a:extLst>
              </p:cNvPr>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6" name="Google Shape;2431;p45">
                <a:extLst>
                  <a:ext uri="{FF2B5EF4-FFF2-40B4-BE49-F238E27FC236}">
                    <a16:creationId xmlns:a16="http://schemas.microsoft.com/office/drawing/2014/main" id="{23DDC35E-0E7C-319D-6AA8-0C59054DCBAE}"/>
                  </a:ext>
                </a:extLst>
              </p:cNvPr>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7" name="Google Shape;2432;p45">
                <a:extLst>
                  <a:ext uri="{FF2B5EF4-FFF2-40B4-BE49-F238E27FC236}">
                    <a16:creationId xmlns:a16="http://schemas.microsoft.com/office/drawing/2014/main" id="{CF2230D6-DEFE-63C2-D786-481B4FD2A09E}"/>
                  </a:ext>
                </a:extLst>
              </p:cNvPr>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8" name="Google Shape;2433;p45">
                <a:extLst>
                  <a:ext uri="{FF2B5EF4-FFF2-40B4-BE49-F238E27FC236}">
                    <a16:creationId xmlns:a16="http://schemas.microsoft.com/office/drawing/2014/main" id="{058EF244-5C84-D42D-E440-E62D8B4826D1}"/>
                  </a:ext>
                </a:extLst>
              </p:cNvPr>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9" name="Google Shape;2434;p45">
                <a:extLst>
                  <a:ext uri="{FF2B5EF4-FFF2-40B4-BE49-F238E27FC236}">
                    <a16:creationId xmlns:a16="http://schemas.microsoft.com/office/drawing/2014/main" id="{54171DE9-8076-490E-233D-2407CCD057C3}"/>
                  </a:ext>
                </a:extLst>
              </p:cNvPr>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0" name="Google Shape;2435;p45">
                <a:extLst>
                  <a:ext uri="{FF2B5EF4-FFF2-40B4-BE49-F238E27FC236}">
                    <a16:creationId xmlns:a16="http://schemas.microsoft.com/office/drawing/2014/main" id="{82B5E9EE-A939-AB06-7571-7FE971759281}"/>
                  </a:ext>
                </a:extLst>
              </p:cNvPr>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1" name="Google Shape;2436;p45">
                <a:extLst>
                  <a:ext uri="{FF2B5EF4-FFF2-40B4-BE49-F238E27FC236}">
                    <a16:creationId xmlns:a16="http://schemas.microsoft.com/office/drawing/2014/main" id="{016E4E0D-F455-DDFD-0468-0C0B0BB8C3D5}"/>
                  </a:ext>
                </a:extLst>
              </p:cNvPr>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2" name="Google Shape;2437;p45">
                <a:extLst>
                  <a:ext uri="{FF2B5EF4-FFF2-40B4-BE49-F238E27FC236}">
                    <a16:creationId xmlns:a16="http://schemas.microsoft.com/office/drawing/2014/main" id="{0A1D2A2D-6161-C374-259A-CB31C3D6DBD0}"/>
                  </a:ext>
                </a:extLst>
              </p:cNvPr>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3" name="Google Shape;2438;p45">
                <a:extLst>
                  <a:ext uri="{FF2B5EF4-FFF2-40B4-BE49-F238E27FC236}">
                    <a16:creationId xmlns:a16="http://schemas.microsoft.com/office/drawing/2014/main" id="{7004928D-D4CD-10C5-77CD-C432605814B6}"/>
                  </a:ext>
                </a:extLst>
              </p:cNvPr>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4" name="Google Shape;2439;p45">
                <a:extLst>
                  <a:ext uri="{FF2B5EF4-FFF2-40B4-BE49-F238E27FC236}">
                    <a16:creationId xmlns:a16="http://schemas.microsoft.com/office/drawing/2014/main" id="{2B2358D7-69B2-80B4-C107-9A594D177BD9}"/>
                  </a:ext>
                </a:extLst>
              </p:cNvPr>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5" name="Google Shape;2440;p45">
                <a:extLst>
                  <a:ext uri="{FF2B5EF4-FFF2-40B4-BE49-F238E27FC236}">
                    <a16:creationId xmlns:a16="http://schemas.microsoft.com/office/drawing/2014/main" id="{A0056D53-43E6-1D00-7C73-762EDDB3E9CC}"/>
                  </a:ext>
                </a:extLst>
              </p:cNvPr>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6" name="Google Shape;2441;p45">
                <a:extLst>
                  <a:ext uri="{FF2B5EF4-FFF2-40B4-BE49-F238E27FC236}">
                    <a16:creationId xmlns:a16="http://schemas.microsoft.com/office/drawing/2014/main" id="{E385E6E8-998B-8459-B465-4283E6D28904}"/>
                  </a:ext>
                </a:extLst>
              </p:cNvPr>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7" name="Google Shape;2442;p45">
                <a:extLst>
                  <a:ext uri="{FF2B5EF4-FFF2-40B4-BE49-F238E27FC236}">
                    <a16:creationId xmlns:a16="http://schemas.microsoft.com/office/drawing/2014/main" id="{9C707BB0-CFF8-320B-AB2B-4EEDFAE11214}"/>
                  </a:ext>
                </a:extLst>
              </p:cNvPr>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8" name="Google Shape;2443;p45">
                <a:extLst>
                  <a:ext uri="{FF2B5EF4-FFF2-40B4-BE49-F238E27FC236}">
                    <a16:creationId xmlns:a16="http://schemas.microsoft.com/office/drawing/2014/main" id="{BB591E19-21DD-EF27-3050-B384497E3DE8}"/>
                  </a:ext>
                </a:extLst>
              </p:cNvPr>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9" name="Google Shape;2444;p45">
                <a:extLst>
                  <a:ext uri="{FF2B5EF4-FFF2-40B4-BE49-F238E27FC236}">
                    <a16:creationId xmlns:a16="http://schemas.microsoft.com/office/drawing/2014/main" id="{25ED2B69-FBE0-1D15-E90D-5EF85FF2BDC1}"/>
                  </a:ext>
                </a:extLst>
              </p:cNvPr>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0" name="Google Shape;2445;p45">
                <a:extLst>
                  <a:ext uri="{FF2B5EF4-FFF2-40B4-BE49-F238E27FC236}">
                    <a16:creationId xmlns:a16="http://schemas.microsoft.com/office/drawing/2014/main" id="{DC4B1299-2BCE-7AC4-00D2-D1CE6F519895}"/>
                  </a:ext>
                </a:extLst>
              </p:cNvPr>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1" name="Google Shape;2446;p45">
                <a:extLst>
                  <a:ext uri="{FF2B5EF4-FFF2-40B4-BE49-F238E27FC236}">
                    <a16:creationId xmlns:a16="http://schemas.microsoft.com/office/drawing/2014/main" id="{29153EF7-4EE7-5E76-B641-DFDAF1244B6B}"/>
                  </a:ext>
                </a:extLst>
              </p:cNvPr>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2" name="Google Shape;2447;p45">
                <a:extLst>
                  <a:ext uri="{FF2B5EF4-FFF2-40B4-BE49-F238E27FC236}">
                    <a16:creationId xmlns:a16="http://schemas.microsoft.com/office/drawing/2014/main" id="{6986BF50-872D-18BC-9BD7-A60426D6546F}"/>
                  </a:ext>
                </a:extLst>
              </p:cNvPr>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3" name="Google Shape;2448;p45">
                <a:extLst>
                  <a:ext uri="{FF2B5EF4-FFF2-40B4-BE49-F238E27FC236}">
                    <a16:creationId xmlns:a16="http://schemas.microsoft.com/office/drawing/2014/main" id="{033AA288-428A-A9C7-ACF0-0C0F45B21859}"/>
                  </a:ext>
                </a:extLst>
              </p:cNvPr>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4" name="Google Shape;2449;p45">
                <a:extLst>
                  <a:ext uri="{FF2B5EF4-FFF2-40B4-BE49-F238E27FC236}">
                    <a16:creationId xmlns:a16="http://schemas.microsoft.com/office/drawing/2014/main" id="{D2C5B20A-CD22-A4B9-EDED-9CB967E67982}"/>
                  </a:ext>
                </a:extLst>
              </p:cNvPr>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5" name="Google Shape;2450;p45">
                <a:extLst>
                  <a:ext uri="{FF2B5EF4-FFF2-40B4-BE49-F238E27FC236}">
                    <a16:creationId xmlns:a16="http://schemas.microsoft.com/office/drawing/2014/main" id="{A556D418-CBE1-0BF1-239F-B58487D98B4B}"/>
                  </a:ext>
                </a:extLst>
              </p:cNvPr>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6" name="Google Shape;2451;p45">
                <a:extLst>
                  <a:ext uri="{FF2B5EF4-FFF2-40B4-BE49-F238E27FC236}">
                    <a16:creationId xmlns:a16="http://schemas.microsoft.com/office/drawing/2014/main" id="{F79F186C-7731-0913-BBDE-2799988C1705}"/>
                  </a:ext>
                </a:extLst>
              </p:cNvPr>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sp>
        <p:nvSpPr>
          <p:cNvPr id="1655" name="Google Shape;2326;p45">
            <a:extLst>
              <a:ext uri="{FF2B5EF4-FFF2-40B4-BE49-F238E27FC236}">
                <a16:creationId xmlns:a16="http://schemas.microsoft.com/office/drawing/2014/main" id="{F89B6527-091B-D787-2717-F0C643AE1931}"/>
              </a:ext>
            </a:extLst>
          </p:cNvPr>
          <p:cNvSpPr txBox="1"/>
          <p:nvPr/>
        </p:nvSpPr>
        <p:spPr>
          <a:xfrm>
            <a:off x="873606" y="3264937"/>
            <a:ext cx="2104750" cy="9010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Aptos" panose="020B0004020202020204" pitchFamily="34" charset="0"/>
                <a:ea typeface="Roboto"/>
                <a:cs typeface="Roboto"/>
                <a:sym typeface="Roboto"/>
              </a:rPr>
              <a:t>Product Recommendations</a:t>
            </a:r>
            <a:br>
              <a:rPr lang="en-US" sz="1100" dirty="0">
                <a:latin typeface="Aptos" panose="020B0004020202020204" pitchFamily="34" charset="0"/>
                <a:ea typeface="Roboto"/>
                <a:cs typeface="Roboto"/>
                <a:sym typeface="Roboto"/>
              </a:rPr>
            </a:br>
            <a:r>
              <a:rPr lang="en-US" sz="1000" dirty="0">
                <a:latin typeface="Aptos" panose="020B0004020202020204" pitchFamily="34" charset="0"/>
                <a:ea typeface="Roboto"/>
                <a:cs typeface="Roboto"/>
                <a:sym typeface="Roboto"/>
              </a:rPr>
              <a:t>Improve recommendations by suggesting products liked by similar users within the same cluster.</a:t>
            </a:r>
            <a:endParaRPr lang="en-US" sz="1100" dirty="0">
              <a:latin typeface="Aptos" panose="020B0004020202020204" pitchFamily="34" charset="0"/>
              <a:ea typeface="Roboto"/>
              <a:cs typeface="Roboto"/>
              <a:sym typeface="Roboto"/>
            </a:endParaRPr>
          </a:p>
        </p:txBody>
      </p:sp>
      <p:sp>
        <p:nvSpPr>
          <p:cNvPr id="1656" name="Google Shape;2326;p45">
            <a:extLst>
              <a:ext uri="{FF2B5EF4-FFF2-40B4-BE49-F238E27FC236}">
                <a16:creationId xmlns:a16="http://schemas.microsoft.com/office/drawing/2014/main" id="{C991224C-F13C-CFB0-2F6B-A1F4D2DAC4D9}"/>
              </a:ext>
            </a:extLst>
          </p:cNvPr>
          <p:cNvSpPr txBox="1"/>
          <p:nvPr/>
        </p:nvSpPr>
        <p:spPr>
          <a:xfrm>
            <a:off x="6224999" y="3286713"/>
            <a:ext cx="2104750" cy="9010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Aptos" panose="020B0004020202020204" pitchFamily="34" charset="0"/>
                <a:ea typeface="Roboto"/>
                <a:cs typeface="Roboto"/>
                <a:sym typeface="Roboto"/>
              </a:rPr>
              <a:t>Churn Prediction</a:t>
            </a:r>
            <a:br>
              <a:rPr lang="en-US" sz="1100" dirty="0">
                <a:latin typeface="Aptos" panose="020B0004020202020204" pitchFamily="34" charset="0"/>
                <a:ea typeface="Roboto"/>
                <a:cs typeface="Roboto"/>
                <a:sym typeface="Roboto"/>
              </a:rPr>
            </a:br>
            <a:r>
              <a:rPr lang="en-US" sz="1000" dirty="0">
                <a:latin typeface="Aptos" panose="020B0004020202020204" pitchFamily="34" charset="0"/>
                <a:ea typeface="Roboto"/>
                <a:cs typeface="Roboto"/>
                <a:sym typeface="Roboto"/>
              </a:rPr>
              <a:t>Identify and target customer clusters at higher risk of churning with specific retention strategies to increase loyalty.</a:t>
            </a:r>
            <a:endParaRPr lang="en-US" sz="1100" dirty="0">
              <a:latin typeface="Aptos" panose="020B0004020202020204" pitchFamily="34" charset="0"/>
              <a:ea typeface="Roboto"/>
              <a:cs typeface="Roboto"/>
              <a:sym typeface="Roboto"/>
            </a:endParaRPr>
          </a:p>
        </p:txBody>
      </p:sp>
      <p:sp>
        <p:nvSpPr>
          <p:cNvPr id="1657" name="Google Shape;2326;p45">
            <a:extLst>
              <a:ext uri="{FF2B5EF4-FFF2-40B4-BE49-F238E27FC236}">
                <a16:creationId xmlns:a16="http://schemas.microsoft.com/office/drawing/2014/main" id="{98339053-46AB-FEDA-DA03-3041B00DBE90}"/>
              </a:ext>
            </a:extLst>
          </p:cNvPr>
          <p:cNvSpPr txBox="1"/>
          <p:nvPr/>
        </p:nvSpPr>
        <p:spPr>
          <a:xfrm>
            <a:off x="6142277" y="1695223"/>
            <a:ext cx="2204892" cy="9010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Aptos" panose="020B0004020202020204" pitchFamily="34" charset="0"/>
                <a:ea typeface="Roboto"/>
                <a:cs typeface="Roboto"/>
                <a:sym typeface="Roboto"/>
              </a:rPr>
              <a:t>Inventory Management</a:t>
            </a:r>
            <a:br>
              <a:rPr lang="en-US" sz="1100" dirty="0">
                <a:latin typeface="Aptos" panose="020B0004020202020204" pitchFamily="34" charset="0"/>
                <a:ea typeface="Roboto"/>
                <a:cs typeface="Roboto"/>
                <a:sym typeface="Roboto"/>
              </a:rPr>
            </a:br>
            <a:r>
              <a:rPr lang="en-US" sz="1000" dirty="0">
                <a:latin typeface="Aptos" panose="020B0004020202020204" pitchFamily="34" charset="0"/>
                <a:ea typeface="Roboto"/>
                <a:cs typeface="Roboto"/>
                <a:sym typeface="Roboto"/>
              </a:rPr>
              <a:t>Optimize stock levels by understanding buying patterns of different customer segments through clustering.</a:t>
            </a:r>
            <a:endParaRPr lang="en-US" sz="1100" dirty="0">
              <a:latin typeface="Aptos" panose="020B0004020202020204" pitchFamily="34" charset="0"/>
              <a:ea typeface="Roboto"/>
              <a:cs typeface="Roboto"/>
              <a:sym typeface="Roboto"/>
            </a:endParaRPr>
          </a:p>
        </p:txBody>
      </p:sp>
    </p:spTree>
    <p:extLst>
      <p:ext uri="{BB962C8B-B14F-4D97-AF65-F5344CB8AC3E}">
        <p14:creationId xmlns:p14="http://schemas.microsoft.com/office/powerpoint/2010/main" val="1417313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grpSp>
        <p:nvGrpSpPr>
          <p:cNvPr id="1574" name="Group 1573">
            <a:extLst>
              <a:ext uri="{FF2B5EF4-FFF2-40B4-BE49-F238E27FC236}">
                <a16:creationId xmlns:a16="http://schemas.microsoft.com/office/drawing/2014/main" id="{797433B8-5459-FC92-2162-560B16CEDC88}"/>
              </a:ext>
            </a:extLst>
          </p:cNvPr>
          <p:cNvGrpSpPr/>
          <p:nvPr/>
        </p:nvGrpSpPr>
        <p:grpSpPr>
          <a:xfrm>
            <a:off x="4330927" y="2233152"/>
            <a:ext cx="4725887" cy="650100"/>
            <a:chOff x="4324253" y="1886083"/>
            <a:chExt cx="4725887" cy="650100"/>
          </a:xfrm>
        </p:grpSpPr>
        <p:sp>
          <p:nvSpPr>
            <p:cNvPr id="1613" name="Google Shape;419;p18">
              <a:extLst>
                <a:ext uri="{FF2B5EF4-FFF2-40B4-BE49-F238E27FC236}">
                  <a16:creationId xmlns:a16="http://schemas.microsoft.com/office/drawing/2014/main" id="{B2A8BB50-2738-C270-B097-2135A4CC5BCD}"/>
                </a:ext>
              </a:extLst>
            </p:cNvPr>
            <p:cNvSpPr/>
            <p:nvPr/>
          </p:nvSpPr>
          <p:spPr>
            <a:xfrm>
              <a:off x="5373340" y="1886083"/>
              <a:ext cx="3676800" cy="650100"/>
            </a:xfrm>
            <a:prstGeom prst="roundRect">
              <a:avLst>
                <a:gd name="adj" fmla="val 50000"/>
              </a:avLst>
            </a:prstGeom>
            <a:solidFill>
              <a:srgbClr val="FCE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420;p18">
              <a:extLst>
                <a:ext uri="{FF2B5EF4-FFF2-40B4-BE49-F238E27FC236}">
                  <a16:creationId xmlns:a16="http://schemas.microsoft.com/office/drawing/2014/main" id="{7B8EA6A3-740B-8C14-5C26-63789A9EABF4}"/>
                </a:ext>
              </a:extLst>
            </p:cNvPr>
            <p:cNvSpPr/>
            <p:nvPr/>
          </p:nvSpPr>
          <p:spPr>
            <a:xfrm>
              <a:off x="4324253" y="1984826"/>
              <a:ext cx="1635828" cy="464400"/>
            </a:xfrm>
            <a:prstGeom prst="roundRect">
              <a:avLst>
                <a:gd name="adj" fmla="val 50000"/>
              </a:avLst>
            </a:prstGeom>
            <a:solidFill>
              <a:srgbClr val="EA4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DATA</a:t>
            </a:r>
            <a:r>
              <a:rPr lang="en-CA" dirty="0">
                <a:latin typeface="Roboto" panose="02000000000000000000" pitchFamily="2" charset="0"/>
                <a:ea typeface="Roboto" panose="02000000000000000000" pitchFamily="2" charset="0"/>
                <a:cs typeface="Roboto" panose="02000000000000000000" pitchFamily="2" charset="0"/>
              </a:rPr>
              <a:t> PREPROCESSING</a:t>
            </a:r>
          </a:p>
        </p:txBody>
      </p:sp>
      <p:grpSp>
        <p:nvGrpSpPr>
          <p:cNvPr id="17" name="Group 16">
            <a:extLst>
              <a:ext uri="{FF2B5EF4-FFF2-40B4-BE49-F238E27FC236}">
                <a16:creationId xmlns:a16="http://schemas.microsoft.com/office/drawing/2014/main" id="{92F5C0CD-2ECE-56CA-7A19-4FFADC48F391}"/>
              </a:ext>
            </a:extLst>
          </p:cNvPr>
          <p:cNvGrpSpPr/>
          <p:nvPr/>
        </p:nvGrpSpPr>
        <p:grpSpPr>
          <a:xfrm>
            <a:off x="588890" y="1269928"/>
            <a:ext cx="2889300" cy="3407700"/>
            <a:chOff x="790447" y="1653077"/>
            <a:chExt cx="2889300" cy="3407700"/>
          </a:xfrm>
        </p:grpSpPr>
        <p:sp>
          <p:nvSpPr>
            <p:cNvPr id="2" name="Google Shape;360;p18">
              <a:extLst>
                <a:ext uri="{FF2B5EF4-FFF2-40B4-BE49-F238E27FC236}">
                  <a16:creationId xmlns:a16="http://schemas.microsoft.com/office/drawing/2014/main" id="{7B62C421-2AD6-6C4C-F9FE-7CEA937E9256}"/>
                </a:ext>
              </a:extLst>
            </p:cNvPr>
            <p:cNvSpPr/>
            <p:nvPr/>
          </p:nvSpPr>
          <p:spPr>
            <a:xfrm>
              <a:off x="790447" y="1653077"/>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1;p18">
              <a:extLst>
                <a:ext uri="{FF2B5EF4-FFF2-40B4-BE49-F238E27FC236}">
                  <a16:creationId xmlns:a16="http://schemas.microsoft.com/office/drawing/2014/main" id="{C59CE222-0E08-6074-4253-C488FA16EC33}"/>
                </a:ext>
              </a:extLst>
            </p:cNvPr>
            <p:cNvSpPr txBox="1"/>
            <p:nvPr/>
          </p:nvSpPr>
          <p:spPr>
            <a:xfrm>
              <a:off x="979484" y="2170277"/>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100" b="1" dirty="0">
                  <a:latin typeface="Fira Sans Extra Condensed"/>
                  <a:ea typeface="Fira Sans Extra Condensed"/>
                  <a:cs typeface="Fira Sans Extra Condensed"/>
                  <a:sym typeface="Fira Sans Extra Condensed"/>
                </a:rPr>
                <a:t>DATA CLEANING</a:t>
              </a:r>
              <a:endParaRPr lang="en-IN" sz="2100" b="1" dirty="0">
                <a:solidFill>
                  <a:srgbClr val="000000"/>
                </a:solidFill>
                <a:latin typeface="Fira Sans Extra Condensed"/>
                <a:ea typeface="Fira Sans Extra Condensed"/>
                <a:cs typeface="Fira Sans Extra Condensed"/>
                <a:sym typeface="Fira Sans Extra Condensed"/>
              </a:endParaRPr>
            </a:p>
          </p:txBody>
        </p:sp>
        <p:grpSp>
          <p:nvGrpSpPr>
            <p:cNvPr id="6" name="Google Shape;362;p18">
              <a:extLst>
                <a:ext uri="{FF2B5EF4-FFF2-40B4-BE49-F238E27FC236}">
                  <a16:creationId xmlns:a16="http://schemas.microsoft.com/office/drawing/2014/main" id="{9B46815D-B6E7-00D7-668F-484B0394EEC2}"/>
                </a:ext>
              </a:extLst>
            </p:cNvPr>
            <p:cNvGrpSpPr/>
            <p:nvPr/>
          </p:nvGrpSpPr>
          <p:grpSpPr>
            <a:xfrm>
              <a:off x="1184360" y="3244477"/>
              <a:ext cx="2133450" cy="1431550"/>
              <a:chOff x="851113" y="2915825"/>
              <a:chExt cx="2133450" cy="1431550"/>
            </a:xfrm>
          </p:grpSpPr>
          <p:sp>
            <p:nvSpPr>
              <p:cNvPr id="7" name="Google Shape;363;p18">
                <a:extLst>
                  <a:ext uri="{FF2B5EF4-FFF2-40B4-BE49-F238E27FC236}">
                    <a16:creationId xmlns:a16="http://schemas.microsoft.com/office/drawing/2014/main" id="{5F8BCF37-2436-15E5-D7CA-FC8FF01836EF}"/>
                  </a:ext>
                </a:extLst>
              </p:cNvPr>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4;p18">
                <a:extLst>
                  <a:ext uri="{FF2B5EF4-FFF2-40B4-BE49-F238E27FC236}">
                    <a16:creationId xmlns:a16="http://schemas.microsoft.com/office/drawing/2014/main" id="{338193E6-3828-D3A4-DFD2-064EDA907CDB}"/>
                  </a:ext>
                </a:extLst>
              </p:cNvPr>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5;p18">
                <a:extLst>
                  <a:ext uri="{FF2B5EF4-FFF2-40B4-BE49-F238E27FC236}">
                    <a16:creationId xmlns:a16="http://schemas.microsoft.com/office/drawing/2014/main" id="{0CE22CAC-37F2-9481-06FE-7D1BF6805B61}"/>
                  </a:ext>
                </a:extLst>
              </p:cNvPr>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6;p18">
                <a:extLst>
                  <a:ext uri="{FF2B5EF4-FFF2-40B4-BE49-F238E27FC236}">
                    <a16:creationId xmlns:a16="http://schemas.microsoft.com/office/drawing/2014/main" id="{F0D2B9AA-286C-96F2-F8AD-E837A540214E}"/>
                  </a:ext>
                </a:extLst>
              </p:cNvPr>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7;p18">
                <a:extLst>
                  <a:ext uri="{FF2B5EF4-FFF2-40B4-BE49-F238E27FC236}">
                    <a16:creationId xmlns:a16="http://schemas.microsoft.com/office/drawing/2014/main" id="{99F89D0B-8761-71E4-9F05-59C804A73268}"/>
                  </a:ext>
                </a:extLst>
              </p:cNvPr>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8;p18">
                <a:extLst>
                  <a:ext uri="{FF2B5EF4-FFF2-40B4-BE49-F238E27FC236}">
                    <a16:creationId xmlns:a16="http://schemas.microsoft.com/office/drawing/2014/main" id="{39545259-7AE8-E3A7-62BD-F8AC31E505B4}"/>
                  </a:ext>
                </a:extLst>
              </p:cNvPr>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9;p18">
                <a:extLst>
                  <a:ext uri="{FF2B5EF4-FFF2-40B4-BE49-F238E27FC236}">
                    <a16:creationId xmlns:a16="http://schemas.microsoft.com/office/drawing/2014/main" id="{D5CA2FAA-8AFF-9A5B-A004-0E867530E4EC}"/>
                  </a:ext>
                </a:extLst>
              </p:cNvPr>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0;p18">
                <a:extLst>
                  <a:ext uri="{FF2B5EF4-FFF2-40B4-BE49-F238E27FC236}">
                    <a16:creationId xmlns:a16="http://schemas.microsoft.com/office/drawing/2014/main" id="{75717F8A-82A8-543B-8404-55C747688DA5}"/>
                  </a:ext>
                </a:extLst>
              </p:cNvPr>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p18">
                <a:extLst>
                  <a:ext uri="{FF2B5EF4-FFF2-40B4-BE49-F238E27FC236}">
                    <a16:creationId xmlns:a16="http://schemas.microsoft.com/office/drawing/2014/main" id="{DC379C31-335F-9F62-8AE4-4E59EB159429}"/>
                  </a:ext>
                </a:extLst>
              </p:cNvPr>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p18">
                <a:extLst>
                  <a:ext uri="{FF2B5EF4-FFF2-40B4-BE49-F238E27FC236}">
                    <a16:creationId xmlns:a16="http://schemas.microsoft.com/office/drawing/2014/main" id="{943FED9B-7F94-D77C-224A-4D4BCDA5A8CC}"/>
                  </a:ext>
                </a:extLst>
              </p:cNvPr>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3;p18">
                <a:extLst>
                  <a:ext uri="{FF2B5EF4-FFF2-40B4-BE49-F238E27FC236}">
                    <a16:creationId xmlns:a16="http://schemas.microsoft.com/office/drawing/2014/main" id="{6F83BA1B-0726-E2E3-C8F4-DC4918ACF2D3}"/>
                  </a:ext>
                </a:extLst>
              </p:cNvPr>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4;p18">
                <a:extLst>
                  <a:ext uri="{FF2B5EF4-FFF2-40B4-BE49-F238E27FC236}">
                    <a16:creationId xmlns:a16="http://schemas.microsoft.com/office/drawing/2014/main" id="{6A4CFA24-D23D-BA72-A5ED-27A0051A89BE}"/>
                  </a:ext>
                </a:extLst>
              </p:cNvPr>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5;p18">
                <a:extLst>
                  <a:ext uri="{FF2B5EF4-FFF2-40B4-BE49-F238E27FC236}">
                    <a16:creationId xmlns:a16="http://schemas.microsoft.com/office/drawing/2014/main" id="{1189B611-2AA5-181D-6833-3CFE64FBB25B}"/>
                  </a:ext>
                </a:extLst>
              </p:cNvPr>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6;p18">
                <a:extLst>
                  <a:ext uri="{FF2B5EF4-FFF2-40B4-BE49-F238E27FC236}">
                    <a16:creationId xmlns:a16="http://schemas.microsoft.com/office/drawing/2014/main" id="{F950161C-1FD2-FE2B-DA46-A70C83469FA6}"/>
                  </a:ext>
                </a:extLst>
              </p:cNvPr>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7;p18">
                <a:extLst>
                  <a:ext uri="{FF2B5EF4-FFF2-40B4-BE49-F238E27FC236}">
                    <a16:creationId xmlns:a16="http://schemas.microsoft.com/office/drawing/2014/main" id="{2209A10E-6950-C922-9886-7CE2C84EC609}"/>
                  </a:ext>
                </a:extLst>
              </p:cNvPr>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8;p18">
                <a:extLst>
                  <a:ext uri="{FF2B5EF4-FFF2-40B4-BE49-F238E27FC236}">
                    <a16:creationId xmlns:a16="http://schemas.microsoft.com/office/drawing/2014/main" id="{3F65AFBF-F621-7703-40AE-4B38C3476493}"/>
                  </a:ext>
                </a:extLst>
              </p:cNvPr>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9;p18">
                <a:extLst>
                  <a:ext uri="{FF2B5EF4-FFF2-40B4-BE49-F238E27FC236}">
                    <a16:creationId xmlns:a16="http://schemas.microsoft.com/office/drawing/2014/main" id="{C750A28F-96AF-6C27-E00D-12F7AA1C6AF9}"/>
                  </a:ext>
                </a:extLst>
              </p:cNvPr>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380;p18">
                <a:extLst>
                  <a:ext uri="{FF2B5EF4-FFF2-40B4-BE49-F238E27FC236}">
                    <a16:creationId xmlns:a16="http://schemas.microsoft.com/office/drawing/2014/main" id="{FEDF1FA8-A912-1BB8-9072-12E23D87DCCE}"/>
                  </a:ext>
                </a:extLst>
              </p:cNvPr>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381;p18">
                <a:extLst>
                  <a:ext uri="{FF2B5EF4-FFF2-40B4-BE49-F238E27FC236}">
                    <a16:creationId xmlns:a16="http://schemas.microsoft.com/office/drawing/2014/main" id="{4355A451-02A2-F730-0210-1D6B5EE980D8}"/>
                  </a:ext>
                </a:extLst>
              </p:cNvPr>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382;p18">
                <a:extLst>
                  <a:ext uri="{FF2B5EF4-FFF2-40B4-BE49-F238E27FC236}">
                    <a16:creationId xmlns:a16="http://schemas.microsoft.com/office/drawing/2014/main" id="{DDAC843B-AB0D-C258-5888-7A9CDDB6576B}"/>
                  </a:ext>
                </a:extLst>
              </p:cNvPr>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383;p18">
                <a:extLst>
                  <a:ext uri="{FF2B5EF4-FFF2-40B4-BE49-F238E27FC236}">
                    <a16:creationId xmlns:a16="http://schemas.microsoft.com/office/drawing/2014/main" id="{6614BCB0-8D0A-4543-0AA3-0AD226B030B1}"/>
                  </a:ext>
                </a:extLst>
              </p:cNvPr>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384;p18">
                <a:extLst>
                  <a:ext uri="{FF2B5EF4-FFF2-40B4-BE49-F238E27FC236}">
                    <a16:creationId xmlns:a16="http://schemas.microsoft.com/office/drawing/2014/main" id="{4A76AEBD-F21C-A3A3-1A6A-3921C9A7E69C}"/>
                  </a:ext>
                </a:extLst>
              </p:cNvPr>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385;p18">
                <a:extLst>
                  <a:ext uri="{FF2B5EF4-FFF2-40B4-BE49-F238E27FC236}">
                    <a16:creationId xmlns:a16="http://schemas.microsoft.com/office/drawing/2014/main" id="{710B15ED-EE6A-5285-4595-531E0E6DE183}"/>
                  </a:ext>
                </a:extLst>
              </p:cNvPr>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386;p18">
                <a:extLst>
                  <a:ext uri="{FF2B5EF4-FFF2-40B4-BE49-F238E27FC236}">
                    <a16:creationId xmlns:a16="http://schemas.microsoft.com/office/drawing/2014/main" id="{890FF864-AC3E-87F3-BC4D-49A8169EAAB8}"/>
                  </a:ext>
                </a:extLst>
              </p:cNvPr>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387;p18">
                <a:extLst>
                  <a:ext uri="{FF2B5EF4-FFF2-40B4-BE49-F238E27FC236}">
                    <a16:creationId xmlns:a16="http://schemas.microsoft.com/office/drawing/2014/main" id="{ACCAD297-45F3-050E-A3FF-DA89339449BC}"/>
                  </a:ext>
                </a:extLst>
              </p:cNvPr>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388;p18">
                <a:extLst>
                  <a:ext uri="{FF2B5EF4-FFF2-40B4-BE49-F238E27FC236}">
                    <a16:creationId xmlns:a16="http://schemas.microsoft.com/office/drawing/2014/main" id="{1093F9C3-C0AA-AEE9-7D3C-08BD1CE65D0C}"/>
                  </a:ext>
                </a:extLst>
              </p:cNvPr>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389;p18">
                <a:extLst>
                  <a:ext uri="{FF2B5EF4-FFF2-40B4-BE49-F238E27FC236}">
                    <a16:creationId xmlns:a16="http://schemas.microsoft.com/office/drawing/2014/main" id="{1A75C6DE-B0C1-C0C8-1CC5-A7AAEE687112}"/>
                  </a:ext>
                </a:extLst>
              </p:cNvPr>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390;p18">
                <a:extLst>
                  <a:ext uri="{FF2B5EF4-FFF2-40B4-BE49-F238E27FC236}">
                    <a16:creationId xmlns:a16="http://schemas.microsoft.com/office/drawing/2014/main" id="{99F075EA-E0CD-2475-BFF7-C24BA1D49A31}"/>
                  </a:ext>
                </a:extLst>
              </p:cNvPr>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391;p18">
                <a:extLst>
                  <a:ext uri="{FF2B5EF4-FFF2-40B4-BE49-F238E27FC236}">
                    <a16:creationId xmlns:a16="http://schemas.microsoft.com/office/drawing/2014/main" id="{09E488D5-FCBB-9C59-10C6-4A7BCC2EEC93}"/>
                  </a:ext>
                </a:extLst>
              </p:cNvPr>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392;p18">
                <a:extLst>
                  <a:ext uri="{FF2B5EF4-FFF2-40B4-BE49-F238E27FC236}">
                    <a16:creationId xmlns:a16="http://schemas.microsoft.com/office/drawing/2014/main" id="{2B789A09-4170-698C-0F5F-5FCBA23CC83F}"/>
                  </a:ext>
                </a:extLst>
              </p:cNvPr>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393;p18">
                <a:extLst>
                  <a:ext uri="{FF2B5EF4-FFF2-40B4-BE49-F238E27FC236}">
                    <a16:creationId xmlns:a16="http://schemas.microsoft.com/office/drawing/2014/main" id="{9A86754D-849B-9144-0657-D1A4B0DB4BEB}"/>
                  </a:ext>
                </a:extLst>
              </p:cNvPr>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94;p18">
                <a:extLst>
                  <a:ext uri="{FF2B5EF4-FFF2-40B4-BE49-F238E27FC236}">
                    <a16:creationId xmlns:a16="http://schemas.microsoft.com/office/drawing/2014/main" id="{0584606D-F6BB-48F4-4302-98E5133B9BA2}"/>
                  </a:ext>
                </a:extLst>
              </p:cNvPr>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95;p18">
                <a:extLst>
                  <a:ext uri="{FF2B5EF4-FFF2-40B4-BE49-F238E27FC236}">
                    <a16:creationId xmlns:a16="http://schemas.microsoft.com/office/drawing/2014/main" id="{BA2EE39A-F625-FCDF-AA9A-995E0FEAFAA8}"/>
                  </a:ext>
                </a:extLst>
              </p:cNvPr>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96;p18">
                <a:extLst>
                  <a:ext uri="{FF2B5EF4-FFF2-40B4-BE49-F238E27FC236}">
                    <a16:creationId xmlns:a16="http://schemas.microsoft.com/office/drawing/2014/main" id="{05DB9582-A8AA-2AD9-06CB-27DC57756C67}"/>
                  </a:ext>
                </a:extLst>
              </p:cNvPr>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97;p18">
                <a:extLst>
                  <a:ext uri="{FF2B5EF4-FFF2-40B4-BE49-F238E27FC236}">
                    <a16:creationId xmlns:a16="http://schemas.microsoft.com/office/drawing/2014/main" id="{2A8F55DD-BB46-7EF3-D6BD-1D5348D413CD}"/>
                  </a:ext>
                </a:extLst>
              </p:cNvPr>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98;p18">
                <a:extLst>
                  <a:ext uri="{FF2B5EF4-FFF2-40B4-BE49-F238E27FC236}">
                    <a16:creationId xmlns:a16="http://schemas.microsoft.com/office/drawing/2014/main" id="{1A51A83A-EC00-1302-2FC9-9AF6AFC7A4BC}"/>
                  </a:ext>
                </a:extLst>
              </p:cNvPr>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99;p18">
                <a:extLst>
                  <a:ext uri="{FF2B5EF4-FFF2-40B4-BE49-F238E27FC236}">
                    <a16:creationId xmlns:a16="http://schemas.microsoft.com/office/drawing/2014/main" id="{812D37F6-FC43-3562-8EDE-A11B49812EE0}"/>
                  </a:ext>
                </a:extLst>
              </p:cNvPr>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400;p18">
                <a:extLst>
                  <a:ext uri="{FF2B5EF4-FFF2-40B4-BE49-F238E27FC236}">
                    <a16:creationId xmlns:a16="http://schemas.microsoft.com/office/drawing/2014/main" id="{9F4DADFE-FBD3-3098-5BEE-AB4A4784517E}"/>
                  </a:ext>
                </a:extLst>
              </p:cNvPr>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401;p18">
                <a:extLst>
                  <a:ext uri="{FF2B5EF4-FFF2-40B4-BE49-F238E27FC236}">
                    <a16:creationId xmlns:a16="http://schemas.microsoft.com/office/drawing/2014/main" id="{FCA03A3D-A5A2-58CC-2176-7203FB4F7641}"/>
                  </a:ext>
                </a:extLst>
              </p:cNvPr>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402;p18">
                <a:extLst>
                  <a:ext uri="{FF2B5EF4-FFF2-40B4-BE49-F238E27FC236}">
                    <a16:creationId xmlns:a16="http://schemas.microsoft.com/office/drawing/2014/main" id="{D64205E7-0C83-A38E-9BEA-1C4C01F70546}"/>
                  </a:ext>
                </a:extLst>
              </p:cNvPr>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403;p18">
                <a:extLst>
                  <a:ext uri="{FF2B5EF4-FFF2-40B4-BE49-F238E27FC236}">
                    <a16:creationId xmlns:a16="http://schemas.microsoft.com/office/drawing/2014/main" id="{03477B71-9BD2-C718-871C-129015287111}"/>
                  </a:ext>
                </a:extLst>
              </p:cNvPr>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404;p18">
                <a:extLst>
                  <a:ext uri="{FF2B5EF4-FFF2-40B4-BE49-F238E27FC236}">
                    <a16:creationId xmlns:a16="http://schemas.microsoft.com/office/drawing/2014/main" id="{627D0869-5270-16FB-6859-51F2D97BDDC2}"/>
                  </a:ext>
                </a:extLst>
              </p:cNvPr>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405;p18">
                <a:extLst>
                  <a:ext uri="{FF2B5EF4-FFF2-40B4-BE49-F238E27FC236}">
                    <a16:creationId xmlns:a16="http://schemas.microsoft.com/office/drawing/2014/main" id="{22B1CF53-C196-9D57-C993-B5495ECC2742}"/>
                  </a:ext>
                </a:extLst>
              </p:cNvPr>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406;p18">
                <a:extLst>
                  <a:ext uri="{FF2B5EF4-FFF2-40B4-BE49-F238E27FC236}">
                    <a16:creationId xmlns:a16="http://schemas.microsoft.com/office/drawing/2014/main" id="{AF0365D3-AE20-1C08-FC80-6B1B9FAEEDE5}"/>
                  </a:ext>
                </a:extLst>
              </p:cNvPr>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407;p18">
                <a:extLst>
                  <a:ext uri="{FF2B5EF4-FFF2-40B4-BE49-F238E27FC236}">
                    <a16:creationId xmlns:a16="http://schemas.microsoft.com/office/drawing/2014/main" id="{7C0905AB-915D-B3AA-6285-C2E379E704E9}"/>
                  </a:ext>
                </a:extLst>
              </p:cNvPr>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408;p18">
                <a:extLst>
                  <a:ext uri="{FF2B5EF4-FFF2-40B4-BE49-F238E27FC236}">
                    <a16:creationId xmlns:a16="http://schemas.microsoft.com/office/drawing/2014/main" id="{B987B6B6-5E27-7C53-EB99-43C4E8CA281F}"/>
                  </a:ext>
                </a:extLst>
              </p:cNvPr>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409;p18">
                <a:extLst>
                  <a:ext uri="{FF2B5EF4-FFF2-40B4-BE49-F238E27FC236}">
                    <a16:creationId xmlns:a16="http://schemas.microsoft.com/office/drawing/2014/main" id="{16049CDF-6DFC-6A28-3561-4D11491F6293}"/>
                  </a:ext>
                </a:extLst>
              </p:cNvPr>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410;p18">
                <a:extLst>
                  <a:ext uri="{FF2B5EF4-FFF2-40B4-BE49-F238E27FC236}">
                    <a16:creationId xmlns:a16="http://schemas.microsoft.com/office/drawing/2014/main" id="{384A28BE-F44A-5A60-D379-B334799997F0}"/>
                  </a:ext>
                </a:extLst>
              </p:cNvPr>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11;p18">
                <a:extLst>
                  <a:ext uri="{FF2B5EF4-FFF2-40B4-BE49-F238E27FC236}">
                    <a16:creationId xmlns:a16="http://schemas.microsoft.com/office/drawing/2014/main" id="{ED3512AA-E814-2A3B-341F-E5F3ACEA1801}"/>
                  </a:ext>
                </a:extLst>
              </p:cNvPr>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69" name="Google Shape;413;p18">
            <a:extLst>
              <a:ext uri="{FF2B5EF4-FFF2-40B4-BE49-F238E27FC236}">
                <a16:creationId xmlns:a16="http://schemas.microsoft.com/office/drawing/2014/main" id="{F91386DB-906E-2CD2-D358-5CADB4F458FD}"/>
              </a:ext>
            </a:extLst>
          </p:cNvPr>
          <p:cNvSpPr/>
          <p:nvPr/>
        </p:nvSpPr>
        <p:spPr>
          <a:xfrm>
            <a:off x="2129585" y="3830052"/>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15;p18">
            <a:extLst>
              <a:ext uri="{FF2B5EF4-FFF2-40B4-BE49-F238E27FC236}">
                <a16:creationId xmlns:a16="http://schemas.microsoft.com/office/drawing/2014/main" id="{52E7979A-C3F2-F74E-523A-8A85CBF64E7C}"/>
              </a:ext>
            </a:extLst>
          </p:cNvPr>
          <p:cNvSpPr/>
          <p:nvPr/>
        </p:nvSpPr>
        <p:spPr>
          <a:xfrm>
            <a:off x="2129585" y="3830052"/>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17;p18">
            <a:extLst>
              <a:ext uri="{FF2B5EF4-FFF2-40B4-BE49-F238E27FC236}">
                <a16:creationId xmlns:a16="http://schemas.microsoft.com/office/drawing/2014/main" id="{7788373E-20B0-C985-0DCB-A1AB1A3BCC55}"/>
              </a:ext>
            </a:extLst>
          </p:cNvPr>
          <p:cNvSpPr/>
          <p:nvPr/>
        </p:nvSpPr>
        <p:spPr>
          <a:xfrm>
            <a:off x="2265873" y="1269928"/>
            <a:ext cx="2370846" cy="2171249"/>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CA"/>
          </a:p>
        </p:txBody>
      </p:sp>
      <p:grpSp>
        <p:nvGrpSpPr>
          <p:cNvPr id="20" name="Group 19">
            <a:extLst>
              <a:ext uri="{FF2B5EF4-FFF2-40B4-BE49-F238E27FC236}">
                <a16:creationId xmlns:a16="http://schemas.microsoft.com/office/drawing/2014/main" id="{2779FB5C-6F93-4F84-C4EE-909AE47578EB}"/>
              </a:ext>
            </a:extLst>
          </p:cNvPr>
          <p:cNvGrpSpPr/>
          <p:nvPr/>
        </p:nvGrpSpPr>
        <p:grpSpPr>
          <a:xfrm>
            <a:off x="4324253" y="1206953"/>
            <a:ext cx="4725887" cy="650100"/>
            <a:chOff x="4324253" y="1065367"/>
            <a:chExt cx="4725887" cy="650100"/>
          </a:xfrm>
        </p:grpSpPr>
        <p:sp>
          <p:nvSpPr>
            <p:cNvPr id="1575" name="Google Shape;419;p18">
              <a:extLst>
                <a:ext uri="{FF2B5EF4-FFF2-40B4-BE49-F238E27FC236}">
                  <a16:creationId xmlns:a16="http://schemas.microsoft.com/office/drawing/2014/main" id="{51FC70FA-DF45-1BE3-46E4-B7E9180052D6}"/>
                </a:ext>
              </a:extLst>
            </p:cNvPr>
            <p:cNvSpPr/>
            <p:nvPr/>
          </p:nvSpPr>
          <p:spPr>
            <a:xfrm>
              <a:off x="5373340" y="1065367"/>
              <a:ext cx="3676800" cy="650100"/>
            </a:xfrm>
            <a:prstGeom prst="roundRect">
              <a:avLst>
                <a:gd name="adj" fmla="val 50000"/>
              </a:avLst>
            </a:prstGeom>
            <a:solidFill>
              <a:srgbClr val="EFE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20;p18">
              <a:extLst>
                <a:ext uri="{FF2B5EF4-FFF2-40B4-BE49-F238E27FC236}">
                  <a16:creationId xmlns:a16="http://schemas.microsoft.com/office/drawing/2014/main" id="{8AA775A1-9C16-5566-BE29-53B14AFA5853}"/>
                </a:ext>
              </a:extLst>
            </p:cNvPr>
            <p:cNvSpPr/>
            <p:nvPr/>
          </p:nvSpPr>
          <p:spPr>
            <a:xfrm>
              <a:off x="4324253" y="1158217"/>
              <a:ext cx="1635828" cy="464400"/>
            </a:xfrm>
            <a:prstGeom prst="roundRect">
              <a:avLst>
                <a:gd name="adj" fmla="val 50000"/>
              </a:avLst>
            </a:prstGeom>
            <a:solidFill>
              <a:srgbClr val="802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421;p18">
              <a:extLst>
                <a:ext uri="{FF2B5EF4-FFF2-40B4-BE49-F238E27FC236}">
                  <a16:creationId xmlns:a16="http://schemas.microsoft.com/office/drawing/2014/main" id="{059C1650-DD01-52C8-90E9-C2E48436EF9B}"/>
                </a:ext>
              </a:extLst>
            </p:cNvPr>
            <p:cNvGrpSpPr/>
            <p:nvPr/>
          </p:nvGrpSpPr>
          <p:grpSpPr>
            <a:xfrm>
              <a:off x="4485470" y="1094961"/>
              <a:ext cx="4564670" cy="558115"/>
              <a:chOff x="4122280" y="1261169"/>
              <a:chExt cx="4564670" cy="558115"/>
            </a:xfrm>
          </p:grpSpPr>
          <p:sp>
            <p:nvSpPr>
              <p:cNvPr id="1578" name="Google Shape;422;p18">
                <a:extLst>
                  <a:ext uri="{FF2B5EF4-FFF2-40B4-BE49-F238E27FC236}">
                    <a16:creationId xmlns:a16="http://schemas.microsoft.com/office/drawing/2014/main" id="{9818922A-CCF8-2186-704A-C03E50883FEB}"/>
                  </a:ext>
                </a:extLst>
              </p:cNvPr>
              <p:cNvSpPr txBox="1"/>
              <p:nvPr/>
            </p:nvSpPr>
            <p:spPr>
              <a:xfrm>
                <a:off x="5684965" y="1261169"/>
                <a:ext cx="3001985" cy="55811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Roboto"/>
                    <a:ea typeface="Roboto"/>
                    <a:cs typeface="Roboto"/>
                    <a:sym typeface="Roboto"/>
                  </a:rPr>
                  <a:t>There are 275,846 missing values. </a:t>
                </a:r>
                <a:r>
                  <a:rPr lang="en-US" sz="1100" dirty="0" err="1">
                    <a:latin typeface="Roboto"/>
                    <a:ea typeface="Roboto"/>
                    <a:cs typeface="Roboto"/>
                    <a:sym typeface="Roboto"/>
                  </a:rPr>
                  <a:t>CustomerID</a:t>
                </a:r>
                <a:r>
                  <a:rPr lang="en-US" sz="1100" dirty="0">
                    <a:latin typeface="Roboto"/>
                    <a:ea typeface="Roboto"/>
                    <a:cs typeface="Roboto"/>
                    <a:sym typeface="Roboto"/>
                  </a:rPr>
                  <a:t> : 270,160, </a:t>
                </a:r>
                <a:r>
                  <a:rPr lang="en-US" sz="1100" dirty="0" err="1">
                    <a:latin typeface="Roboto"/>
                    <a:ea typeface="Roboto"/>
                    <a:cs typeface="Roboto"/>
                    <a:sym typeface="Roboto"/>
                  </a:rPr>
                  <a:t>StockCode</a:t>
                </a:r>
                <a:r>
                  <a:rPr lang="en-US" sz="1100" dirty="0">
                    <a:latin typeface="Roboto"/>
                    <a:ea typeface="Roboto"/>
                    <a:cs typeface="Roboto"/>
                    <a:sym typeface="Roboto"/>
                  </a:rPr>
                  <a:t> : 5592 Description : 94 were removed.</a:t>
                </a:r>
              </a:p>
            </p:txBody>
          </p:sp>
          <p:sp>
            <p:nvSpPr>
              <p:cNvPr id="1579" name="Google Shape;423;p18">
                <a:extLst>
                  <a:ext uri="{FF2B5EF4-FFF2-40B4-BE49-F238E27FC236}">
                    <a16:creationId xmlns:a16="http://schemas.microsoft.com/office/drawing/2014/main" id="{093BA908-DF49-952D-9EED-D58A9D7E7A07}"/>
                  </a:ext>
                </a:extLst>
              </p:cNvPr>
              <p:cNvSpPr txBox="1"/>
              <p:nvPr/>
            </p:nvSpPr>
            <p:spPr>
              <a:xfrm>
                <a:off x="4122280" y="1390725"/>
                <a:ext cx="127075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Fira Sans Extra Condensed"/>
                    <a:ea typeface="Fira Sans Extra Condensed"/>
                    <a:cs typeface="Fira Sans Extra Condensed"/>
                    <a:sym typeface="Fira Sans Extra Condensed"/>
                  </a:rPr>
                  <a:t>Missing Values</a:t>
                </a:r>
              </a:p>
            </p:txBody>
          </p:sp>
        </p:grpSp>
      </p:grpSp>
      <p:sp>
        <p:nvSpPr>
          <p:cNvPr id="1581" name="Google Shape;425;p18">
            <a:extLst>
              <a:ext uri="{FF2B5EF4-FFF2-40B4-BE49-F238E27FC236}">
                <a16:creationId xmlns:a16="http://schemas.microsoft.com/office/drawing/2014/main" id="{B1EE105D-9C85-1E1B-2A4A-F164A48CB710}"/>
              </a:ext>
            </a:extLst>
          </p:cNvPr>
          <p:cNvSpPr/>
          <p:nvPr/>
        </p:nvSpPr>
        <p:spPr>
          <a:xfrm rot="257315">
            <a:off x="2120797" y="3509778"/>
            <a:ext cx="2341182" cy="34678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CA"/>
          </a:p>
        </p:txBody>
      </p:sp>
      <p:sp>
        <p:nvSpPr>
          <p:cNvPr id="1598" name="Google Shape;445;p18">
            <a:extLst>
              <a:ext uri="{FF2B5EF4-FFF2-40B4-BE49-F238E27FC236}">
                <a16:creationId xmlns:a16="http://schemas.microsoft.com/office/drawing/2014/main" id="{CE43FBE0-DBB1-5AED-4C1E-366DD5CFF45C}"/>
              </a:ext>
            </a:extLst>
          </p:cNvPr>
          <p:cNvSpPr/>
          <p:nvPr/>
        </p:nvSpPr>
        <p:spPr>
          <a:xfrm>
            <a:off x="2129597" y="3829877"/>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421;p18">
            <a:extLst>
              <a:ext uri="{FF2B5EF4-FFF2-40B4-BE49-F238E27FC236}">
                <a16:creationId xmlns:a16="http://schemas.microsoft.com/office/drawing/2014/main" id="{70C4CDA0-21AE-0BFD-A05B-95443F31DC2F}"/>
              </a:ext>
            </a:extLst>
          </p:cNvPr>
          <p:cNvGrpSpPr/>
          <p:nvPr/>
        </p:nvGrpSpPr>
        <p:grpSpPr>
          <a:xfrm>
            <a:off x="4485470" y="2398195"/>
            <a:ext cx="4564670" cy="331813"/>
            <a:chOff x="4122280" y="1390725"/>
            <a:chExt cx="4564670" cy="331813"/>
          </a:xfrm>
        </p:grpSpPr>
        <p:sp>
          <p:nvSpPr>
            <p:cNvPr id="1615" name="Google Shape;422;p18">
              <a:extLst>
                <a:ext uri="{FF2B5EF4-FFF2-40B4-BE49-F238E27FC236}">
                  <a16:creationId xmlns:a16="http://schemas.microsoft.com/office/drawing/2014/main" id="{DB6524A9-1653-05F6-9B22-94AEFC63E013}"/>
                </a:ext>
              </a:extLst>
            </p:cNvPr>
            <p:cNvSpPr txBox="1"/>
            <p:nvPr/>
          </p:nvSpPr>
          <p:spPr>
            <a:xfrm>
              <a:off x="5684966" y="1390738"/>
              <a:ext cx="3001984"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lang="en-US" sz="1100" dirty="0">
                <a:latin typeface="Roboto"/>
                <a:ea typeface="Roboto"/>
                <a:cs typeface="Roboto"/>
                <a:sym typeface="Roboto"/>
              </a:endParaRPr>
            </a:p>
          </p:txBody>
        </p:sp>
        <p:sp>
          <p:nvSpPr>
            <p:cNvPr id="1616" name="Google Shape;423;p18">
              <a:extLst>
                <a:ext uri="{FF2B5EF4-FFF2-40B4-BE49-F238E27FC236}">
                  <a16:creationId xmlns:a16="http://schemas.microsoft.com/office/drawing/2014/main" id="{E80C5E9B-6779-6E5B-FA24-D073C89CE03D}"/>
                </a:ext>
              </a:extLst>
            </p:cNvPr>
            <p:cNvSpPr txBox="1"/>
            <p:nvPr/>
          </p:nvSpPr>
          <p:spPr>
            <a:xfrm>
              <a:off x="4122280" y="1390725"/>
              <a:ext cx="138824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Fira Sans Extra Condensed"/>
                  <a:ea typeface="Fira Sans Extra Condensed"/>
                  <a:cs typeface="Fira Sans Extra Condensed"/>
                  <a:sym typeface="Fira Sans Extra Condensed"/>
                </a:rPr>
                <a:t>Duplicate Rows</a:t>
              </a:r>
            </a:p>
          </p:txBody>
        </p:sp>
      </p:grpSp>
      <p:grpSp>
        <p:nvGrpSpPr>
          <p:cNvPr id="1617" name="Group 1616">
            <a:extLst>
              <a:ext uri="{FF2B5EF4-FFF2-40B4-BE49-F238E27FC236}">
                <a16:creationId xmlns:a16="http://schemas.microsoft.com/office/drawing/2014/main" id="{0AB417BF-E09C-E8B1-BC31-F63B740C2887}"/>
              </a:ext>
            </a:extLst>
          </p:cNvPr>
          <p:cNvGrpSpPr/>
          <p:nvPr/>
        </p:nvGrpSpPr>
        <p:grpSpPr>
          <a:xfrm>
            <a:off x="4324253" y="3198957"/>
            <a:ext cx="4725887" cy="1292950"/>
            <a:chOff x="4455527" y="677217"/>
            <a:chExt cx="4725887" cy="1292950"/>
          </a:xfrm>
        </p:grpSpPr>
        <p:sp>
          <p:nvSpPr>
            <p:cNvPr id="1618" name="Google Shape;420;p18">
              <a:extLst>
                <a:ext uri="{FF2B5EF4-FFF2-40B4-BE49-F238E27FC236}">
                  <a16:creationId xmlns:a16="http://schemas.microsoft.com/office/drawing/2014/main" id="{1029FD53-6C82-655D-B9DD-BFA66BB5404B}"/>
                </a:ext>
              </a:extLst>
            </p:cNvPr>
            <p:cNvSpPr/>
            <p:nvPr/>
          </p:nvSpPr>
          <p:spPr>
            <a:xfrm>
              <a:off x="4455527" y="1033497"/>
              <a:ext cx="1635828"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roup 1618">
              <a:extLst>
                <a:ext uri="{FF2B5EF4-FFF2-40B4-BE49-F238E27FC236}">
                  <a16:creationId xmlns:a16="http://schemas.microsoft.com/office/drawing/2014/main" id="{6C0C4833-2714-7E0D-55C1-18550BC300E3}"/>
                </a:ext>
              </a:extLst>
            </p:cNvPr>
            <p:cNvGrpSpPr/>
            <p:nvPr/>
          </p:nvGrpSpPr>
          <p:grpSpPr>
            <a:xfrm>
              <a:off x="4477438" y="677217"/>
              <a:ext cx="4703976" cy="1292950"/>
              <a:chOff x="4477438" y="677217"/>
              <a:chExt cx="4703976" cy="1292950"/>
            </a:xfrm>
          </p:grpSpPr>
          <p:sp>
            <p:nvSpPr>
              <p:cNvPr id="1620" name="Google Shape;419;p18">
                <a:extLst>
                  <a:ext uri="{FF2B5EF4-FFF2-40B4-BE49-F238E27FC236}">
                    <a16:creationId xmlns:a16="http://schemas.microsoft.com/office/drawing/2014/main" id="{97C8744A-82EC-49F5-61EF-6557B0A4EC29}"/>
                  </a:ext>
                </a:extLst>
              </p:cNvPr>
              <p:cNvSpPr/>
              <p:nvPr/>
            </p:nvSpPr>
            <p:spPr>
              <a:xfrm>
                <a:off x="5504614" y="737610"/>
                <a:ext cx="3676800" cy="1175489"/>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421;p18">
                <a:extLst>
                  <a:ext uri="{FF2B5EF4-FFF2-40B4-BE49-F238E27FC236}">
                    <a16:creationId xmlns:a16="http://schemas.microsoft.com/office/drawing/2014/main" id="{31F17F84-D6CA-5405-7BF7-A8E551B5189E}"/>
                  </a:ext>
                </a:extLst>
              </p:cNvPr>
              <p:cNvGrpSpPr/>
              <p:nvPr/>
            </p:nvGrpSpPr>
            <p:grpSpPr>
              <a:xfrm>
                <a:off x="4477438" y="677217"/>
                <a:ext cx="4484137" cy="1292950"/>
                <a:chOff x="3982974" y="968145"/>
                <a:chExt cx="4484137" cy="1292950"/>
              </a:xfrm>
            </p:grpSpPr>
            <p:sp>
              <p:nvSpPr>
                <p:cNvPr id="1622" name="Google Shape;422;p18">
                  <a:extLst>
                    <a:ext uri="{FF2B5EF4-FFF2-40B4-BE49-F238E27FC236}">
                      <a16:creationId xmlns:a16="http://schemas.microsoft.com/office/drawing/2014/main" id="{7AA1F13F-7593-19EC-1CCA-371CCF7E8173}"/>
                    </a:ext>
                  </a:extLst>
                </p:cNvPr>
                <p:cNvSpPr txBox="1"/>
                <p:nvPr/>
              </p:nvSpPr>
              <p:spPr>
                <a:xfrm>
                  <a:off x="5663054" y="968145"/>
                  <a:ext cx="2804057" cy="129295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Roboto"/>
                      <a:ea typeface="Roboto"/>
                      <a:cs typeface="Roboto"/>
                      <a:sym typeface="Roboto"/>
                    </a:rPr>
                    <a:t>Filtered out the rows with ‘</a:t>
                  </a:r>
                  <a:r>
                    <a:rPr lang="en-US" sz="1100" dirty="0" err="1">
                      <a:latin typeface="Roboto"/>
                      <a:ea typeface="Roboto"/>
                      <a:cs typeface="Roboto"/>
                      <a:sym typeface="Roboto"/>
                    </a:rPr>
                    <a:t>InvoiceNo</a:t>
                  </a:r>
                  <a:r>
                    <a:rPr lang="en-US" sz="1100" dirty="0">
                      <a:latin typeface="Roboto"/>
                      <a:ea typeface="Roboto"/>
                      <a:cs typeface="Roboto"/>
                      <a:sym typeface="Roboto"/>
                    </a:rPr>
                    <a:t>’ starting with ‘C’ and found out 8506 cancelled transactions. </a:t>
                  </a:r>
                </a:p>
                <a:p>
                  <a:pPr marL="0" lvl="0" indent="0" rtl="0">
                    <a:spcBef>
                      <a:spcPts val="0"/>
                    </a:spcBef>
                    <a:spcAft>
                      <a:spcPts val="0"/>
                    </a:spcAft>
                    <a:buNone/>
                  </a:pPr>
                  <a:endParaRPr lang="en-US" sz="1100" dirty="0">
                    <a:latin typeface="Roboto"/>
                    <a:ea typeface="Roboto"/>
                    <a:cs typeface="Roboto"/>
                    <a:sym typeface="Roboto"/>
                  </a:endParaRPr>
                </a:p>
                <a:p>
                  <a:pPr marL="0" lvl="0" indent="0" rtl="0">
                    <a:spcBef>
                      <a:spcPts val="0"/>
                    </a:spcBef>
                    <a:spcAft>
                      <a:spcPts val="0"/>
                    </a:spcAft>
                    <a:buNone/>
                  </a:pPr>
                  <a:r>
                    <a:rPr lang="en-US" sz="1100" dirty="0">
                      <a:latin typeface="Roboto"/>
                      <a:ea typeface="Roboto"/>
                      <a:cs typeface="Roboto"/>
                      <a:sym typeface="Roboto"/>
                    </a:rPr>
                    <a:t>Created a new column ‘</a:t>
                  </a:r>
                  <a:r>
                    <a:rPr lang="en-US" sz="1100" dirty="0" err="1">
                      <a:latin typeface="Roboto"/>
                      <a:ea typeface="Roboto"/>
                      <a:cs typeface="Roboto"/>
                      <a:sym typeface="Roboto"/>
                    </a:rPr>
                    <a:t>Transaction_Status</a:t>
                  </a:r>
                  <a:r>
                    <a:rPr lang="en-US" sz="1100" dirty="0">
                      <a:latin typeface="Roboto"/>
                      <a:ea typeface="Roboto"/>
                      <a:cs typeface="Roboto"/>
                      <a:sym typeface="Roboto"/>
                    </a:rPr>
                    <a:t>’ with values 1 and 0.</a:t>
                  </a:r>
                </a:p>
              </p:txBody>
            </p:sp>
            <p:sp>
              <p:nvSpPr>
                <p:cNvPr id="1623" name="Google Shape;423;p18">
                  <a:extLst>
                    <a:ext uri="{FF2B5EF4-FFF2-40B4-BE49-F238E27FC236}">
                      <a16:creationId xmlns:a16="http://schemas.microsoft.com/office/drawing/2014/main" id="{ABD0657E-854C-0F8C-B0BA-24FEB96F9A0D}"/>
                    </a:ext>
                  </a:extLst>
                </p:cNvPr>
                <p:cNvSpPr txBox="1"/>
                <p:nvPr/>
              </p:nvSpPr>
              <p:spPr>
                <a:xfrm>
                  <a:off x="3982974" y="1390725"/>
                  <a:ext cx="156469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Fira Sans Extra Condensed"/>
                      <a:ea typeface="Fira Sans Extra Condensed"/>
                      <a:cs typeface="Fira Sans Extra Condensed"/>
                      <a:sym typeface="Fira Sans Extra Condensed"/>
                    </a:rPr>
                    <a:t>Filter</a:t>
                  </a:r>
                </a:p>
              </p:txBody>
            </p:sp>
          </p:grpSp>
        </p:grpSp>
      </p:grpSp>
      <p:sp>
        <p:nvSpPr>
          <p:cNvPr id="1645" name="Google Shape;417;p18">
            <a:extLst>
              <a:ext uri="{FF2B5EF4-FFF2-40B4-BE49-F238E27FC236}">
                <a16:creationId xmlns:a16="http://schemas.microsoft.com/office/drawing/2014/main" id="{DFA7D393-81FB-83C1-E8D3-786ECE2A81E5}"/>
              </a:ext>
            </a:extLst>
          </p:cNvPr>
          <p:cNvSpPr/>
          <p:nvPr/>
        </p:nvSpPr>
        <p:spPr>
          <a:xfrm rot="201828">
            <a:off x="2284648" y="2387222"/>
            <a:ext cx="2317886" cy="1233271"/>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CA"/>
          </a:p>
        </p:txBody>
      </p:sp>
      <p:sp>
        <p:nvSpPr>
          <p:cNvPr id="3" name="Google Shape;422;p18">
            <a:extLst>
              <a:ext uri="{FF2B5EF4-FFF2-40B4-BE49-F238E27FC236}">
                <a16:creationId xmlns:a16="http://schemas.microsoft.com/office/drawing/2014/main" id="{4BE59613-E0F0-DF1D-2406-3A5FF37E43B1}"/>
              </a:ext>
            </a:extLst>
          </p:cNvPr>
          <p:cNvSpPr txBox="1"/>
          <p:nvPr/>
        </p:nvSpPr>
        <p:spPr>
          <a:xfrm>
            <a:off x="6048154" y="2286941"/>
            <a:ext cx="3001985" cy="55811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Roboto"/>
                <a:ea typeface="Roboto"/>
                <a:cs typeface="Roboto"/>
                <a:sym typeface="Roboto"/>
              </a:rPr>
              <a:t>Removed 410,298 duplicate rows.</a:t>
            </a:r>
          </a:p>
          <a:p>
            <a:pPr marL="0" lvl="0" indent="0" rtl="0">
              <a:spcBef>
                <a:spcPts val="0"/>
              </a:spcBef>
              <a:spcAft>
                <a:spcPts val="0"/>
              </a:spcAft>
              <a:buNone/>
            </a:pPr>
            <a:r>
              <a:rPr lang="en-US" sz="1100" dirty="0">
                <a:latin typeface="Roboto"/>
                <a:ea typeface="Roboto"/>
                <a:cs typeface="Roboto"/>
                <a:sym typeface="Roboto"/>
              </a:rPr>
              <a:t>Before cleaning - 541,909 rows</a:t>
            </a:r>
          </a:p>
          <a:p>
            <a:pPr marL="0" lvl="0" indent="0" rtl="0">
              <a:spcBef>
                <a:spcPts val="0"/>
              </a:spcBef>
              <a:spcAft>
                <a:spcPts val="0"/>
              </a:spcAft>
              <a:buNone/>
            </a:pPr>
            <a:r>
              <a:rPr lang="en-US" sz="1100" dirty="0">
                <a:latin typeface="Roboto"/>
                <a:ea typeface="Roboto"/>
                <a:cs typeface="Roboto"/>
                <a:sym typeface="Roboto"/>
              </a:rPr>
              <a:t>After cleaning - 399,788 rows</a:t>
            </a:r>
          </a:p>
        </p:txBody>
      </p:sp>
      <p:pic>
        <p:nvPicPr>
          <p:cNvPr id="12" name="Picture 11">
            <a:extLst>
              <a:ext uri="{FF2B5EF4-FFF2-40B4-BE49-F238E27FC236}">
                <a16:creationId xmlns:a16="http://schemas.microsoft.com/office/drawing/2014/main" id="{D7CEB39A-4104-E18A-C097-126C80111674}"/>
              </a:ext>
            </a:extLst>
          </p:cNvPr>
          <p:cNvPicPr>
            <a:picLocks noChangeAspect="1"/>
          </p:cNvPicPr>
          <p:nvPr/>
        </p:nvPicPr>
        <p:blipFill>
          <a:blip r:embed="rId3"/>
          <a:stretch>
            <a:fillRect/>
          </a:stretch>
        </p:blipFill>
        <p:spPr>
          <a:xfrm>
            <a:off x="0" y="73410"/>
            <a:ext cx="9144000" cy="4996679"/>
          </a:xfrm>
          <a:prstGeom prst="rect">
            <a:avLst/>
          </a:prstGeom>
        </p:spPr>
      </p:pic>
    </p:spTree>
    <p:extLst>
      <p:ext uri="{BB962C8B-B14F-4D97-AF65-F5344CB8AC3E}">
        <p14:creationId xmlns:p14="http://schemas.microsoft.com/office/powerpoint/2010/main" val="247024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latin typeface="Roboto" panose="02000000000000000000" pitchFamily="2" charset="0"/>
                <a:ea typeface="Roboto" panose="02000000000000000000" pitchFamily="2" charset="0"/>
                <a:cs typeface="Roboto" panose="02000000000000000000" pitchFamily="2" charset="0"/>
              </a:rPr>
              <a:t>DATASET FOR </a:t>
            </a: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Hierarchical Clustering</a:t>
            </a:r>
          </a:p>
        </p:txBody>
      </p:sp>
      <p:sp>
        <p:nvSpPr>
          <p:cNvPr id="4" name="TextBox 3">
            <a:extLst>
              <a:ext uri="{FF2B5EF4-FFF2-40B4-BE49-F238E27FC236}">
                <a16:creationId xmlns:a16="http://schemas.microsoft.com/office/drawing/2014/main" id="{D389A9AE-215F-4A19-94C6-CE545C7796C8}"/>
              </a:ext>
            </a:extLst>
          </p:cNvPr>
          <p:cNvSpPr txBox="1"/>
          <p:nvPr/>
        </p:nvSpPr>
        <p:spPr>
          <a:xfrm>
            <a:off x="235131" y="1900259"/>
            <a:ext cx="3507378" cy="473271"/>
          </a:xfrm>
          <a:prstGeom prst="rect">
            <a:avLst/>
          </a:prstGeom>
          <a:noFill/>
        </p:spPr>
        <p:txBody>
          <a:bodyPr wrap="square">
            <a:spAutoFit/>
          </a:bodyPr>
          <a:lstStyle/>
          <a:p>
            <a:pPr marL="228600">
              <a:lnSpc>
                <a:spcPct val="107000"/>
              </a:lnSpc>
              <a:spcAft>
                <a:spcPts val="800"/>
              </a:spcAft>
            </a:pPr>
            <a:r>
              <a:rPr lang="en-US" sz="1200" dirty="0">
                <a:highlight>
                  <a:srgbClr val="FFFF00"/>
                </a:highlight>
              </a:rPr>
              <a:t>Name :</a:t>
            </a:r>
            <a:r>
              <a:rPr lang="en-US" sz="1200" dirty="0"/>
              <a:t> New York Offenses Known to Law Enforcement by University and College, 2019</a:t>
            </a:r>
          </a:p>
        </p:txBody>
      </p:sp>
      <p:graphicFrame>
        <p:nvGraphicFramePr>
          <p:cNvPr id="3" name="Table 2">
            <a:extLst>
              <a:ext uri="{FF2B5EF4-FFF2-40B4-BE49-F238E27FC236}">
                <a16:creationId xmlns:a16="http://schemas.microsoft.com/office/drawing/2014/main" id="{D63C816B-34FA-45B2-8FEA-AFC224331BA3}"/>
              </a:ext>
            </a:extLst>
          </p:cNvPr>
          <p:cNvGraphicFramePr>
            <a:graphicFrameLocks noGrp="1"/>
          </p:cNvGraphicFramePr>
          <p:nvPr>
            <p:extLst>
              <p:ext uri="{D42A27DB-BD31-4B8C-83A1-F6EECF244321}">
                <p14:modId xmlns:p14="http://schemas.microsoft.com/office/powerpoint/2010/main" val="3216208417"/>
              </p:ext>
            </p:extLst>
          </p:nvPr>
        </p:nvGraphicFramePr>
        <p:xfrm>
          <a:off x="4029963" y="1295841"/>
          <a:ext cx="4356392" cy="3095220"/>
        </p:xfrm>
        <a:graphic>
          <a:graphicData uri="http://schemas.openxmlformats.org/drawingml/2006/table">
            <a:tbl>
              <a:tblPr firstRow="1" firstCol="1" bandRow="1">
                <a:tableStyleId>{F2DE63D5-997A-4646-A377-4702673A728D}</a:tableStyleId>
              </a:tblPr>
              <a:tblGrid>
                <a:gridCol w="244927">
                  <a:extLst>
                    <a:ext uri="{9D8B030D-6E8A-4147-A177-3AD203B41FA5}">
                      <a16:colId xmlns:a16="http://schemas.microsoft.com/office/drawing/2014/main" val="2494106347"/>
                    </a:ext>
                  </a:extLst>
                </a:gridCol>
                <a:gridCol w="1442013">
                  <a:extLst>
                    <a:ext uri="{9D8B030D-6E8A-4147-A177-3AD203B41FA5}">
                      <a16:colId xmlns:a16="http://schemas.microsoft.com/office/drawing/2014/main" val="3638638268"/>
                    </a:ext>
                  </a:extLst>
                </a:gridCol>
                <a:gridCol w="2669452">
                  <a:extLst>
                    <a:ext uri="{9D8B030D-6E8A-4147-A177-3AD203B41FA5}">
                      <a16:colId xmlns:a16="http://schemas.microsoft.com/office/drawing/2014/main" val="2534159587"/>
                    </a:ext>
                  </a:extLst>
                </a:gridCol>
              </a:tblGrid>
              <a:tr h="220007">
                <a:tc>
                  <a:txBody>
                    <a:bodyPr/>
                    <a:lstStyle/>
                    <a:p>
                      <a:pPr algn="l">
                        <a:lnSpc>
                          <a:spcPct val="115000"/>
                        </a:lnSpc>
                        <a:spcAft>
                          <a:spcPts val="1000"/>
                        </a:spcAft>
                      </a:pPr>
                      <a:r>
                        <a:rPr lang="mn-MN" sz="800" kern="0" dirty="0">
                          <a:effectLst/>
                        </a:rPr>
                        <a:t>№</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CA" sz="800" kern="0" dirty="0">
                          <a:effectLst/>
                        </a:rPr>
                        <a:t>Feature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CA" sz="800" kern="0" dirty="0">
                          <a:effectLst/>
                        </a:rPr>
                        <a:t>Description</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3000098011"/>
                  </a:ext>
                </a:extLst>
              </a:tr>
              <a:tr h="220007">
                <a:tc>
                  <a:txBody>
                    <a:bodyPr/>
                    <a:lstStyle/>
                    <a:p>
                      <a:pPr algn="l">
                        <a:lnSpc>
                          <a:spcPct val="115000"/>
                        </a:lnSpc>
                        <a:spcAft>
                          <a:spcPts val="1000"/>
                        </a:spcAft>
                      </a:pPr>
                      <a:r>
                        <a:rPr lang="en-CA" sz="800" kern="0" dirty="0">
                          <a:effectLst/>
                        </a:rPr>
                        <a:t>1</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CA" sz="800" kern="0" dirty="0">
                          <a:effectLst/>
                        </a:rPr>
                        <a:t>Campus</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Specific campus of the university or college.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2863821930"/>
                  </a:ext>
                </a:extLst>
              </a:tr>
              <a:tr h="220007">
                <a:tc>
                  <a:txBody>
                    <a:bodyPr/>
                    <a:lstStyle/>
                    <a:p>
                      <a:pPr algn="l">
                        <a:lnSpc>
                          <a:spcPct val="115000"/>
                        </a:lnSpc>
                        <a:spcAft>
                          <a:spcPts val="1000"/>
                        </a:spcAft>
                      </a:pPr>
                      <a:r>
                        <a:rPr lang="en-CA" sz="800" kern="0">
                          <a:effectLst/>
                        </a:rPr>
                        <a:t>2</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Student </a:t>
                      </a:r>
                      <a:r>
                        <a:rPr lang="en-IN" sz="800" dirty="0" err="1"/>
                        <a:t>Enrollment</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Number of students enrolled at the campus.</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2928429848"/>
                  </a:ext>
                </a:extLst>
              </a:tr>
              <a:tr h="220007">
                <a:tc>
                  <a:txBody>
                    <a:bodyPr/>
                    <a:lstStyle/>
                    <a:p>
                      <a:pPr algn="l">
                        <a:lnSpc>
                          <a:spcPct val="115000"/>
                        </a:lnSpc>
                        <a:spcAft>
                          <a:spcPts val="1000"/>
                        </a:spcAft>
                      </a:pPr>
                      <a:r>
                        <a:rPr lang="en-CA" sz="800" kern="0">
                          <a:effectLst/>
                        </a:rPr>
                        <a:t>3</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Violent Crime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Total instances of violent crimes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2147159651"/>
                  </a:ext>
                </a:extLst>
              </a:tr>
              <a:tr h="455136">
                <a:tc>
                  <a:txBody>
                    <a:bodyPr/>
                    <a:lstStyle/>
                    <a:p>
                      <a:pPr algn="l">
                        <a:lnSpc>
                          <a:spcPct val="115000"/>
                        </a:lnSpc>
                        <a:spcAft>
                          <a:spcPts val="1000"/>
                        </a:spcAft>
                      </a:pPr>
                      <a:r>
                        <a:rPr lang="en-CA" sz="800" kern="0" dirty="0">
                          <a:effectLst/>
                        </a:rPr>
                        <a:t>4</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Murder and Nonnegligent Manslaughter</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Instances of murder or nonnegligent manslaughter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328769976"/>
                  </a:ext>
                </a:extLst>
              </a:tr>
              <a:tr h="220007">
                <a:tc>
                  <a:txBody>
                    <a:bodyPr/>
                    <a:lstStyle/>
                    <a:p>
                      <a:pPr algn="l">
                        <a:lnSpc>
                          <a:spcPct val="115000"/>
                        </a:lnSpc>
                        <a:spcAft>
                          <a:spcPts val="1000"/>
                        </a:spcAft>
                      </a:pPr>
                      <a:r>
                        <a:rPr lang="en-CA" sz="800" kern="0">
                          <a:effectLst/>
                        </a:rPr>
                        <a:t>5</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Rape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Number of rapes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3480415332"/>
                  </a:ext>
                </a:extLst>
              </a:tr>
              <a:tr h="220007">
                <a:tc>
                  <a:txBody>
                    <a:bodyPr/>
                    <a:lstStyle/>
                    <a:p>
                      <a:pPr algn="l">
                        <a:lnSpc>
                          <a:spcPct val="115000"/>
                        </a:lnSpc>
                        <a:spcAft>
                          <a:spcPts val="1000"/>
                        </a:spcAft>
                      </a:pPr>
                      <a:r>
                        <a:rPr lang="en-CA" sz="800" kern="0">
                          <a:effectLst/>
                        </a:rPr>
                        <a:t>6</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Robbery</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Number of robberies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26507712"/>
                  </a:ext>
                </a:extLst>
              </a:tr>
              <a:tr h="220007">
                <a:tc>
                  <a:txBody>
                    <a:bodyPr/>
                    <a:lstStyle/>
                    <a:p>
                      <a:pPr algn="l">
                        <a:lnSpc>
                          <a:spcPct val="115000"/>
                        </a:lnSpc>
                        <a:spcAft>
                          <a:spcPts val="1000"/>
                        </a:spcAft>
                      </a:pPr>
                      <a:r>
                        <a:rPr lang="en-CA" sz="800" kern="0">
                          <a:effectLst/>
                        </a:rPr>
                        <a:t>7</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Aggravated Assault</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Number of aggravated assaults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1898476464"/>
                  </a:ext>
                </a:extLst>
              </a:tr>
              <a:tr h="220007">
                <a:tc>
                  <a:txBody>
                    <a:bodyPr/>
                    <a:lstStyle/>
                    <a:p>
                      <a:pPr algn="l">
                        <a:lnSpc>
                          <a:spcPct val="115000"/>
                        </a:lnSpc>
                        <a:spcAft>
                          <a:spcPts val="1000"/>
                        </a:spcAft>
                      </a:pPr>
                      <a:r>
                        <a:rPr lang="en-CA" sz="800" kern="0">
                          <a:effectLst/>
                        </a:rPr>
                        <a:t>8</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Property Crime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Total property crimes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3755403786"/>
                  </a:ext>
                </a:extLst>
              </a:tr>
              <a:tr h="220007">
                <a:tc>
                  <a:txBody>
                    <a:bodyPr/>
                    <a:lstStyle/>
                    <a:p>
                      <a:pPr algn="l">
                        <a:lnSpc>
                          <a:spcPct val="115000"/>
                        </a:lnSpc>
                        <a:spcAft>
                          <a:spcPts val="1000"/>
                        </a:spcAft>
                      </a:pPr>
                      <a:r>
                        <a:rPr lang="en-CA" sz="800" kern="0">
                          <a:effectLst/>
                        </a:rPr>
                        <a:t>9</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Burglary</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CA" sz="800" kern="0" dirty="0">
                          <a:effectLst/>
                        </a:rPr>
                        <a:t>Number of burglaries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1472544143"/>
                  </a:ext>
                </a:extLst>
              </a:tr>
              <a:tr h="220007">
                <a:tc>
                  <a:txBody>
                    <a:bodyPr/>
                    <a:lstStyle/>
                    <a:p>
                      <a:pPr algn="l">
                        <a:lnSpc>
                          <a:spcPct val="115000"/>
                        </a:lnSpc>
                        <a:spcAft>
                          <a:spcPts val="1000"/>
                        </a:spcAft>
                      </a:pPr>
                      <a:r>
                        <a:rPr lang="en-CA" sz="800" kern="0">
                          <a:effectLst/>
                        </a:rPr>
                        <a:t>10</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Larceny-Theft</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Number of larceny-theft incidents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2329556831"/>
                  </a:ext>
                </a:extLst>
              </a:tr>
              <a:tr h="220007">
                <a:tc>
                  <a:txBody>
                    <a:bodyPr/>
                    <a:lstStyle/>
                    <a:p>
                      <a:pPr algn="l">
                        <a:lnSpc>
                          <a:spcPct val="115000"/>
                        </a:lnSpc>
                        <a:spcAft>
                          <a:spcPts val="1000"/>
                        </a:spcAft>
                      </a:pPr>
                      <a:r>
                        <a:rPr lang="en-CA" sz="800" kern="0">
                          <a:effectLst/>
                        </a:rPr>
                        <a:t>11</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Motor Vehicle Theft</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Number of motor vehicle thefts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4084394740"/>
                  </a:ext>
                </a:extLst>
              </a:tr>
              <a:tr h="220007">
                <a:tc>
                  <a:txBody>
                    <a:bodyPr/>
                    <a:lstStyle/>
                    <a:p>
                      <a:pPr algn="l">
                        <a:lnSpc>
                          <a:spcPct val="115000"/>
                        </a:lnSpc>
                        <a:spcAft>
                          <a:spcPts val="1000"/>
                        </a:spcAft>
                      </a:pPr>
                      <a:r>
                        <a:rPr lang="en-CA" sz="800" kern="0">
                          <a:effectLst/>
                        </a:rPr>
                        <a:t>12</a:t>
                      </a:r>
                      <a:endParaRPr lang="en-CA"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IN" sz="800" dirty="0"/>
                        <a:t>Arson</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tc>
                  <a:txBody>
                    <a:bodyPr/>
                    <a:lstStyle/>
                    <a:p>
                      <a:pPr algn="l">
                        <a:lnSpc>
                          <a:spcPct val="115000"/>
                        </a:lnSpc>
                        <a:spcAft>
                          <a:spcPts val="1000"/>
                        </a:spcAft>
                      </a:pPr>
                      <a:r>
                        <a:rPr lang="en-US" sz="800" dirty="0"/>
                        <a:t>Number of arson cases reported.</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45" marR="59245" marT="0" marB="0" anchor="ctr">
                    <a:lnL w="12700" cap="flat" cmpd="sng" algn="ctr">
                      <a:solidFill>
                        <a:schemeClr val="accent3">
                          <a:lumMod val="20000"/>
                          <a:lumOff val="80000"/>
                        </a:schemeClr>
                      </a:solidFill>
                      <a:prstDash val="solid"/>
                      <a:round/>
                      <a:headEnd type="none" w="med" len="med"/>
                      <a:tailEnd type="none" w="med" len="med"/>
                    </a:lnL>
                    <a:lnR w="12700" cap="flat" cmpd="sng" algn="ctr">
                      <a:solidFill>
                        <a:schemeClr val="accent3">
                          <a:lumMod val="20000"/>
                          <a:lumOff val="8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tcPr>
                </a:tc>
                <a:extLst>
                  <a:ext uri="{0D108BD9-81ED-4DB2-BD59-A6C34878D82A}">
                    <a16:rowId xmlns:a16="http://schemas.microsoft.com/office/drawing/2014/main" val="439112495"/>
                  </a:ext>
                </a:extLst>
              </a:tr>
            </a:tbl>
          </a:graphicData>
        </a:graphic>
      </p:graphicFrame>
      <p:grpSp>
        <p:nvGrpSpPr>
          <p:cNvPr id="24" name="Group 23">
            <a:extLst>
              <a:ext uri="{FF2B5EF4-FFF2-40B4-BE49-F238E27FC236}">
                <a16:creationId xmlns:a16="http://schemas.microsoft.com/office/drawing/2014/main" id="{4946BD0A-75C7-AE09-452E-1A1947BE7103}"/>
              </a:ext>
            </a:extLst>
          </p:cNvPr>
          <p:cNvGrpSpPr/>
          <p:nvPr/>
        </p:nvGrpSpPr>
        <p:grpSpPr>
          <a:xfrm>
            <a:off x="457199" y="3035537"/>
            <a:ext cx="3222548" cy="1355524"/>
            <a:chOff x="212647" y="3035537"/>
            <a:chExt cx="3467100" cy="1448516"/>
          </a:xfrm>
        </p:grpSpPr>
        <p:grpSp>
          <p:nvGrpSpPr>
            <p:cNvPr id="17" name="Group 16">
              <a:extLst>
                <a:ext uri="{FF2B5EF4-FFF2-40B4-BE49-F238E27FC236}">
                  <a16:creationId xmlns:a16="http://schemas.microsoft.com/office/drawing/2014/main" id="{EB25E014-8CE7-2F6B-AB98-A444DE4DFCEB}"/>
                </a:ext>
              </a:extLst>
            </p:cNvPr>
            <p:cNvGrpSpPr/>
            <p:nvPr/>
          </p:nvGrpSpPr>
          <p:grpSpPr>
            <a:xfrm>
              <a:off x="212648" y="3035537"/>
              <a:ext cx="3467099" cy="651088"/>
              <a:chOff x="212648" y="2809034"/>
              <a:chExt cx="3467099" cy="651088"/>
            </a:xfrm>
          </p:grpSpPr>
          <p:sp>
            <p:nvSpPr>
              <p:cNvPr id="12" name="Google Shape;419;p18">
                <a:extLst>
                  <a:ext uri="{FF2B5EF4-FFF2-40B4-BE49-F238E27FC236}">
                    <a16:creationId xmlns:a16="http://schemas.microsoft.com/office/drawing/2014/main" id="{27AD2595-0911-D671-87FB-923F23E1105E}"/>
                  </a:ext>
                </a:extLst>
              </p:cNvPr>
              <p:cNvSpPr/>
              <p:nvPr/>
            </p:nvSpPr>
            <p:spPr>
              <a:xfrm>
                <a:off x="690566" y="2809034"/>
                <a:ext cx="2989181" cy="651088"/>
              </a:xfrm>
              <a:prstGeom prst="roundRect">
                <a:avLst>
                  <a:gd name="adj" fmla="val 50000"/>
                </a:avLst>
              </a:prstGeom>
              <a:solidFill>
                <a:srgbClr val="E99B27">
                  <a:alpha val="12549"/>
                </a:srgbClr>
              </a:solidFill>
              <a:ln>
                <a:noFill/>
              </a:ln>
            </p:spPr>
            <p:txBody>
              <a:bodyPr spcFirstLastPara="1" wrap="square" lIns="1152000" tIns="91425" rIns="91425" bIns="91425" anchor="ctr" anchorCtr="0">
                <a:noAutofit/>
              </a:bodyPr>
              <a:lstStyle/>
              <a:p>
                <a:pPr marL="0" lvl="0" indent="0" algn="l" rtl="0">
                  <a:spcBef>
                    <a:spcPts val="0"/>
                  </a:spcBef>
                  <a:spcAft>
                    <a:spcPts val="0"/>
                  </a:spcAft>
                  <a:buNone/>
                </a:pPr>
                <a:r>
                  <a:rPr lang="en-US" sz="1000" dirty="0"/>
                  <a:t>Representing </a:t>
                </a:r>
                <a:r>
                  <a:rPr lang="en-US" sz="1100" dirty="0"/>
                  <a:t>crime statistics for different campuses</a:t>
                </a:r>
                <a:endParaRPr lang="en-US" sz="1000" dirty="0"/>
              </a:p>
            </p:txBody>
          </p:sp>
          <p:sp>
            <p:nvSpPr>
              <p:cNvPr id="13" name="Google Shape;420;p18">
                <a:extLst>
                  <a:ext uri="{FF2B5EF4-FFF2-40B4-BE49-F238E27FC236}">
                    <a16:creationId xmlns:a16="http://schemas.microsoft.com/office/drawing/2014/main" id="{4C3521AA-6AEF-ED52-E94D-D5ED42C1F1AE}"/>
                  </a:ext>
                </a:extLst>
              </p:cNvPr>
              <p:cNvSpPr/>
              <p:nvPr/>
            </p:nvSpPr>
            <p:spPr>
              <a:xfrm>
                <a:off x="212648" y="2902025"/>
                <a:ext cx="1630282" cy="46510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25 </a:t>
                </a:r>
                <a:r>
                  <a:rPr lang="en-US" sz="1200" dirty="0"/>
                  <a:t>RECORDS</a:t>
                </a:r>
                <a:endParaRPr dirty="0"/>
              </a:p>
            </p:txBody>
          </p:sp>
        </p:grpSp>
        <p:grpSp>
          <p:nvGrpSpPr>
            <p:cNvPr id="22" name="Group 21">
              <a:extLst>
                <a:ext uri="{FF2B5EF4-FFF2-40B4-BE49-F238E27FC236}">
                  <a16:creationId xmlns:a16="http://schemas.microsoft.com/office/drawing/2014/main" id="{2E9F3F27-7105-27E0-4866-561C4E893C78}"/>
                </a:ext>
              </a:extLst>
            </p:cNvPr>
            <p:cNvGrpSpPr/>
            <p:nvPr/>
          </p:nvGrpSpPr>
          <p:grpSpPr>
            <a:xfrm>
              <a:off x="212647" y="3832965"/>
              <a:ext cx="3467100" cy="651088"/>
              <a:chOff x="212647" y="3606462"/>
              <a:chExt cx="3467100" cy="651088"/>
            </a:xfrm>
          </p:grpSpPr>
          <p:sp>
            <p:nvSpPr>
              <p:cNvPr id="20" name="Google Shape;419;p18">
                <a:extLst>
                  <a:ext uri="{FF2B5EF4-FFF2-40B4-BE49-F238E27FC236}">
                    <a16:creationId xmlns:a16="http://schemas.microsoft.com/office/drawing/2014/main" id="{01433D5F-835F-C039-1956-248705CB05DD}"/>
                  </a:ext>
                </a:extLst>
              </p:cNvPr>
              <p:cNvSpPr/>
              <p:nvPr/>
            </p:nvSpPr>
            <p:spPr>
              <a:xfrm>
                <a:off x="690566" y="3606462"/>
                <a:ext cx="2989181" cy="651088"/>
              </a:xfrm>
              <a:prstGeom prst="roundRect">
                <a:avLst>
                  <a:gd name="adj" fmla="val 50000"/>
                </a:avLst>
              </a:prstGeom>
              <a:solidFill>
                <a:srgbClr val="FCE8E4"/>
              </a:solidFill>
              <a:ln>
                <a:noFill/>
              </a:ln>
            </p:spPr>
            <p:txBody>
              <a:bodyPr spcFirstLastPara="1" wrap="square" lIns="1152000" tIns="91425" rIns="91425" bIns="91425" anchor="ctr" anchorCtr="0">
                <a:noAutofit/>
              </a:bodyPr>
              <a:lstStyle/>
              <a:p>
                <a:pPr marL="0" lvl="0" indent="0" algn="l" rtl="0">
                  <a:spcBef>
                    <a:spcPts val="0"/>
                  </a:spcBef>
                  <a:spcAft>
                    <a:spcPts val="0"/>
                  </a:spcAft>
                  <a:buNone/>
                </a:pPr>
                <a:r>
                  <a:rPr lang="en-US" sz="1000" dirty="0"/>
                  <a:t>P</a:t>
                </a:r>
                <a:r>
                  <a:rPr lang="en-US" sz="1100" dirty="0"/>
                  <a:t>roviding various aspects of reported crimes</a:t>
                </a:r>
                <a:endParaRPr lang="en-US" sz="1000" dirty="0"/>
              </a:p>
            </p:txBody>
          </p:sp>
          <p:sp>
            <p:nvSpPr>
              <p:cNvPr id="21" name="Google Shape;420;p18">
                <a:extLst>
                  <a:ext uri="{FF2B5EF4-FFF2-40B4-BE49-F238E27FC236}">
                    <a16:creationId xmlns:a16="http://schemas.microsoft.com/office/drawing/2014/main" id="{04EDFC55-5AE5-40F6-3446-64F48EF64ABC}"/>
                  </a:ext>
                </a:extLst>
              </p:cNvPr>
              <p:cNvSpPr/>
              <p:nvPr/>
            </p:nvSpPr>
            <p:spPr>
              <a:xfrm>
                <a:off x="212647" y="3699453"/>
                <a:ext cx="1630283" cy="465106"/>
              </a:xfrm>
              <a:prstGeom prst="roundRect">
                <a:avLst>
                  <a:gd name="adj" fmla="val 50000"/>
                </a:avLst>
              </a:prstGeom>
              <a:solidFill>
                <a:srgbClr val="EA4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 12 </a:t>
                </a:r>
                <a:r>
                  <a:rPr lang="en-US" sz="1200" dirty="0"/>
                  <a:t>FEATURES</a:t>
                </a:r>
                <a:endParaRPr dirty="0"/>
              </a:p>
            </p:txBody>
          </p:sp>
        </p:grpSp>
      </p:grpSp>
      <p:graphicFrame>
        <p:nvGraphicFramePr>
          <p:cNvPr id="28" name="Diagram 27">
            <a:extLst>
              <a:ext uri="{FF2B5EF4-FFF2-40B4-BE49-F238E27FC236}">
                <a16:creationId xmlns:a16="http://schemas.microsoft.com/office/drawing/2014/main" id="{051C0B60-048D-433F-70DB-7CF419B64D89}"/>
              </a:ext>
            </a:extLst>
          </p:cNvPr>
          <p:cNvGraphicFramePr/>
          <p:nvPr>
            <p:extLst>
              <p:ext uri="{D42A27DB-BD31-4B8C-83A1-F6EECF244321}">
                <p14:modId xmlns:p14="http://schemas.microsoft.com/office/powerpoint/2010/main" val="1167568973"/>
              </p:ext>
            </p:extLst>
          </p:nvPr>
        </p:nvGraphicFramePr>
        <p:xfrm>
          <a:off x="574055" y="1174067"/>
          <a:ext cx="2556263" cy="541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E782962F-EFAE-D154-8943-2517D4E6C822}"/>
              </a:ext>
            </a:extLst>
          </p:cNvPr>
          <p:cNvSpPr txBox="1"/>
          <p:nvPr/>
        </p:nvSpPr>
        <p:spPr>
          <a:xfrm>
            <a:off x="457200" y="2410913"/>
            <a:ext cx="3128554" cy="461665"/>
          </a:xfrm>
          <a:prstGeom prst="rect">
            <a:avLst/>
          </a:prstGeom>
          <a:noFill/>
        </p:spPr>
        <p:txBody>
          <a:bodyPr wrap="square">
            <a:spAutoFit/>
          </a:bodyPr>
          <a:lstStyle/>
          <a:p>
            <a:r>
              <a:rPr lang="en-IN" sz="1200" dirty="0">
                <a:highlight>
                  <a:srgbClr val="FFFF00"/>
                </a:highlight>
              </a:rPr>
              <a:t>Data Source</a:t>
            </a:r>
            <a:r>
              <a:rPr lang="en-IN" sz="1200" dirty="0"/>
              <a:t> : FBI Uniform Crime Reporting (UCR) Program (https://shorturl.at/unSho)</a:t>
            </a:r>
          </a:p>
        </p:txBody>
      </p:sp>
    </p:spTree>
    <p:extLst>
      <p:ext uri="{BB962C8B-B14F-4D97-AF65-F5344CB8AC3E}">
        <p14:creationId xmlns:p14="http://schemas.microsoft.com/office/powerpoint/2010/main" val="2463677017"/>
      </p:ext>
    </p:extLst>
  </p:cSld>
  <p:clrMapOvr>
    <a:masterClrMapping/>
  </p:clrMapOvr>
  <mc:AlternateContent xmlns:mc="http://schemas.openxmlformats.org/markup-compatibility/2006" xmlns:p14="http://schemas.microsoft.com/office/powerpoint/2010/main">
    <mc:Choice Requires="p14">
      <p:transition spd="slow" p14:dur="2000" advTm="53601"/>
    </mc:Choice>
    <mc:Fallback xmlns="">
      <p:transition spd="slow" advTm="5360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FEATURE </a:t>
            </a:r>
            <a:r>
              <a:rPr lang="en-CA" dirty="0">
                <a:latin typeface="Roboto" panose="02000000000000000000" pitchFamily="2" charset="0"/>
                <a:ea typeface="Roboto" panose="02000000000000000000" pitchFamily="2" charset="0"/>
                <a:cs typeface="Roboto" panose="02000000000000000000" pitchFamily="2" charset="0"/>
              </a:rPr>
              <a:t>ENGINEERING</a:t>
            </a:r>
            <a:endParaRPr lang="en-CA" dirty="0">
              <a:latin typeface="Arial Black" panose="020B0A04020102020204" pitchFamily="34" charset="0"/>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2">
            <a:extLst>
              <a:ext uri="{FF2B5EF4-FFF2-40B4-BE49-F238E27FC236}">
                <a16:creationId xmlns:a16="http://schemas.microsoft.com/office/drawing/2014/main" id="{86C805AF-3395-4D24-AD79-8F836A50484A}"/>
              </a:ext>
            </a:extLst>
          </p:cNvPr>
          <p:cNvGraphicFramePr>
            <a:graphicFrameLocks noGrp="1"/>
          </p:cNvGraphicFramePr>
          <p:nvPr>
            <p:extLst>
              <p:ext uri="{D42A27DB-BD31-4B8C-83A1-F6EECF244321}">
                <p14:modId xmlns:p14="http://schemas.microsoft.com/office/powerpoint/2010/main" val="367987999"/>
              </p:ext>
            </p:extLst>
          </p:nvPr>
        </p:nvGraphicFramePr>
        <p:xfrm>
          <a:off x="817989" y="1822508"/>
          <a:ext cx="7426241" cy="1828710"/>
        </p:xfrm>
        <a:graphic>
          <a:graphicData uri="http://schemas.openxmlformats.org/drawingml/2006/table">
            <a:tbl>
              <a:tblPr>
                <a:noFill/>
                <a:tableStyleId>{D7A09C55-13AD-4218-92B7-5AB16898E972}</a:tableStyleId>
              </a:tblPr>
              <a:tblGrid>
                <a:gridCol w="566050">
                  <a:extLst>
                    <a:ext uri="{9D8B030D-6E8A-4147-A177-3AD203B41FA5}">
                      <a16:colId xmlns:a16="http://schemas.microsoft.com/office/drawing/2014/main" val="1065775963"/>
                    </a:ext>
                  </a:extLst>
                </a:gridCol>
                <a:gridCol w="6860191">
                  <a:extLst>
                    <a:ext uri="{9D8B030D-6E8A-4147-A177-3AD203B41FA5}">
                      <a16:colId xmlns:a16="http://schemas.microsoft.com/office/drawing/2014/main" val="2870843729"/>
                    </a:ext>
                  </a:extLst>
                </a:gridCol>
              </a:tblGrid>
              <a:tr h="0">
                <a:tc>
                  <a:txBody>
                    <a:bodyPr/>
                    <a:lstStyle/>
                    <a:p>
                      <a:pPr marL="0" lvl="0" indent="0" algn="l" rtl="0">
                        <a:spcBef>
                          <a:spcPts val="0"/>
                        </a:spcBef>
                        <a:spcAft>
                          <a:spcPts val="0"/>
                        </a:spcAft>
                        <a:buNone/>
                      </a:pPr>
                      <a:r>
                        <a:rPr lang="en" sz="1100" b="1" dirty="0">
                          <a:solidFill>
                            <a:schemeClr val="accent4">
                              <a:lumMod val="75000"/>
                            </a:schemeClr>
                          </a:solidFill>
                          <a:latin typeface="Fira Sans Extra Condensed"/>
                          <a:ea typeface="Fira Sans Extra Condensed"/>
                          <a:cs typeface="Fira Sans Extra Condensed"/>
                          <a:sym typeface="Fira Sans Extra Condensed"/>
                        </a:rPr>
                        <a:t>01</a:t>
                      </a:r>
                      <a:endParaRPr sz="1100" b="1" dirty="0">
                        <a:solidFill>
                          <a:schemeClr val="accent4">
                            <a:lumMod val="75000"/>
                          </a:schemeClr>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050" b="0" dirty="0">
                          <a:solidFill>
                            <a:schemeClr val="dk1"/>
                          </a:solidFill>
                          <a:highlight>
                            <a:srgbClr val="FFFF00"/>
                          </a:highlight>
                          <a:latin typeface="+mn-lt"/>
                          <a:ea typeface="Fira Sans Extra Condensed"/>
                          <a:cs typeface="Fira Sans Extra Condensed"/>
                          <a:sym typeface="Fira Sans Extra Condensed"/>
                        </a:rPr>
                        <a:t>Recency (R): </a:t>
                      </a:r>
                      <a:r>
                        <a:rPr lang="en-US" sz="1050" b="0" dirty="0">
                          <a:solidFill>
                            <a:schemeClr val="dk1"/>
                          </a:solidFill>
                          <a:latin typeface="+mn-lt"/>
                          <a:ea typeface="Fira Sans Extra Condensed"/>
                          <a:cs typeface="Fira Sans Extra Condensed"/>
                          <a:sym typeface="Fira Sans Extra Condensed"/>
                        </a:rPr>
                        <a:t>This metric indicates how recently a customer has made a purchase. A lower recency value means the customer has purchased more recently, indicating higher engagement with the brand.</a:t>
                      </a:r>
                      <a:endParaRPr sz="1050" b="0" dirty="0">
                        <a:solidFill>
                          <a:schemeClr val="dk1"/>
                        </a:solidFill>
                        <a:latin typeface="+mn-lt"/>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2993925493"/>
                  </a:ext>
                </a:extLst>
              </a:tr>
              <a:tr h="289498">
                <a:tc>
                  <a:txBody>
                    <a:bodyPr/>
                    <a:lstStyle/>
                    <a:p>
                      <a:pPr marL="0" lvl="0" indent="0" algn="l" rtl="0">
                        <a:spcBef>
                          <a:spcPts val="0"/>
                        </a:spcBef>
                        <a:spcAft>
                          <a:spcPts val="0"/>
                        </a:spcAft>
                        <a:buNone/>
                      </a:pPr>
                      <a:r>
                        <a:rPr lang="en" sz="1100" b="1" dirty="0">
                          <a:solidFill>
                            <a:schemeClr val="accent5">
                              <a:lumMod val="75000"/>
                            </a:schemeClr>
                          </a:solidFill>
                          <a:latin typeface="Fira Sans Extra Condensed"/>
                          <a:ea typeface="Fira Sans Extra Condensed"/>
                          <a:cs typeface="Fira Sans Extra Condensed"/>
                          <a:sym typeface="Fira Sans Extra Condensed"/>
                        </a:rPr>
                        <a:t>02</a:t>
                      </a:r>
                      <a:endParaRPr sz="1100" b="1" dirty="0">
                        <a:solidFill>
                          <a:schemeClr val="accent5">
                            <a:lumMod val="75000"/>
                          </a:schemeClr>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050" b="0" dirty="0">
                          <a:solidFill>
                            <a:schemeClr val="dk1"/>
                          </a:solidFill>
                          <a:highlight>
                            <a:srgbClr val="FFFF00"/>
                          </a:highlight>
                          <a:latin typeface="+mn-lt"/>
                          <a:ea typeface="Fira Sans Extra Condensed"/>
                          <a:cs typeface="Fira Sans Extra Condensed"/>
                          <a:sym typeface="Fira Sans Extra Condensed"/>
                        </a:rPr>
                        <a:t>Frequency (F): </a:t>
                      </a:r>
                      <a:r>
                        <a:rPr lang="en-US" sz="1050" b="0" dirty="0">
                          <a:solidFill>
                            <a:schemeClr val="dk1"/>
                          </a:solidFill>
                          <a:latin typeface="+mn-lt"/>
                          <a:ea typeface="Fira Sans Extra Condensed"/>
                          <a:cs typeface="Fira Sans Extra Condensed"/>
                          <a:sym typeface="Fira Sans Extra Condensed"/>
                        </a:rPr>
                        <a:t>This metric signifies how often a customer makes a purchase within a certain period. A higher frequency value indicates a customer who interacts with the business more often, suggesting higher loyalty or satisfaction.</a:t>
                      </a: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4060425079"/>
                  </a:ext>
                </a:extLst>
              </a:tr>
              <a:tr h="289498">
                <a:tc>
                  <a:txBody>
                    <a:bodyPr/>
                    <a:lstStyle/>
                    <a:p>
                      <a:pPr marL="0" lvl="0" indent="0" algn="l" rtl="0">
                        <a:spcBef>
                          <a:spcPts val="0"/>
                        </a:spcBef>
                        <a:spcAft>
                          <a:spcPts val="0"/>
                        </a:spcAft>
                        <a:buNone/>
                      </a:pPr>
                      <a:r>
                        <a:rPr lang="en" sz="1100" b="1" dirty="0">
                          <a:solidFill>
                            <a:schemeClr val="accent6">
                              <a:lumMod val="75000"/>
                            </a:schemeClr>
                          </a:solidFill>
                          <a:latin typeface="Fira Sans Extra Condensed"/>
                          <a:ea typeface="Fira Sans Extra Condensed"/>
                          <a:cs typeface="Fira Sans Extra Condensed"/>
                          <a:sym typeface="Fira Sans Extra Condensed"/>
                        </a:rPr>
                        <a:t>03</a:t>
                      </a:r>
                      <a:endParaRPr sz="1100" b="1" dirty="0">
                        <a:solidFill>
                          <a:schemeClr val="accent6">
                            <a:lumMod val="75000"/>
                          </a:schemeClr>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050" b="0" dirty="0">
                          <a:solidFill>
                            <a:schemeClr val="dk1"/>
                          </a:solidFill>
                          <a:highlight>
                            <a:srgbClr val="FFFF00"/>
                          </a:highlight>
                          <a:latin typeface="+mn-lt"/>
                          <a:ea typeface="Fira Sans Extra Condensed"/>
                          <a:cs typeface="Fira Sans Extra Condensed"/>
                          <a:sym typeface="Fira Sans Extra Condensed"/>
                        </a:rPr>
                        <a:t>Monetary (M): </a:t>
                      </a:r>
                      <a:r>
                        <a:rPr lang="en-US" sz="1050" b="0" dirty="0">
                          <a:solidFill>
                            <a:schemeClr val="dk1"/>
                          </a:solidFill>
                          <a:latin typeface="+mn-lt"/>
                          <a:ea typeface="Fira Sans Extra Condensed"/>
                          <a:cs typeface="Fira Sans Extra Condensed"/>
                          <a:sym typeface="Fira Sans Extra Condensed"/>
                        </a:rPr>
                        <a:t>This metric represents the total amount of money a customer has spent over a certain period. Customers who have a higher monetary value have contributed more to the business, indicating their potential high lifetime value.</a:t>
                      </a:r>
                      <a:endParaRPr sz="1050" b="0" dirty="0">
                        <a:solidFill>
                          <a:schemeClr val="dk1"/>
                        </a:solidFill>
                        <a:latin typeface="+mn-lt"/>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179335805"/>
                  </a:ext>
                </a:extLst>
              </a:tr>
            </a:tbl>
          </a:graphicData>
        </a:graphic>
      </p:graphicFrame>
      <p:sp>
        <p:nvSpPr>
          <p:cNvPr id="13" name="Google Shape;890;p25">
            <a:extLst>
              <a:ext uri="{FF2B5EF4-FFF2-40B4-BE49-F238E27FC236}">
                <a16:creationId xmlns:a16="http://schemas.microsoft.com/office/drawing/2014/main" id="{9950FFE8-9AE3-1260-DAB2-BE96A9EC39CE}"/>
              </a:ext>
            </a:extLst>
          </p:cNvPr>
          <p:cNvSpPr/>
          <p:nvPr/>
        </p:nvSpPr>
        <p:spPr>
          <a:xfrm>
            <a:off x="457200" y="1188200"/>
            <a:ext cx="8153400" cy="465670"/>
          </a:xfrm>
          <a:prstGeom prst="roundRect">
            <a:avLst>
              <a:gd name="adj" fmla="val 15217"/>
            </a:avLst>
          </a:prstGeom>
          <a:solidFill>
            <a:schemeClr val="accent3">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2;p25">
            <a:extLst>
              <a:ext uri="{FF2B5EF4-FFF2-40B4-BE49-F238E27FC236}">
                <a16:creationId xmlns:a16="http://schemas.microsoft.com/office/drawing/2014/main" id="{803EAD3C-7110-B3DD-8E9E-4B797F4E0A6B}"/>
              </a:ext>
            </a:extLst>
          </p:cNvPr>
          <p:cNvSpPr/>
          <p:nvPr/>
        </p:nvSpPr>
        <p:spPr>
          <a:xfrm>
            <a:off x="533400" y="1008783"/>
            <a:ext cx="2034496" cy="295200"/>
          </a:xfrm>
          <a:prstGeom prst="roundRect">
            <a:avLst>
              <a:gd name="adj" fmla="val 50000"/>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mn-lt"/>
                <a:ea typeface="Fira Sans Extra Condensed"/>
                <a:cs typeface="Fira Sans Extra Condensed"/>
                <a:sym typeface="Fira Sans Extra Condensed"/>
              </a:rPr>
              <a:t>RFM Features</a:t>
            </a:r>
            <a:endParaRPr lang="en-IN" sz="1100" dirty="0">
              <a:solidFill>
                <a:schemeClr val="lt1"/>
              </a:solidFill>
              <a:latin typeface="+mn-lt"/>
            </a:endParaRPr>
          </a:p>
        </p:txBody>
      </p:sp>
      <p:sp>
        <p:nvSpPr>
          <p:cNvPr id="20" name="Google Shape;893;p25">
            <a:extLst>
              <a:ext uri="{FF2B5EF4-FFF2-40B4-BE49-F238E27FC236}">
                <a16:creationId xmlns:a16="http://schemas.microsoft.com/office/drawing/2014/main" id="{4A3D39AF-C14C-B5DC-0BEB-4068C0234E40}"/>
              </a:ext>
            </a:extLst>
          </p:cNvPr>
          <p:cNvSpPr txBox="1"/>
          <p:nvPr/>
        </p:nvSpPr>
        <p:spPr>
          <a:xfrm>
            <a:off x="628650" y="1233700"/>
            <a:ext cx="7981950" cy="4656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mn-lt"/>
                <a:ea typeface="Fira Sans Extra Condensed"/>
                <a:cs typeface="Calibri" panose="020F0502020204030204" pitchFamily="34" charset="0"/>
                <a:sym typeface="Fira Sans Extra Condensed"/>
              </a:rPr>
              <a:t>RFM is a method used for analyzing customer value and segmenting the customer base. It is an acronym that stands for:</a:t>
            </a:r>
          </a:p>
        </p:txBody>
      </p:sp>
      <p:sp>
        <p:nvSpPr>
          <p:cNvPr id="22" name="Google Shape;893;p25">
            <a:extLst>
              <a:ext uri="{FF2B5EF4-FFF2-40B4-BE49-F238E27FC236}">
                <a16:creationId xmlns:a16="http://schemas.microsoft.com/office/drawing/2014/main" id="{E5F1BF7E-6BED-BF2D-7FC5-A802466F1722}"/>
              </a:ext>
            </a:extLst>
          </p:cNvPr>
          <p:cNvSpPr txBox="1"/>
          <p:nvPr/>
        </p:nvSpPr>
        <p:spPr>
          <a:xfrm>
            <a:off x="628650" y="3894122"/>
            <a:ext cx="7981950" cy="60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b="0" i="0" dirty="0">
                <a:solidFill>
                  <a:srgbClr val="3C4043"/>
                </a:solidFill>
                <a:effectLst/>
                <a:highlight>
                  <a:srgbClr val="FFEACC"/>
                </a:highlight>
                <a:latin typeface="Roboto" panose="02000000000000000000" pitchFamily="2" charset="0"/>
                <a:ea typeface="Roboto" panose="02000000000000000000" pitchFamily="2" charset="0"/>
                <a:cs typeface="Roboto" panose="02000000000000000000" pitchFamily="2" charset="0"/>
              </a:rPr>
              <a:t>Together, these metrics help in understanding a customer's buying behavior and preferences, which is pivotal in personalizing marketing strategies.</a:t>
            </a:r>
            <a:endParaRPr lang="en-US" sz="1050" dirty="0">
              <a:latin typeface="Roboto" panose="02000000000000000000" pitchFamily="2" charset="0"/>
              <a:ea typeface="Roboto" panose="02000000000000000000" pitchFamily="2" charset="0"/>
              <a:cs typeface="Roboto" panose="02000000000000000000" pitchFamily="2" charset="0"/>
              <a:sym typeface="Fira Sans Extra Condensed"/>
            </a:endParaRPr>
          </a:p>
        </p:txBody>
      </p:sp>
    </p:spTree>
    <p:extLst>
      <p:ext uri="{BB962C8B-B14F-4D97-AF65-F5344CB8AC3E}">
        <p14:creationId xmlns:p14="http://schemas.microsoft.com/office/powerpoint/2010/main" val="2363842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FEATURE </a:t>
            </a:r>
            <a:r>
              <a:rPr lang="en-CA" dirty="0">
                <a:latin typeface="Roboto" panose="02000000000000000000" pitchFamily="2" charset="0"/>
                <a:ea typeface="Roboto" panose="02000000000000000000" pitchFamily="2" charset="0"/>
                <a:cs typeface="Roboto" panose="02000000000000000000" pitchFamily="2" charset="0"/>
              </a:rPr>
              <a:t>ENGINEERING</a:t>
            </a:r>
            <a:endParaRPr lang="en-CA" dirty="0">
              <a:latin typeface="Arial Black" panose="020B0A04020102020204" pitchFamily="34" charset="0"/>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0;p25">
            <a:extLst>
              <a:ext uri="{FF2B5EF4-FFF2-40B4-BE49-F238E27FC236}">
                <a16:creationId xmlns:a16="http://schemas.microsoft.com/office/drawing/2014/main" id="{9950FFE8-9AE3-1260-DAB2-BE96A9EC39CE}"/>
              </a:ext>
            </a:extLst>
          </p:cNvPr>
          <p:cNvSpPr/>
          <p:nvPr/>
        </p:nvSpPr>
        <p:spPr>
          <a:xfrm>
            <a:off x="457200" y="922689"/>
            <a:ext cx="8153400" cy="1197029"/>
          </a:xfrm>
          <a:prstGeom prst="roundRect">
            <a:avLst>
              <a:gd name="adj" fmla="val 15217"/>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2;p25">
            <a:extLst>
              <a:ext uri="{FF2B5EF4-FFF2-40B4-BE49-F238E27FC236}">
                <a16:creationId xmlns:a16="http://schemas.microsoft.com/office/drawing/2014/main" id="{803EAD3C-7110-B3DD-8E9E-4B797F4E0A6B}"/>
              </a:ext>
            </a:extLst>
          </p:cNvPr>
          <p:cNvSpPr/>
          <p:nvPr/>
        </p:nvSpPr>
        <p:spPr>
          <a:xfrm>
            <a:off x="306635" y="1008783"/>
            <a:ext cx="2838974" cy="224917"/>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lt1"/>
                </a:solidFill>
                <a:latin typeface="+mn-lt"/>
                <a:ea typeface="Fira Sans Extra Condensed"/>
                <a:cs typeface="Fira Sans Extra Condensed"/>
                <a:sym typeface="Fira Sans Extra Condensed"/>
              </a:rPr>
              <a:t>Recency (R)</a:t>
            </a:r>
            <a:endParaRPr lang="en-IN" sz="1050" dirty="0">
              <a:solidFill>
                <a:schemeClr val="lt1"/>
              </a:solidFill>
              <a:latin typeface="+mn-lt"/>
            </a:endParaRPr>
          </a:p>
        </p:txBody>
      </p:sp>
      <p:sp>
        <p:nvSpPr>
          <p:cNvPr id="20" name="Google Shape;893;p25">
            <a:extLst>
              <a:ext uri="{FF2B5EF4-FFF2-40B4-BE49-F238E27FC236}">
                <a16:creationId xmlns:a16="http://schemas.microsoft.com/office/drawing/2014/main" id="{4A3D39AF-C14C-B5DC-0BEB-4068C0234E40}"/>
              </a:ext>
            </a:extLst>
          </p:cNvPr>
          <p:cNvSpPr txBox="1"/>
          <p:nvPr/>
        </p:nvSpPr>
        <p:spPr>
          <a:xfrm>
            <a:off x="570585" y="1233700"/>
            <a:ext cx="8010754" cy="8860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highlight>
                  <a:srgbClr val="FFFF00"/>
                </a:highlight>
                <a:latin typeface="+mn-lt"/>
                <a:ea typeface="Fira Sans Extra Condensed"/>
                <a:cs typeface="Calibri" panose="020F0502020204030204" pitchFamily="34" charset="0"/>
                <a:sym typeface="Fira Sans Extra Condensed"/>
              </a:rPr>
              <a:t>Days Since Last Purchase: </a:t>
            </a:r>
            <a:r>
              <a:rPr lang="en-US" sz="1050" dirty="0">
                <a:latin typeface="+mn-lt"/>
                <a:ea typeface="Fira Sans Extra Condensed"/>
                <a:cs typeface="Calibri" panose="020F0502020204030204" pitchFamily="34" charset="0"/>
                <a:sym typeface="Fira Sans Extra Condensed"/>
              </a:rPr>
              <a:t>This feature represents the number of days that have passed since the customer’s last purchase. A lower value indicates that the customer has purchased recently, implying a higher engagement level with the business, whereas a higher value may indicate a lapse or decreased engagement. By understanding the recency of purchases, businesses can tailor their marketing strategies to re-engage customers who have not made purchases in a while, potentially increasing customer retention and fostering loyalty.</a:t>
            </a:r>
          </a:p>
        </p:txBody>
      </p:sp>
      <p:pic>
        <p:nvPicPr>
          <p:cNvPr id="5" name="Picture 4">
            <a:extLst>
              <a:ext uri="{FF2B5EF4-FFF2-40B4-BE49-F238E27FC236}">
                <a16:creationId xmlns:a16="http://schemas.microsoft.com/office/drawing/2014/main" id="{31B95DB2-0604-017D-0BE2-79936FF53B91}"/>
              </a:ext>
            </a:extLst>
          </p:cNvPr>
          <p:cNvPicPr>
            <a:picLocks noChangeAspect="1"/>
          </p:cNvPicPr>
          <p:nvPr/>
        </p:nvPicPr>
        <p:blipFill>
          <a:blip r:embed="rId3"/>
          <a:stretch>
            <a:fillRect/>
          </a:stretch>
        </p:blipFill>
        <p:spPr>
          <a:xfrm>
            <a:off x="2901147" y="2211563"/>
            <a:ext cx="3265505" cy="2520462"/>
          </a:xfrm>
          <a:prstGeom prst="rect">
            <a:avLst/>
          </a:prstGeom>
        </p:spPr>
      </p:pic>
    </p:spTree>
    <p:extLst>
      <p:ext uri="{BB962C8B-B14F-4D97-AF65-F5344CB8AC3E}">
        <p14:creationId xmlns:p14="http://schemas.microsoft.com/office/powerpoint/2010/main" val="1992634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FEATURE </a:t>
            </a:r>
            <a:r>
              <a:rPr lang="en-CA" dirty="0">
                <a:latin typeface="Roboto" panose="02000000000000000000" pitchFamily="2" charset="0"/>
                <a:ea typeface="Roboto" panose="02000000000000000000" pitchFamily="2" charset="0"/>
                <a:cs typeface="Roboto" panose="02000000000000000000" pitchFamily="2" charset="0"/>
              </a:rPr>
              <a:t>ENGINEERING</a:t>
            </a:r>
            <a:endParaRPr lang="en-CA" dirty="0">
              <a:latin typeface="Arial Black" panose="020B0A04020102020204" pitchFamily="34" charset="0"/>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0;p25">
            <a:extLst>
              <a:ext uri="{FF2B5EF4-FFF2-40B4-BE49-F238E27FC236}">
                <a16:creationId xmlns:a16="http://schemas.microsoft.com/office/drawing/2014/main" id="{9950FFE8-9AE3-1260-DAB2-BE96A9EC39CE}"/>
              </a:ext>
            </a:extLst>
          </p:cNvPr>
          <p:cNvSpPr/>
          <p:nvPr/>
        </p:nvSpPr>
        <p:spPr>
          <a:xfrm>
            <a:off x="457200" y="922689"/>
            <a:ext cx="8153400" cy="1197029"/>
          </a:xfrm>
          <a:prstGeom prst="roundRect">
            <a:avLst>
              <a:gd name="adj" fmla="val 15217"/>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2;p25">
            <a:extLst>
              <a:ext uri="{FF2B5EF4-FFF2-40B4-BE49-F238E27FC236}">
                <a16:creationId xmlns:a16="http://schemas.microsoft.com/office/drawing/2014/main" id="{803EAD3C-7110-B3DD-8E9E-4B797F4E0A6B}"/>
              </a:ext>
            </a:extLst>
          </p:cNvPr>
          <p:cNvSpPr/>
          <p:nvPr/>
        </p:nvSpPr>
        <p:spPr>
          <a:xfrm>
            <a:off x="306635" y="1008783"/>
            <a:ext cx="2838974" cy="224917"/>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lt1"/>
                </a:solidFill>
                <a:latin typeface="+mn-lt"/>
                <a:ea typeface="Fira Sans Extra Condensed"/>
                <a:cs typeface="Fira Sans Extra Condensed"/>
                <a:sym typeface="Fira Sans Extra Condensed"/>
              </a:rPr>
              <a:t>Frequency (F)</a:t>
            </a:r>
            <a:endParaRPr lang="en-IN" sz="1050" dirty="0">
              <a:solidFill>
                <a:schemeClr val="lt1"/>
              </a:solidFill>
              <a:latin typeface="+mn-lt"/>
            </a:endParaRPr>
          </a:p>
        </p:txBody>
      </p:sp>
      <p:sp>
        <p:nvSpPr>
          <p:cNvPr id="20" name="Google Shape;893;p25">
            <a:extLst>
              <a:ext uri="{FF2B5EF4-FFF2-40B4-BE49-F238E27FC236}">
                <a16:creationId xmlns:a16="http://schemas.microsoft.com/office/drawing/2014/main" id="{4A3D39AF-C14C-B5DC-0BEB-4068C0234E40}"/>
              </a:ext>
            </a:extLst>
          </p:cNvPr>
          <p:cNvSpPr txBox="1"/>
          <p:nvPr/>
        </p:nvSpPr>
        <p:spPr>
          <a:xfrm>
            <a:off x="570585" y="1233700"/>
            <a:ext cx="8010754" cy="886019"/>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050" dirty="0">
                <a:highlight>
                  <a:srgbClr val="FFFF00"/>
                </a:highlight>
                <a:latin typeface="+mn-lt"/>
                <a:ea typeface="Fira Sans Extra Condensed"/>
                <a:cs typeface="Calibri" panose="020F0502020204030204" pitchFamily="34" charset="0"/>
                <a:sym typeface="Fira Sans Extra Condensed"/>
              </a:rPr>
              <a:t>Total Transactions: </a:t>
            </a:r>
            <a:r>
              <a:rPr lang="en-US" sz="1050" dirty="0">
                <a:latin typeface="+mn-lt"/>
                <a:ea typeface="Fira Sans Extra Condensed"/>
                <a:cs typeface="Calibri" panose="020F0502020204030204" pitchFamily="34" charset="0"/>
                <a:sym typeface="Fira Sans Extra Condensed"/>
              </a:rPr>
              <a:t>This feature represents the total number of transactions made by a customer. It helps in understanding the engagement level of a customer with the retailer.</a:t>
            </a:r>
          </a:p>
          <a:p>
            <a:pPr marL="171450" lvl="0" indent="-171450" algn="l" rtl="0">
              <a:spcBef>
                <a:spcPts val="0"/>
              </a:spcBef>
              <a:spcAft>
                <a:spcPts val="0"/>
              </a:spcAft>
              <a:buFont typeface="Arial" panose="020B0604020202020204" pitchFamily="34" charset="0"/>
              <a:buChar char="•"/>
            </a:pPr>
            <a:r>
              <a:rPr lang="en-US" sz="1050" dirty="0">
                <a:highlight>
                  <a:srgbClr val="FFFF00"/>
                </a:highlight>
                <a:latin typeface="+mn-lt"/>
                <a:ea typeface="Fira Sans Extra Condensed"/>
                <a:cs typeface="Calibri" panose="020F0502020204030204" pitchFamily="34" charset="0"/>
                <a:sym typeface="Fira Sans Extra Condensed"/>
              </a:rPr>
              <a:t>Total Products Purchased: </a:t>
            </a:r>
            <a:r>
              <a:rPr lang="en-US" sz="1050" dirty="0">
                <a:latin typeface="+mn-lt"/>
                <a:ea typeface="Fira Sans Extra Condensed"/>
                <a:cs typeface="Calibri" panose="020F0502020204030204" pitchFamily="34" charset="0"/>
                <a:sym typeface="Fira Sans Extra Condensed"/>
              </a:rPr>
              <a:t>This feature indicates the total number of products (sum of quantities) purchased by a customer across all transactions. It gives an insight into the customer's buying behavior in terms of the volume of products purchased.</a:t>
            </a:r>
          </a:p>
        </p:txBody>
      </p:sp>
      <p:pic>
        <p:nvPicPr>
          <p:cNvPr id="3" name="Picture 2">
            <a:extLst>
              <a:ext uri="{FF2B5EF4-FFF2-40B4-BE49-F238E27FC236}">
                <a16:creationId xmlns:a16="http://schemas.microsoft.com/office/drawing/2014/main" id="{88F92BEA-BF73-7B25-602C-ECFF2776C8B9}"/>
              </a:ext>
            </a:extLst>
          </p:cNvPr>
          <p:cNvPicPr>
            <a:picLocks noChangeAspect="1"/>
          </p:cNvPicPr>
          <p:nvPr/>
        </p:nvPicPr>
        <p:blipFill>
          <a:blip r:embed="rId3"/>
          <a:stretch>
            <a:fillRect/>
          </a:stretch>
        </p:blipFill>
        <p:spPr>
          <a:xfrm>
            <a:off x="1424064" y="2610861"/>
            <a:ext cx="6544588" cy="1609950"/>
          </a:xfrm>
          <a:prstGeom prst="rect">
            <a:avLst/>
          </a:prstGeom>
        </p:spPr>
      </p:pic>
    </p:spTree>
    <p:extLst>
      <p:ext uri="{BB962C8B-B14F-4D97-AF65-F5344CB8AC3E}">
        <p14:creationId xmlns:p14="http://schemas.microsoft.com/office/powerpoint/2010/main" val="2416651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FEATURE </a:t>
            </a:r>
            <a:r>
              <a:rPr lang="en-CA" dirty="0">
                <a:latin typeface="Roboto" panose="02000000000000000000" pitchFamily="2" charset="0"/>
                <a:ea typeface="Roboto" panose="02000000000000000000" pitchFamily="2" charset="0"/>
                <a:cs typeface="Roboto" panose="02000000000000000000" pitchFamily="2" charset="0"/>
              </a:rPr>
              <a:t>ENGINEERING</a:t>
            </a:r>
            <a:endParaRPr lang="en-CA" dirty="0">
              <a:latin typeface="Arial Black" panose="020B0A04020102020204" pitchFamily="34" charset="0"/>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0;p25">
            <a:extLst>
              <a:ext uri="{FF2B5EF4-FFF2-40B4-BE49-F238E27FC236}">
                <a16:creationId xmlns:a16="http://schemas.microsoft.com/office/drawing/2014/main" id="{9950FFE8-9AE3-1260-DAB2-BE96A9EC39CE}"/>
              </a:ext>
            </a:extLst>
          </p:cNvPr>
          <p:cNvSpPr/>
          <p:nvPr/>
        </p:nvSpPr>
        <p:spPr>
          <a:xfrm>
            <a:off x="457200" y="922689"/>
            <a:ext cx="8153400" cy="1599947"/>
          </a:xfrm>
          <a:prstGeom prst="roundRect">
            <a:avLst>
              <a:gd name="adj" fmla="val 15217"/>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2;p25">
            <a:extLst>
              <a:ext uri="{FF2B5EF4-FFF2-40B4-BE49-F238E27FC236}">
                <a16:creationId xmlns:a16="http://schemas.microsoft.com/office/drawing/2014/main" id="{803EAD3C-7110-B3DD-8E9E-4B797F4E0A6B}"/>
              </a:ext>
            </a:extLst>
          </p:cNvPr>
          <p:cNvSpPr/>
          <p:nvPr/>
        </p:nvSpPr>
        <p:spPr>
          <a:xfrm>
            <a:off x="306635" y="1008783"/>
            <a:ext cx="2838974" cy="224917"/>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lt1"/>
                </a:solidFill>
                <a:latin typeface="+mn-lt"/>
                <a:ea typeface="Fira Sans Extra Condensed"/>
                <a:cs typeface="Fira Sans Extra Condensed"/>
                <a:sym typeface="Fira Sans Extra Condensed"/>
              </a:rPr>
              <a:t> Monetary (M)</a:t>
            </a:r>
            <a:endParaRPr lang="en-IN" sz="1050" dirty="0">
              <a:solidFill>
                <a:schemeClr val="lt1"/>
              </a:solidFill>
              <a:latin typeface="+mn-lt"/>
            </a:endParaRPr>
          </a:p>
        </p:txBody>
      </p:sp>
      <p:sp>
        <p:nvSpPr>
          <p:cNvPr id="20" name="Google Shape;893;p25">
            <a:extLst>
              <a:ext uri="{FF2B5EF4-FFF2-40B4-BE49-F238E27FC236}">
                <a16:creationId xmlns:a16="http://schemas.microsoft.com/office/drawing/2014/main" id="{4A3D39AF-C14C-B5DC-0BEB-4068C0234E40}"/>
              </a:ext>
            </a:extLst>
          </p:cNvPr>
          <p:cNvSpPr txBox="1"/>
          <p:nvPr/>
        </p:nvSpPr>
        <p:spPr>
          <a:xfrm>
            <a:off x="570585" y="1233700"/>
            <a:ext cx="8010754" cy="1288936"/>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050" dirty="0">
                <a:highlight>
                  <a:srgbClr val="FFFF00"/>
                </a:highlight>
                <a:latin typeface="+mn-lt"/>
                <a:ea typeface="Fira Sans Extra Condensed"/>
                <a:cs typeface="Calibri" panose="020F0502020204030204" pitchFamily="34" charset="0"/>
                <a:sym typeface="Fira Sans Extra Condensed"/>
              </a:rPr>
              <a:t>Total Spend: </a:t>
            </a:r>
            <a:r>
              <a:rPr lang="en-US" sz="1050" dirty="0">
                <a:latin typeface="+mn-lt"/>
                <a:ea typeface="Fira Sans Extra Condensed"/>
                <a:cs typeface="Calibri" panose="020F0502020204030204" pitchFamily="34" charset="0"/>
                <a:sym typeface="Fira Sans Extra Condensed"/>
              </a:rPr>
              <a:t>This feature represents the total amount of money spent by each customer. It is calculated as the sum of the product of </a:t>
            </a:r>
            <a:r>
              <a:rPr lang="en-US" sz="1050" dirty="0" err="1">
                <a:latin typeface="+mn-lt"/>
                <a:ea typeface="Fira Sans Extra Condensed"/>
                <a:cs typeface="Calibri" panose="020F0502020204030204" pitchFamily="34" charset="0"/>
                <a:sym typeface="Fira Sans Extra Condensed"/>
              </a:rPr>
              <a:t>UnitPrice</a:t>
            </a:r>
            <a:r>
              <a:rPr lang="en-US" sz="1050" dirty="0">
                <a:latin typeface="+mn-lt"/>
                <a:ea typeface="Fira Sans Extra Condensed"/>
                <a:cs typeface="Calibri" panose="020F0502020204030204" pitchFamily="34" charset="0"/>
                <a:sym typeface="Fira Sans Extra Condensed"/>
              </a:rPr>
              <a:t> and Quantity for all transactions made by a customer. This feature is crucial as it helps in identifying the total revenue generated by each customer, which is a direct indicator of a customer's value to the business. </a:t>
            </a:r>
          </a:p>
          <a:p>
            <a:pPr marL="171450" lvl="0" indent="-171450" algn="l" rtl="0">
              <a:spcBef>
                <a:spcPts val="0"/>
              </a:spcBef>
              <a:spcAft>
                <a:spcPts val="0"/>
              </a:spcAft>
              <a:buFont typeface="Arial" panose="020B0604020202020204" pitchFamily="34" charset="0"/>
              <a:buChar char="•"/>
            </a:pPr>
            <a:r>
              <a:rPr lang="en-US" sz="1050" dirty="0">
                <a:highlight>
                  <a:srgbClr val="FFFF00"/>
                </a:highlight>
                <a:latin typeface="+mn-lt"/>
                <a:ea typeface="Fira Sans Extra Condensed"/>
                <a:cs typeface="Calibri" panose="020F0502020204030204" pitchFamily="34" charset="0"/>
                <a:sym typeface="Fira Sans Extra Condensed"/>
              </a:rPr>
              <a:t>Average Transaction Value: </a:t>
            </a:r>
            <a:r>
              <a:rPr lang="en-US" sz="1050" dirty="0">
                <a:latin typeface="+mn-lt"/>
                <a:ea typeface="Fira Sans Extra Condensed"/>
                <a:cs typeface="Calibri" panose="020F0502020204030204" pitchFamily="34" charset="0"/>
                <a:sym typeface="Fira Sans Extra Condensed"/>
              </a:rPr>
              <a:t>This feature is calculated as the Total Spend divided by the Total Transactions for each customer. It indicates the average value of a transaction carried out by a customer. This metric is useful in understanding the spending behavior of customers per transaction, which can assist in tailoring marketing strategies and offers to different customer segments based on their average spending patterns.</a:t>
            </a:r>
          </a:p>
        </p:txBody>
      </p:sp>
      <p:sp>
        <p:nvSpPr>
          <p:cNvPr id="4" name="Rectangle 2">
            <a:extLst>
              <a:ext uri="{FF2B5EF4-FFF2-40B4-BE49-F238E27FC236}">
                <a16:creationId xmlns:a16="http://schemas.microsoft.com/office/drawing/2014/main" id="{2CD75056-FBF0-1E9B-0AEF-D3B977341F02}"/>
              </a:ext>
            </a:extLst>
          </p:cNvPr>
          <p:cNvSpPr>
            <a:spLocks noChangeArrowheads="1"/>
          </p:cNvSpPr>
          <p:nvPr/>
        </p:nvSpPr>
        <p:spPr bwMode="auto">
          <a:xfrm>
            <a:off x="0" y="-138499"/>
            <a:ext cx="65" cy="276999"/>
          </a:xfrm>
          <a:prstGeom prst="rect">
            <a:avLst/>
          </a:prstGeom>
          <a:solidFill>
            <a:srgbClr val="FFEA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4A94F56-66D0-6AF9-75A1-0C269EF568B3}"/>
              </a:ext>
            </a:extLst>
          </p:cNvPr>
          <p:cNvPicPr>
            <a:picLocks noChangeAspect="1"/>
          </p:cNvPicPr>
          <p:nvPr/>
        </p:nvPicPr>
        <p:blipFill>
          <a:blip r:embed="rId3"/>
          <a:stretch>
            <a:fillRect/>
          </a:stretch>
        </p:blipFill>
        <p:spPr>
          <a:xfrm>
            <a:off x="716922" y="2868744"/>
            <a:ext cx="7710156" cy="1317120"/>
          </a:xfrm>
          <a:prstGeom prst="rect">
            <a:avLst/>
          </a:prstGeom>
        </p:spPr>
      </p:pic>
    </p:spTree>
    <p:extLst>
      <p:ext uri="{BB962C8B-B14F-4D97-AF65-F5344CB8AC3E}">
        <p14:creationId xmlns:p14="http://schemas.microsoft.com/office/powerpoint/2010/main" val="2297300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FEATURE </a:t>
            </a:r>
            <a:r>
              <a:rPr lang="en-CA" dirty="0">
                <a:latin typeface="Roboto" panose="02000000000000000000" pitchFamily="2" charset="0"/>
                <a:ea typeface="Roboto" panose="02000000000000000000" pitchFamily="2" charset="0"/>
                <a:cs typeface="Roboto" panose="02000000000000000000" pitchFamily="2" charset="0"/>
              </a:rPr>
              <a:t>ENGINEERING</a:t>
            </a:r>
            <a:endParaRPr lang="en-CA" dirty="0">
              <a:latin typeface="Arial Black" panose="020B0A04020102020204" pitchFamily="34" charset="0"/>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0;p25">
            <a:extLst>
              <a:ext uri="{FF2B5EF4-FFF2-40B4-BE49-F238E27FC236}">
                <a16:creationId xmlns:a16="http://schemas.microsoft.com/office/drawing/2014/main" id="{9950FFE8-9AE3-1260-DAB2-BE96A9EC39CE}"/>
              </a:ext>
            </a:extLst>
          </p:cNvPr>
          <p:cNvSpPr/>
          <p:nvPr/>
        </p:nvSpPr>
        <p:spPr>
          <a:xfrm>
            <a:off x="457200" y="892456"/>
            <a:ext cx="8153400" cy="3947597"/>
          </a:xfrm>
          <a:prstGeom prst="roundRect">
            <a:avLst>
              <a:gd name="adj" fmla="val 12721"/>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a:extLst>
              <a:ext uri="{FF2B5EF4-FFF2-40B4-BE49-F238E27FC236}">
                <a16:creationId xmlns:a16="http://schemas.microsoft.com/office/drawing/2014/main" id="{6A22ED1C-187A-3C8D-7111-50AB1205C2EE}"/>
              </a:ext>
            </a:extLst>
          </p:cNvPr>
          <p:cNvGrpSpPr/>
          <p:nvPr/>
        </p:nvGrpSpPr>
        <p:grpSpPr>
          <a:xfrm>
            <a:off x="321265" y="951386"/>
            <a:ext cx="8289335" cy="1052984"/>
            <a:chOff x="321265" y="1075741"/>
            <a:chExt cx="8289335" cy="1052984"/>
          </a:xfrm>
        </p:grpSpPr>
        <p:sp>
          <p:nvSpPr>
            <p:cNvPr id="20" name="Google Shape;893;p25">
              <a:extLst>
                <a:ext uri="{FF2B5EF4-FFF2-40B4-BE49-F238E27FC236}">
                  <a16:creationId xmlns:a16="http://schemas.microsoft.com/office/drawing/2014/main" id="{4A3D39AF-C14C-B5DC-0BEB-4068C0234E40}"/>
                </a:ext>
              </a:extLst>
            </p:cNvPr>
            <p:cNvSpPr txBox="1"/>
            <p:nvPr/>
          </p:nvSpPr>
          <p:spPr>
            <a:xfrm>
              <a:off x="628650" y="1282254"/>
              <a:ext cx="7981950" cy="8464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highlight>
                    <a:srgbClr val="FFFF00"/>
                  </a:highlight>
                  <a:latin typeface="+mn-lt"/>
                  <a:ea typeface="Fira Sans Extra Condensed"/>
                  <a:cs typeface="Calibri" panose="020F0502020204030204" pitchFamily="34" charset="0"/>
                  <a:sym typeface="Fira Sans Extra Condensed"/>
                </a:rPr>
                <a:t>Unique Products Purchased: </a:t>
              </a:r>
              <a:r>
                <a:rPr lang="en-US" sz="1050" dirty="0">
                  <a:latin typeface="+mn-lt"/>
                  <a:ea typeface="Fira Sans Extra Condensed"/>
                  <a:cs typeface="Calibri" panose="020F0502020204030204" pitchFamily="34" charset="0"/>
                  <a:sym typeface="Fira Sans Extra Condensed"/>
                </a:rPr>
                <a:t>This feature represents the number of distinct products bought by a customer. A higher value indicates that the customer has a diverse taste or preference, buying a wide range of products, while a lower value might indicate a focused or specific preference. Understanding the diversity in product purchases can help in segmenting customers based on their buying diversity, which can be a critical input in personalizing product recommendations.</a:t>
              </a:r>
            </a:p>
          </p:txBody>
        </p:sp>
        <p:sp>
          <p:nvSpPr>
            <p:cNvPr id="8" name="Google Shape;892;p25">
              <a:extLst>
                <a:ext uri="{FF2B5EF4-FFF2-40B4-BE49-F238E27FC236}">
                  <a16:creationId xmlns:a16="http://schemas.microsoft.com/office/drawing/2014/main" id="{55D8AB42-200E-FAD5-8252-20B96595FB89}"/>
                </a:ext>
              </a:extLst>
            </p:cNvPr>
            <p:cNvSpPr/>
            <p:nvPr/>
          </p:nvSpPr>
          <p:spPr>
            <a:xfrm>
              <a:off x="321265" y="1075741"/>
              <a:ext cx="2838974" cy="224917"/>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lt1"/>
                  </a:solidFill>
                  <a:latin typeface="+mn-lt"/>
                  <a:ea typeface="Fira Sans Extra Condensed"/>
                  <a:cs typeface="Fira Sans Extra Condensed"/>
                  <a:sym typeface="Fira Sans Extra Condensed"/>
                </a:rPr>
                <a:t>Product Diversity</a:t>
              </a:r>
              <a:endParaRPr lang="en-IN" sz="1050" dirty="0">
                <a:solidFill>
                  <a:schemeClr val="lt1"/>
                </a:solidFill>
                <a:latin typeface="+mn-lt"/>
              </a:endParaRPr>
            </a:p>
          </p:txBody>
        </p:sp>
      </p:grpSp>
      <p:grpSp>
        <p:nvGrpSpPr>
          <p:cNvPr id="12" name="Group 11">
            <a:extLst>
              <a:ext uri="{FF2B5EF4-FFF2-40B4-BE49-F238E27FC236}">
                <a16:creationId xmlns:a16="http://schemas.microsoft.com/office/drawing/2014/main" id="{04456489-6706-7EDB-706D-F104426EEAB7}"/>
              </a:ext>
            </a:extLst>
          </p:cNvPr>
          <p:cNvGrpSpPr/>
          <p:nvPr/>
        </p:nvGrpSpPr>
        <p:grpSpPr>
          <a:xfrm>
            <a:off x="321265" y="2008497"/>
            <a:ext cx="8289335" cy="1879472"/>
            <a:chOff x="321265" y="2176742"/>
            <a:chExt cx="8289335" cy="1879472"/>
          </a:xfrm>
        </p:grpSpPr>
        <p:sp>
          <p:nvSpPr>
            <p:cNvPr id="9" name="Google Shape;892;p25">
              <a:extLst>
                <a:ext uri="{FF2B5EF4-FFF2-40B4-BE49-F238E27FC236}">
                  <a16:creationId xmlns:a16="http://schemas.microsoft.com/office/drawing/2014/main" id="{59596350-9BD1-BF25-593F-41607ACCD031}"/>
                </a:ext>
              </a:extLst>
            </p:cNvPr>
            <p:cNvSpPr/>
            <p:nvPr/>
          </p:nvSpPr>
          <p:spPr>
            <a:xfrm>
              <a:off x="321265" y="2176742"/>
              <a:ext cx="2838974" cy="224917"/>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b="1" dirty="0">
                  <a:solidFill>
                    <a:schemeClr val="lt1"/>
                  </a:solidFill>
                  <a:latin typeface="+mn-lt"/>
                  <a:ea typeface="Fira Sans Extra Condensed"/>
                  <a:cs typeface="Fira Sans Extra Condensed"/>
                  <a:sym typeface="Fira Sans Extra Condensed"/>
                </a:rPr>
                <a:t>Behavioural Features</a:t>
              </a:r>
              <a:endParaRPr lang="en-IN" sz="1050" dirty="0">
                <a:solidFill>
                  <a:schemeClr val="lt1"/>
                </a:solidFill>
                <a:latin typeface="+mn-lt"/>
              </a:endParaRPr>
            </a:p>
          </p:txBody>
        </p:sp>
        <p:sp>
          <p:nvSpPr>
            <p:cNvPr id="10" name="Google Shape;893;p25">
              <a:extLst>
                <a:ext uri="{FF2B5EF4-FFF2-40B4-BE49-F238E27FC236}">
                  <a16:creationId xmlns:a16="http://schemas.microsoft.com/office/drawing/2014/main" id="{34659966-94E0-6F32-305B-DD4898CF74B9}"/>
                </a:ext>
              </a:extLst>
            </p:cNvPr>
            <p:cNvSpPr txBox="1"/>
            <p:nvPr/>
          </p:nvSpPr>
          <p:spPr>
            <a:xfrm>
              <a:off x="628650" y="2363362"/>
              <a:ext cx="7981950" cy="16928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highlight>
                    <a:srgbClr val="FFFF00"/>
                  </a:highlight>
                  <a:latin typeface="+mn-lt"/>
                  <a:ea typeface="Fira Sans Extra Condensed"/>
                  <a:cs typeface="Calibri" panose="020F0502020204030204" pitchFamily="34" charset="0"/>
                  <a:sym typeface="Fira Sans Extra Condensed"/>
                </a:rPr>
                <a:t>Average Days Between Purchases: </a:t>
              </a:r>
              <a:r>
                <a:rPr lang="en-US" sz="1050" dirty="0">
                  <a:latin typeface="+mn-lt"/>
                  <a:ea typeface="Fira Sans Extra Condensed"/>
                  <a:cs typeface="Calibri" panose="020F0502020204030204" pitchFamily="34" charset="0"/>
                  <a:sym typeface="Fira Sans Extra Condensed"/>
                </a:rPr>
                <a:t>This feature represents the average number of days a customer waits before making another purchase. Understanding this can help in predicting when the customer is likely to make their next purchase, which can be a crucial metric for targeted marketing and personalized promotions.</a:t>
              </a:r>
            </a:p>
            <a:p>
              <a:pPr marL="0" lvl="0" indent="0" algn="l" rtl="0">
                <a:spcBef>
                  <a:spcPts val="0"/>
                </a:spcBef>
                <a:spcAft>
                  <a:spcPts val="0"/>
                </a:spcAft>
                <a:buNone/>
              </a:pPr>
              <a:r>
                <a:rPr lang="en-US" sz="1050" dirty="0">
                  <a:highlight>
                    <a:srgbClr val="FFFF00"/>
                  </a:highlight>
                  <a:latin typeface="+mn-lt"/>
                  <a:ea typeface="Fira Sans Extra Condensed"/>
                  <a:cs typeface="Calibri" panose="020F0502020204030204" pitchFamily="34" charset="0"/>
                  <a:sym typeface="Fira Sans Extra Condensed"/>
                </a:rPr>
                <a:t>Favorite Shopping Day: </a:t>
              </a:r>
              <a:r>
                <a:rPr lang="en-US" sz="1050" dirty="0">
                  <a:latin typeface="+mn-lt"/>
                  <a:ea typeface="Fira Sans Extra Condensed"/>
                  <a:cs typeface="Calibri" panose="020F0502020204030204" pitchFamily="34" charset="0"/>
                  <a:sym typeface="Fira Sans Extra Condensed"/>
                </a:rPr>
                <a:t>This denotes the day of the week when the customer shops the most. This information can help in identifying the preferred shopping days of different customer segments, which can be used to optimize marketing strategies and promotions for different days of the week.</a:t>
              </a:r>
            </a:p>
            <a:p>
              <a:pPr marL="0" lvl="0" indent="0" algn="l" rtl="0">
                <a:spcBef>
                  <a:spcPts val="0"/>
                </a:spcBef>
                <a:spcAft>
                  <a:spcPts val="0"/>
                </a:spcAft>
                <a:buNone/>
              </a:pPr>
              <a:r>
                <a:rPr lang="en-US" sz="1050" dirty="0">
                  <a:highlight>
                    <a:srgbClr val="FFFF00"/>
                  </a:highlight>
                  <a:latin typeface="+mn-lt"/>
                  <a:ea typeface="Fira Sans Extra Condensed"/>
                  <a:cs typeface="Calibri" panose="020F0502020204030204" pitchFamily="34" charset="0"/>
                  <a:sym typeface="Fira Sans Extra Condensed"/>
                </a:rPr>
                <a:t>Favorite Shopping Hour: </a:t>
              </a:r>
              <a:r>
                <a:rPr lang="en-US" sz="1050" dirty="0">
                  <a:latin typeface="+mn-lt"/>
                  <a:ea typeface="Fira Sans Extra Condensed"/>
                  <a:cs typeface="Calibri" panose="020F0502020204030204" pitchFamily="34" charset="0"/>
                  <a:sym typeface="Fira Sans Extra Condensed"/>
                </a:rPr>
                <a:t>This refers to the hour of the day when the customer shops the most. Identifying the favorite shopping hour can aid in optimizing the timing of marketing campaigns and promotions to align with the times when different customer segments are most active.</a:t>
              </a:r>
            </a:p>
          </p:txBody>
        </p:sp>
      </p:grpSp>
      <p:grpSp>
        <p:nvGrpSpPr>
          <p:cNvPr id="14" name="Group 13">
            <a:extLst>
              <a:ext uri="{FF2B5EF4-FFF2-40B4-BE49-F238E27FC236}">
                <a16:creationId xmlns:a16="http://schemas.microsoft.com/office/drawing/2014/main" id="{ABE795BF-A552-4073-264D-806C019D1C0F}"/>
              </a:ext>
            </a:extLst>
          </p:cNvPr>
          <p:cNvGrpSpPr/>
          <p:nvPr/>
        </p:nvGrpSpPr>
        <p:grpSpPr>
          <a:xfrm>
            <a:off x="321265" y="3868101"/>
            <a:ext cx="8289335" cy="971952"/>
            <a:chOff x="321265" y="1097686"/>
            <a:chExt cx="8289335" cy="971952"/>
          </a:xfrm>
        </p:grpSpPr>
        <p:sp>
          <p:nvSpPr>
            <p:cNvPr id="15" name="Google Shape;893;p25">
              <a:extLst>
                <a:ext uri="{FF2B5EF4-FFF2-40B4-BE49-F238E27FC236}">
                  <a16:creationId xmlns:a16="http://schemas.microsoft.com/office/drawing/2014/main" id="{60F52173-5213-A3EC-03E2-921F5B89CA1A}"/>
                </a:ext>
              </a:extLst>
            </p:cNvPr>
            <p:cNvSpPr txBox="1"/>
            <p:nvPr/>
          </p:nvSpPr>
          <p:spPr>
            <a:xfrm>
              <a:off x="628650" y="1223167"/>
              <a:ext cx="7981950" cy="8464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highlight>
                    <a:srgbClr val="FFFF00"/>
                  </a:highlight>
                  <a:latin typeface="+mn-lt"/>
                  <a:ea typeface="Fira Sans Extra Condensed"/>
                  <a:cs typeface="Calibri" panose="020F0502020204030204" pitchFamily="34" charset="0"/>
                  <a:sym typeface="Fira Sans Extra Condensed"/>
                </a:rPr>
                <a:t>Country: </a:t>
              </a:r>
              <a:r>
                <a:rPr lang="en-US" sz="1050" dirty="0">
                  <a:latin typeface="+mn-lt"/>
                  <a:ea typeface="Fira Sans Extra Condensed"/>
                  <a:cs typeface="Calibri" panose="020F0502020204030204" pitchFamily="34" charset="0"/>
                  <a:sym typeface="Fira Sans Extra Condensed"/>
                </a:rPr>
                <a:t>This feature identifies the country where each customer is located. Including the country data can help us understand region-specific buying patterns and preferences. Different regions might have varying preferences and purchasing behaviors which can be critical in personalizing marketing strategies and inventory planning.</a:t>
              </a:r>
            </a:p>
          </p:txBody>
        </p:sp>
        <p:sp>
          <p:nvSpPr>
            <p:cNvPr id="16" name="Google Shape;892;p25">
              <a:extLst>
                <a:ext uri="{FF2B5EF4-FFF2-40B4-BE49-F238E27FC236}">
                  <a16:creationId xmlns:a16="http://schemas.microsoft.com/office/drawing/2014/main" id="{C1087886-DB76-D401-ED79-8608C98C92C9}"/>
                </a:ext>
              </a:extLst>
            </p:cNvPr>
            <p:cNvSpPr/>
            <p:nvPr/>
          </p:nvSpPr>
          <p:spPr>
            <a:xfrm>
              <a:off x="321265" y="1097686"/>
              <a:ext cx="2838974" cy="224917"/>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lt1"/>
                  </a:solidFill>
                  <a:latin typeface="+mn-lt"/>
                  <a:ea typeface="Fira Sans Extra Condensed"/>
                  <a:cs typeface="Fira Sans Extra Condensed"/>
                  <a:sym typeface="Fira Sans Extra Condensed"/>
                </a:rPr>
                <a:t>Geographic Features</a:t>
              </a:r>
              <a:endParaRPr lang="en-IN" sz="1050" dirty="0">
                <a:solidFill>
                  <a:schemeClr val="lt1"/>
                </a:solidFill>
                <a:latin typeface="+mn-lt"/>
              </a:endParaRPr>
            </a:p>
          </p:txBody>
        </p:sp>
      </p:grpSp>
    </p:spTree>
    <p:extLst>
      <p:ext uri="{BB962C8B-B14F-4D97-AF65-F5344CB8AC3E}">
        <p14:creationId xmlns:p14="http://schemas.microsoft.com/office/powerpoint/2010/main" val="2071899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FEATURE </a:t>
            </a:r>
            <a:r>
              <a:rPr lang="en-CA" dirty="0">
                <a:latin typeface="Roboto" panose="02000000000000000000" pitchFamily="2" charset="0"/>
                <a:ea typeface="Roboto" panose="02000000000000000000" pitchFamily="2" charset="0"/>
                <a:cs typeface="Roboto" panose="02000000000000000000" pitchFamily="2" charset="0"/>
              </a:rPr>
              <a:t>ENGINEERING</a:t>
            </a:r>
            <a:endParaRPr lang="en-CA" dirty="0">
              <a:latin typeface="Arial Black" panose="020B0A04020102020204" pitchFamily="34" charset="0"/>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0;p25">
            <a:extLst>
              <a:ext uri="{FF2B5EF4-FFF2-40B4-BE49-F238E27FC236}">
                <a16:creationId xmlns:a16="http://schemas.microsoft.com/office/drawing/2014/main" id="{9950FFE8-9AE3-1260-DAB2-BE96A9EC39CE}"/>
              </a:ext>
            </a:extLst>
          </p:cNvPr>
          <p:cNvSpPr/>
          <p:nvPr/>
        </p:nvSpPr>
        <p:spPr>
          <a:xfrm>
            <a:off x="457200" y="922689"/>
            <a:ext cx="8153400" cy="1761989"/>
          </a:xfrm>
          <a:prstGeom prst="roundRect">
            <a:avLst>
              <a:gd name="adj" fmla="val 15217"/>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2;p25">
            <a:extLst>
              <a:ext uri="{FF2B5EF4-FFF2-40B4-BE49-F238E27FC236}">
                <a16:creationId xmlns:a16="http://schemas.microsoft.com/office/drawing/2014/main" id="{803EAD3C-7110-B3DD-8E9E-4B797F4E0A6B}"/>
              </a:ext>
            </a:extLst>
          </p:cNvPr>
          <p:cNvSpPr/>
          <p:nvPr/>
        </p:nvSpPr>
        <p:spPr>
          <a:xfrm>
            <a:off x="306635" y="1008783"/>
            <a:ext cx="2838974" cy="224917"/>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lt1"/>
                </a:solidFill>
                <a:latin typeface="+mn-lt"/>
                <a:ea typeface="Fira Sans Extra Condensed"/>
                <a:cs typeface="Fira Sans Extra Condensed"/>
                <a:sym typeface="Fira Sans Extra Condensed"/>
              </a:rPr>
              <a:t>Cancellation Insights</a:t>
            </a:r>
            <a:endParaRPr lang="en-IN" sz="1050" dirty="0">
              <a:solidFill>
                <a:schemeClr val="lt1"/>
              </a:solidFill>
              <a:latin typeface="+mn-lt"/>
            </a:endParaRPr>
          </a:p>
        </p:txBody>
      </p:sp>
      <p:sp>
        <p:nvSpPr>
          <p:cNvPr id="20" name="Google Shape;893;p25">
            <a:extLst>
              <a:ext uri="{FF2B5EF4-FFF2-40B4-BE49-F238E27FC236}">
                <a16:creationId xmlns:a16="http://schemas.microsoft.com/office/drawing/2014/main" id="{4A3D39AF-C14C-B5DC-0BEB-4068C0234E40}"/>
              </a:ext>
            </a:extLst>
          </p:cNvPr>
          <p:cNvSpPr txBox="1"/>
          <p:nvPr/>
        </p:nvSpPr>
        <p:spPr>
          <a:xfrm>
            <a:off x="570585" y="1233700"/>
            <a:ext cx="8010754" cy="1450978"/>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050" dirty="0">
                <a:highlight>
                  <a:srgbClr val="FFFF00"/>
                </a:highlight>
                <a:latin typeface="+mn-lt"/>
                <a:ea typeface="Fira Sans Extra Condensed"/>
                <a:cs typeface="Calibri" panose="020F0502020204030204" pitchFamily="34" charset="0"/>
                <a:sym typeface="Fira Sans Extra Condensed"/>
              </a:rPr>
              <a:t>Cancellation Frequency: </a:t>
            </a:r>
            <a:r>
              <a:rPr lang="en-US" sz="1050" dirty="0">
                <a:latin typeface="+mn-lt"/>
                <a:ea typeface="Fira Sans Extra Condensed"/>
                <a:cs typeface="Calibri" panose="020F0502020204030204" pitchFamily="34" charset="0"/>
                <a:sym typeface="Fira Sans Extra Condensed"/>
              </a:rPr>
              <a:t>This metric represents the total number of transactions a customer has canceled. Understanding the frequency of cancellations can help us identify customers who are more likely to cancel transactions. This could be an indicator of dissatisfaction or other issues, and understanding this can help us tailor strategies to reduce cancellations and enhance customer satisfaction.</a:t>
            </a:r>
          </a:p>
          <a:p>
            <a:pPr marL="171450" lvl="0" indent="-171450" algn="l" rtl="0">
              <a:spcBef>
                <a:spcPts val="0"/>
              </a:spcBef>
              <a:spcAft>
                <a:spcPts val="0"/>
              </a:spcAft>
              <a:buFont typeface="Arial" panose="020B0604020202020204" pitchFamily="34" charset="0"/>
              <a:buChar char="•"/>
            </a:pPr>
            <a:r>
              <a:rPr lang="en-US" sz="1050" dirty="0">
                <a:highlight>
                  <a:srgbClr val="FFFF00"/>
                </a:highlight>
                <a:latin typeface="+mn-lt"/>
                <a:ea typeface="Fira Sans Extra Condensed"/>
                <a:cs typeface="Calibri" panose="020F0502020204030204" pitchFamily="34" charset="0"/>
                <a:sym typeface="Fira Sans Extra Condensed"/>
              </a:rPr>
              <a:t>Cancellation Rate: </a:t>
            </a:r>
            <a:r>
              <a:rPr lang="en-US" sz="1050" dirty="0">
                <a:latin typeface="+mn-lt"/>
                <a:ea typeface="Fira Sans Extra Condensed"/>
                <a:cs typeface="Calibri" panose="020F0502020204030204" pitchFamily="34" charset="0"/>
                <a:sym typeface="Fira Sans Extra Condensed"/>
              </a:rPr>
              <a:t>This represents the proportion of transactions that a customer has canceled out of all their transactions. This metric gives a normalized view of cancellation behavior. A high cancellation rate might be indicative of an unsatisfied customer segment. By identifying these segments, we can develop targeted strategies to improve their shopping experience and potentially reduce the cancellation rate.</a:t>
            </a:r>
          </a:p>
        </p:txBody>
      </p:sp>
      <p:sp>
        <p:nvSpPr>
          <p:cNvPr id="4" name="Rectangle 2">
            <a:extLst>
              <a:ext uri="{FF2B5EF4-FFF2-40B4-BE49-F238E27FC236}">
                <a16:creationId xmlns:a16="http://schemas.microsoft.com/office/drawing/2014/main" id="{2CD75056-FBF0-1E9B-0AEF-D3B977341F02}"/>
              </a:ext>
            </a:extLst>
          </p:cNvPr>
          <p:cNvSpPr>
            <a:spLocks noChangeArrowheads="1"/>
          </p:cNvSpPr>
          <p:nvPr/>
        </p:nvSpPr>
        <p:spPr bwMode="auto">
          <a:xfrm>
            <a:off x="0" y="-138499"/>
            <a:ext cx="65" cy="276999"/>
          </a:xfrm>
          <a:prstGeom prst="rect">
            <a:avLst/>
          </a:prstGeom>
          <a:solidFill>
            <a:srgbClr val="FFEA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4A94F56-66D0-6AF9-75A1-0C269EF568B3}"/>
              </a:ext>
            </a:extLst>
          </p:cNvPr>
          <p:cNvPicPr>
            <a:picLocks noChangeAspect="1"/>
          </p:cNvPicPr>
          <p:nvPr/>
        </p:nvPicPr>
        <p:blipFill>
          <a:blip r:embed="rId3"/>
          <a:stretch>
            <a:fillRect/>
          </a:stretch>
        </p:blipFill>
        <p:spPr>
          <a:xfrm>
            <a:off x="694977" y="3041007"/>
            <a:ext cx="6744582" cy="1152172"/>
          </a:xfrm>
          <a:prstGeom prst="rect">
            <a:avLst/>
          </a:prstGeom>
        </p:spPr>
      </p:pic>
      <p:pic>
        <p:nvPicPr>
          <p:cNvPr id="3" name="Picture 2">
            <a:extLst>
              <a:ext uri="{FF2B5EF4-FFF2-40B4-BE49-F238E27FC236}">
                <a16:creationId xmlns:a16="http://schemas.microsoft.com/office/drawing/2014/main" id="{860D0218-C6BC-E0C8-865D-6C158DED11F7}"/>
              </a:ext>
            </a:extLst>
          </p:cNvPr>
          <p:cNvPicPr>
            <a:picLocks noChangeAspect="1"/>
          </p:cNvPicPr>
          <p:nvPr/>
        </p:nvPicPr>
        <p:blipFill>
          <a:blip r:embed="rId4"/>
          <a:stretch>
            <a:fillRect/>
          </a:stretch>
        </p:blipFill>
        <p:spPr>
          <a:xfrm>
            <a:off x="1573409" y="3033692"/>
            <a:ext cx="6685452" cy="1152172"/>
          </a:xfrm>
          <a:prstGeom prst="rect">
            <a:avLst/>
          </a:prstGeom>
        </p:spPr>
      </p:pic>
    </p:spTree>
    <p:extLst>
      <p:ext uri="{BB962C8B-B14F-4D97-AF65-F5344CB8AC3E}">
        <p14:creationId xmlns:p14="http://schemas.microsoft.com/office/powerpoint/2010/main" val="1155641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FEATURE </a:t>
            </a:r>
            <a:r>
              <a:rPr lang="en-CA" dirty="0">
                <a:latin typeface="Roboto" panose="02000000000000000000" pitchFamily="2" charset="0"/>
                <a:ea typeface="Roboto" panose="02000000000000000000" pitchFamily="2" charset="0"/>
                <a:cs typeface="Roboto" panose="02000000000000000000" pitchFamily="2" charset="0"/>
              </a:rPr>
              <a:t>ENGINEERING</a:t>
            </a:r>
            <a:endParaRPr lang="en-CA" dirty="0">
              <a:latin typeface="Arial Black" panose="020B0A04020102020204" pitchFamily="34" charset="0"/>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0;p25">
            <a:extLst>
              <a:ext uri="{FF2B5EF4-FFF2-40B4-BE49-F238E27FC236}">
                <a16:creationId xmlns:a16="http://schemas.microsoft.com/office/drawing/2014/main" id="{9950FFE8-9AE3-1260-DAB2-BE96A9EC39CE}"/>
              </a:ext>
            </a:extLst>
          </p:cNvPr>
          <p:cNvSpPr/>
          <p:nvPr/>
        </p:nvSpPr>
        <p:spPr>
          <a:xfrm>
            <a:off x="457200" y="922688"/>
            <a:ext cx="8153400" cy="2478015"/>
          </a:xfrm>
          <a:prstGeom prst="roundRect">
            <a:avLst>
              <a:gd name="adj" fmla="val 15217"/>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2;p25">
            <a:extLst>
              <a:ext uri="{FF2B5EF4-FFF2-40B4-BE49-F238E27FC236}">
                <a16:creationId xmlns:a16="http://schemas.microsoft.com/office/drawing/2014/main" id="{803EAD3C-7110-B3DD-8E9E-4B797F4E0A6B}"/>
              </a:ext>
            </a:extLst>
          </p:cNvPr>
          <p:cNvSpPr/>
          <p:nvPr/>
        </p:nvSpPr>
        <p:spPr>
          <a:xfrm>
            <a:off x="306635" y="1008783"/>
            <a:ext cx="2838974" cy="224917"/>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lt1"/>
                </a:solidFill>
                <a:latin typeface="+mn-lt"/>
                <a:ea typeface="Fira Sans Extra Condensed"/>
                <a:cs typeface="Fira Sans Extra Condensed"/>
                <a:sym typeface="Fira Sans Extra Condensed"/>
              </a:rPr>
              <a:t>Seasonality &amp; Trends</a:t>
            </a:r>
          </a:p>
        </p:txBody>
      </p:sp>
      <p:sp>
        <p:nvSpPr>
          <p:cNvPr id="20" name="Google Shape;893;p25">
            <a:extLst>
              <a:ext uri="{FF2B5EF4-FFF2-40B4-BE49-F238E27FC236}">
                <a16:creationId xmlns:a16="http://schemas.microsoft.com/office/drawing/2014/main" id="{4A3D39AF-C14C-B5DC-0BEB-4068C0234E40}"/>
              </a:ext>
            </a:extLst>
          </p:cNvPr>
          <p:cNvSpPr txBox="1"/>
          <p:nvPr/>
        </p:nvSpPr>
        <p:spPr>
          <a:xfrm>
            <a:off x="570585" y="1233699"/>
            <a:ext cx="8010754" cy="2167005"/>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050" dirty="0" err="1">
                <a:highlight>
                  <a:srgbClr val="FFFF00"/>
                </a:highlight>
                <a:latin typeface="+mn-lt"/>
                <a:ea typeface="Fira Sans Extra Condensed"/>
                <a:cs typeface="Calibri" panose="020F0502020204030204" pitchFamily="34" charset="0"/>
                <a:sym typeface="Fira Sans Extra Condensed"/>
              </a:rPr>
              <a:t>Monthly_Spending_Mean</a:t>
            </a:r>
            <a:r>
              <a:rPr lang="en-US" sz="1050" dirty="0">
                <a:highlight>
                  <a:srgbClr val="FFFF00"/>
                </a:highlight>
                <a:latin typeface="+mn-lt"/>
                <a:ea typeface="Fira Sans Extra Condensed"/>
                <a:cs typeface="Calibri" panose="020F0502020204030204" pitchFamily="34" charset="0"/>
                <a:sym typeface="Fira Sans Extra Condensed"/>
              </a:rPr>
              <a:t>: </a:t>
            </a:r>
            <a:r>
              <a:rPr lang="en-US" sz="1050" dirty="0">
                <a:latin typeface="+mn-lt"/>
                <a:ea typeface="Fira Sans Extra Condensed"/>
                <a:cs typeface="Calibri" panose="020F0502020204030204" pitchFamily="34" charset="0"/>
                <a:sym typeface="Fira Sans Extra Condensed"/>
              </a:rPr>
              <a:t>This is the average amount a customer spends monthly. It helps us gauge the general spending habit of each customer. A higher mean indicates a customer who spends more, potentially showing interest in premium products, whereas a lower mean might indicate a more budget-conscious customer.</a:t>
            </a:r>
          </a:p>
          <a:p>
            <a:pPr marL="171450" lvl="0" indent="-171450" algn="l" rtl="0">
              <a:spcBef>
                <a:spcPts val="0"/>
              </a:spcBef>
              <a:spcAft>
                <a:spcPts val="0"/>
              </a:spcAft>
              <a:buFont typeface="Arial" panose="020B0604020202020204" pitchFamily="34" charset="0"/>
              <a:buChar char="•"/>
            </a:pPr>
            <a:r>
              <a:rPr lang="en-US" sz="1050" dirty="0" err="1">
                <a:highlight>
                  <a:srgbClr val="FFFF00"/>
                </a:highlight>
                <a:latin typeface="+mn-lt"/>
                <a:ea typeface="Fira Sans Extra Condensed"/>
                <a:cs typeface="Calibri" panose="020F0502020204030204" pitchFamily="34" charset="0"/>
                <a:sym typeface="Fira Sans Extra Condensed"/>
              </a:rPr>
              <a:t>Monthly_Spending_Std</a:t>
            </a:r>
            <a:r>
              <a:rPr lang="en-US" sz="1050" dirty="0">
                <a:highlight>
                  <a:srgbClr val="FFFF00"/>
                </a:highlight>
                <a:latin typeface="+mn-lt"/>
                <a:ea typeface="Fira Sans Extra Condensed"/>
                <a:cs typeface="Calibri" panose="020F0502020204030204" pitchFamily="34" charset="0"/>
                <a:sym typeface="Fira Sans Extra Condensed"/>
              </a:rPr>
              <a:t>: </a:t>
            </a:r>
            <a:r>
              <a:rPr lang="en-US" sz="1050" dirty="0">
                <a:latin typeface="+mn-lt"/>
                <a:ea typeface="Fira Sans Extra Condensed"/>
                <a:cs typeface="Calibri" panose="020F0502020204030204" pitchFamily="34" charset="0"/>
                <a:sym typeface="Fira Sans Extra Condensed"/>
              </a:rPr>
              <a:t>This feature indicates the variability in a customer's monthly spending. A higher value signals that the customer's spending fluctuates significantly month-to-month, perhaps indicating sporadic large purchases. In contrast, a lower value suggests more stable, consistent spending habits. Understanding this variability can help in crafting personalized promotions or discounts during periods they are expected to spend more.</a:t>
            </a:r>
          </a:p>
          <a:p>
            <a:pPr marL="171450" lvl="0" indent="-171450" algn="l" rtl="0">
              <a:spcBef>
                <a:spcPts val="0"/>
              </a:spcBef>
              <a:spcAft>
                <a:spcPts val="0"/>
              </a:spcAft>
              <a:buFont typeface="Arial" panose="020B0604020202020204" pitchFamily="34" charset="0"/>
              <a:buChar char="•"/>
            </a:pPr>
            <a:r>
              <a:rPr lang="en-US" sz="1050" dirty="0" err="1">
                <a:highlight>
                  <a:srgbClr val="FFFF00"/>
                </a:highlight>
                <a:latin typeface="+mn-lt"/>
                <a:ea typeface="Fira Sans Extra Condensed"/>
                <a:cs typeface="Calibri" panose="020F0502020204030204" pitchFamily="34" charset="0"/>
                <a:sym typeface="Fira Sans Extra Condensed"/>
              </a:rPr>
              <a:t>Spending_Trend</a:t>
            </a:r>
            <a:r>
              <a:rPr lang="en-US" sz="1050" dirty="0">
                <a:highlight>
                  <a:srgbClr val="FFFF00"/>
                </a:highlight>
                <a:latin typeface="+mn-lt"/>
                <a:ea typeface="Fira Sans Extra Condensed"/>
                <a:cs typeface="Calibri" panose="020F0502020204030204" pitchFamily="34" charset="0"/>
                <a:sym typeface="Fira Sans Extra Condensed"/>
              </a:rPr>
              <a:t>: </a:t>
            </a:r>
            <a:r>
              <a:rPr lang="en-US" sz="1050" dirty="0">
                <a:latin typeface="+mn-lt"/>
                <a:ea typeface="Fira Sans Extra Condensed"/>
                <a:cs typeface="Calibri" panose="020F0502020204030204" pitchFamily="34" charset="0"/>
                <a:sym typeface="Fira Sans Extra Condensed"/>
              </a:rPr>
              <a:t>This reflects the trend in a customer's spending over time, calculated as the slope of the linear trend line fitted to their spending data. A positive value indicates an increasing trend in spending, possibly pointing to growing loyalty or satisfaction. Conversely, a negative trend might signal decreasing interest or satisfaction, highlighting a need for re-engagement strategies. A near-zero value signifies stable spending habits. Recognizing these trends can help in developing strategies to either maintain or alter customer spending patterns, enhancing the effectiveness of marketing campaigns.</a:t>
            </a:r>
          </a:p>
        </p:txBody>
      </p:sp>
      <p:sp>
        <p:nvSpPr>
          <p:cNvPr id="4" name="Rectangle 2">
            <a:extLst>
              <a:ext uri="{FF2B5EF4-FFF2-40B4-BE49-F238E27FC236}">
                <a16:creationId xmlns:a16="http://schemas.microsoft.com/office/drawing/2014/main" id="{2CD75056-FBF0-1E9B-0AEF-D3B977341F02}"/>
              </a:ext>
            </a:extLst>
          </p:cNvPr>
          <p:cNvSpPr>
            <a:spLocks noChangeArrowheads="1"/>
          </p:cNvSpPr>
          <p:nvPr/>
        </p:nvSpPr>
        <p:spPr bwMode="auto">
          <a:xfrm>
            <a:off x="0" y="-138499"/>
            <a:ext cx="65" cy="276999"/>
          </a:xfrm>
          <a:prstGeom prst="rect">
            <a:avLst/>
          </a:prstGeom>
          <a:solidFill>
            <a:srgbClr val="FFEA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41AC3D7-58FA-E7F6-DC3C-A0057927A725}"/>
              </a:ext>
            </a:extLst>
          </p:cNvPr>
          <p:cNvPicPr>
            <a:picLocks noChangeAspect="1"/>
          </p:cNvPicPr>
          <p:nvPr/>
        </p:nvPicPr>
        <p:blipFill>
          <a:blip r:embed="rId3"/>
          <a:stretch>
            <a:fillRect/>
          </a:stretch>
        </p:blipFill>
        <p:spPr>
          <a:xfrm>
            <a:off x="2645341" y="3486798"/>
            <a:ext cx="3536004" cy="1176054"/>
          </a:xfrm>
          <a:prstGeom prst="rect">
            <a:avLst/>
          </a:prstGeom>
        </p:spPr>
      </p:pic>
    </p:spTree>
    <p:extLst>
      <p:ext uri="{BB962C8B-B14F-4D97-AF65-F5344CB8AC3E}">
        <p14:creationId xmlns:p14="http://schemas.microsoft.com/office/powerpoint/2010/main" val="2036289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Outlier Detection</a:t>
            </a:r>
            <a:r>
              <a:rPr lang="en-CA" dirty="0">
                <a:latin typeface="Roboto" panose="02000000000000000000" pitchFamily="2" charset="0"/>
                <a:ea typeface="Roboto" panose="02000000000000000000" pitchFamily="2" charset="0"/>
                <a:cs typeface="Roboto" panose="02000000000000000000" pitchFamily="2" charset="0"/>
              </a:rPr>
              <a:t> AND </a:t>
            </a: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Correlation Analysis</a:t>
            </a:r>
            <a:endParaRPr lang="en-CA" dirty="0">
              <a:highlight>
                <a:srgbClr val="FFFF00"/>
              </a:highlight>
              <a:latin typeface="Arial Black" panose="020B0A04020102020204" pitchFamily="34" charset="0"/>
            </a:endParaRPr>
          </a:p>
        </p:txBody>
      </p:sp>
      <p:grpSp>
        <p:nvGrpSpPr>
          <p:cNvPr id="4" name="Group 3">
            <a:extLst>
              <a:ext uri="{FF2B5EF4-FFF2-40B4-BE49-F238E27FC236}">
                <a16:creationId xmlns:a16="http://schemas.microsoft.com/office/drawing/2014/main" id="{A3A30DD0-E686-3EF3-8841-89A60A3C38B5}"/>
              </a:ext>
            </a:extLst>
          </p:cNvPr>
          <p:cNvGrpSpPr/>
          <p:nvPr/>
        </p:nvGrpSpPr>
        <p:grpSpPr>
          <a:xfrm>
            <a:off x="950915" y="995112"/>
            <a:ext cx="3179425" cy="318893"/>
            <a:chOff x="6593360" y="938808"/>
            <a:chExt cx="1558835" cy="290465"/>
          </a:xfrm>
        </p:grpSpPr>
        <p:sp>
          <p:nvSpPr>
            <p:cNvPr id="17" name="Google Shape;1300;p30">
              <a:extLst>
                <a:ext uri="{FF2B5EF4-FFF2-40B4-BE49-F238E27FC236}">
                  <a16:creationId xmlns:a16="http://schemas.microsoft.com/office/drawing/2014/main" id="{C10E941A-F1B9-08B6-8969-669C14DDC9B2}"/>
                </a:ext>
              </a:extLst>
            </p:cNvPr>
            <p:cNvSpPr/>
            <p:nvPr/>
          </p:nvSpPr>
          <p:spPr>
            <a:xfrm>
              <a:off x="6593360" y="938808"/>
              <a:ext cx="1558835" cy="290465"/>
            </a:xfrm>
            <a:custGeom>
              <a:avLst/>
              <a:gdLst/>
              <a:ahLst/>
              <a:cxnLst/>
              <a:rect l="l" t="t" r="r" b="b"/>
              <a:pathLst>
                <a:path w="38184" h="7115" extrusionOk="0">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114"/>
                  </a:lnTo>
                  <a:lnTo>
                    <a:pt x="38183" y="7114"/>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30">
              <a:extLst>
                <a:ext uri="{FF2B5EF4-FFF2-40B4-BE49-F238E27FC236}">
                  <a16:creationId xmlns:a16="http://schemas.microsoft.com/office/drawing/2014/main" id="{B3A0C2E4-0352-F18C-699F-93A8A8650372}"/>
                </a:ext>
              </a:extLst>
            </p:cNvPr>
            <p:cNvSpPr/>
            <p:nvPr/>
          </p:nvSpPr>
          <p:spPr>
            <a:xfrm>
              <a:off x="7809031" y="1040466"/>
              <a:ext cx="63476" cy="101122"/>
            </a:xfrm>
            <a:custGeom>
              <a:avLst/>
              <a:gdLst/>
              <a:ahLst/>
              <a:cxnLst/>
              <a:rect l="l" t="t" r="r" b="b"/>
              <a:pathLst>
                <a:path w="2490" h="2477" extrusionOk="0">
                  <a:moveTo>
                    <a:pt x="1116" y="0"/>
                  </a:moveTo>
                  <a:lnTo>
                    <a:pt x="994" y="28"/>
                  </a:lnTo>
                  <a:lnTo>
                    <a:pt x="871" y="55"/>
                  </a:lnTo>
                  <a:lnTo>
                    <a:pt x="762" y="96"/>
                  </a:lnTo>
                  <a:lnTo>
                    <a:pt x="654" y="150"/>
                  </a:lnTo>
                  <a:lnTo>
                    <a:pt x="545" y="218"/>
                  </a:lnTo>
                  <a:lnTo>
                    <a:pt x="450"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50" y="2204"/>
                  </a:lnTo>
                  <a:lnTo>
                    <a:pt x="545" y="2272"/>
                  </a:lnTo>
                  <a:lnTo>
                    <a:pt x="654" y="2326"/>
                  </a:lnTo>
                  <a:lnTo>
                    <a:pt x="762" y="2381"/>
                  </a:lnTo>
                  <a:lnTo>
                    <a:pt x="871" y="2422"/>
                  </a:lnTo>
                  <a:lnTo>
                    <a:pt x="994" y="2462"/>
                  </a:lnTo>
                  <a:lnTo>
                    <a:pt x="1116" y="2476"/>
                  </a:lnTo>
                  <a:lnTo>
                    <a:pt x="1374" y="2476"/>
                  </a:lnTo>
                  <a:lnTo>
                    <a:pt x="1497" y="2462"/>
                  </a:lnTo>
                  <a:lnTo>
                    <a:pt x="1619" y="2422"/>
                  </a:lnTo>
                  <a:lnTo>
                    <a:pt x="1728" y="2381"/>
                  </a:lnTo>
                  <a:lnTo>
                    <a:pt x="1837" y="2326"/>
                  </a:lnTo>
                  <a:lnTo>
                    <a:pt x="1932" y="2272"/>
                  </a:lnTo>
                  <a:lnTo>
                    <a:pt x="2027" y="2204"/>
                  </a:lnTo>
                  <a:lnTo>
                    <a:pt x="2123" y="2122"/>
                  </a:lnTo>
                  <a:lnTo>
                    <a:pt x="2204" y="2027"/>
                  </a:lnTo>
                  <a:lnTo>
                    <a:pt x="2272" y="1932"/>
                  </a:lnTo>
                  <a:lnTo>
                    <a:pt x="2340" y="1837"/>
                  </a:lnTo>
                  <a:lnTo>
                    <a:pt x="2381" y="1728"/>
                  </a:lnTo>
                  <a:lnTo>
                    <a:pt x="2435" y="1605"/>
                  </a:lnTo>
                  <a:lnTo>
                    <a:pt x="2463" y="1497"/>
                  </a:lnTo>
                  <a:lnTo>
                    <a:pt x="2476" y="1374"/>
                  </a:lnTo>
                  <a:lnTo>
                    <a:pt x="2490" y="1238"/>
                  </a:lnTo>
                  <a:lnTo>
                    <a:pt x="2476" y="1116"/>
                  </a:lnTo>
                  <a:lnTo>
                    <a:pt x="2463" y="993"/>
                  </a:lnTo>
                  <a:lnTo>
                    <a:pt x="2435" y="871"/>
                  </a:lnTo>
                  <a:lnTo>
                    <a:pt x="2381" y="762"/>
                  </a:lnTo>
                  <a:lnTo>
                    <a:pt x="2340" y="653"/>
                  </a:lnTo>
                  <a:lnTo>
                    <a:pt x="2272" y="544"/>
                  </a:lnTo>
                  <a:lnTo>
                    <a:pt x="2204" y="449"/>
                  </a:lnTo>
                  <a:lnTo>
                    <a:pt x="2123" y="368"/>
                  </a:lnTo>
                  <a:lnTo>
                    <a:pt x="2027" y="286"/>
                  </a:lnTo>
                  <a:lnTo>
                    <a:pt x="1932" y="218"/>
                  </a:lnTo>
                  <a:lnTo>
                    <a:pt x="1837" y="150"/>
                  </a:lnTo>
                  <a:lnTo>
                    <a:pt x="1728" y="96"/>
                  </a:lnTo>
                  <a:lnTo>
                    <a:pt x="1619" y="55"/>
                  </a:lnTo>
                  <a:lnTo>
                    <a:pt x="1497" y="28"/>
                  </a:lnTo>
                  <a:lnTo>
                    <a:pt x="1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30">
              <a:extLst>
                <a:ext uri="{FF2B5EF4-FFF2-40B4-BE49-F238E27FC236}">
                  <a16:creationId xmlns:a16="http://schemas.microsoft.com/office/drawing/2014/main" id="{EF5748C1-5EB6-9536-B951-A36391E11D53}"/>
                </a:ext>
              </a:extLst>
            </p:cNvPr>
            <p:cNvSpPr/>
            <p:nvPr/>
          </p:nvSpPr>
          <p:spPr>
            <a:xfrm>
              <a:off x="7903633" y="1040466"/>
              <a:ext cx="63476" cy="101122"/>
            </a:xfrm>
            <a:custGeom>
              <a:avLst/>
              <a:gdLst/>
              <a:ahLst/>
              <a:cxnLst/>
              <a:rect l="l" t="t" r="r" b="b"/>
              <a:pathLst>
                <a:path w="2491" h="2477" extrusionOk="0">
                  <a:moveTo>
                    <a:pt x="1116" y="0"/>
                  </a:moveTo>
                  <a:lnTo>
                    <a:pt x="994" y="28"/>
                  </a:lnTo>
                  <a:lnTo>
                    <a:pt x="872" y="55"/>
                  </a:lnTo>
                  <a:lnTo>
                    <a:pt x="763" y="96"/>
                  </a:lnTo>
                  <a:lnTo>
                    <a:pt x="654" y="150"/>
                  </a:lnTo>
                  <a:lnTo>
                    <a:pt x="545" y="218"/>
                  </a:lnTo>
                  <a:lnTo>
                    <a:pt x="450" y="286"/>
                  </a:lnTo>
                  <a:lnTo>
                    <a:pt x="368" y="368"/>
                  </a:lnTo>
                  <a:lnTo>
                    <a:pt x="287" y="449"/>
                  </a:lnTo>
                  <a:lnTo>
                    <a:pt x="219" y="544"/>
                  </a:lnTo>
                  <a:lnTo>
                    <a:pt x="151" y="653"/>
                  </a:lnTo>
                  <a:lnTo>
                    <a:pt x="96" y="762"/>
                  </a:lnTo>
                  <a:lnTo>
                    <a:pt x="55" y="871"/>
                  </a:lnTo>
                  <a:lnTo>
                    <a:pt x="28" y="993"/>
                  </a:lnTo>
                  <a:lnTo>
                    <a:pt x="1" y="1116"/>
                  </a:lnTo>
                  <a:lnTo>
                    <a:pt x="1" y="1238"/>
                  </a:lnTo>
                  <a:lnTo>
                    <a:pt x="1" y="1374"/>
                  </a:lnTo>
                  <a:lnTo>
                    <a:pt x="28" y="1497"/>
                  </a:lnTo>
                  <a:lnTo>
                    <a:pt x="55" y="1605"/>
                  </a:lnTo>
                  <a:lnTo>
                    <a:pt x="96" y="1728"/>
                  </a:lnTo>
                  <a:lnTo>
                    <a:pt x="151" y="1837"/>
                  </a:lnTo>
                  <a:lnTo>
                    <a:pt x="219" y="1932"/>
                  </a:lnTo>
                  <a:lnTo>
                    <a:pt x="287" y="2027"/>
                  </a:lnTo>
                  <a:lnTo>
                    <a:pt x="368" y="2122"/>
                  </a:lnTo>
                  <a:lnTo>
                    <a:pt x="450" y="2204"/>
                  </a:lnTo>
                  <a:lnTo>
                    <a:pt x="545" y="2272"/>
                  </a:lnTo>
                  <a:lnTo>
                    <a:pt x="654" y="2326"/>
                  </a:lnTo>
                  <a:lnTo>
                    <a:pt x="763" y="2381"/>
                  </a:lnTo>
                  <a:lnTo>
                    <a:pt x="872" y="2422"/>
                  </a:lnTo>
                  <a:lnTo>
                    <a:pt x="994" y="2462"/>
                  </a:lnTo>
                  <a:lnTo>
                    <a:pt x="1116" y="2476"/>
                  </a:lnTo>
                  <a:lnTo>
                    <a:pt x="1375" y="2476"/>
                  </a:lnTo>
                  <a:lnTo>
                    <a:pt x="1497" y="2462"/>
                  </a:lnTo>
                  <a:lnTo>
                    <a:pt x="1606" y="2422"/>
                  </a:lnTo>
                  <a:lnTo>
                    <a:pt x="1729" y="2381"/>
                  </a:lnTo>
                  <a:lnTo>
                    <a:pt x="1837" y="2326"/>
                  </a:lnTo>
                  <a:lnTo>
                    <a:pt x="1933" y="2272"/>
                  </a:lnTo>
                  <a:lnTo>
                    <a:pt x="2028" y="2204"/>
                  </a:lnTo>
                  <a:lnTo>
                    <a:pt x="2123" y="2122"/>
                  </a:lnTo>
                  <a:lnTo>
                    <a:pt x="2205" y="2027"/>
                  </a:lnTo>
                  <a:lnTo>
                    <a:pt x="2273" y="1932"/>
                  </a:lnTo>
                  <a:lnTo>
                    <a:pt x="2327" y="1837"/>
                  </a:lnTo>
                  <a:lnTo>
                    <a:pt x="2381" y="1728"/>
                  </a:lnTo>
                  <a:lnTo>
                    <a:pt x="2422" y="1605"/>
                  </a:lnTo>
                  <a:lnTo>
                    <a:pt x="2463" y="1497"/>
                  </a:lnTo>
                  <a:lnTo>
                    <a:pt x="2477" y="1374"/>
                  </a:lnTo>
                  <a:lnTo>
                    <a:pt x="2490" y="1238"/>
                  </a:lnTo>
                  <a:lnTo>
                    <a:pt x="2477" y="1116"/>
                  </a:lnTo>
                  <a:lnTo>
                    <a:pt x="2463" y="993"/>
                  </a:lnTo>
                  <a:lnTo>
                    <a:pt x="2422" y="871"/>
                  </a:lnTo>
                  <a:lnTo>
                    <a:pt x="2381" y="762"/>
                  </a:lnTo>
                  <a:lnTo>
                    <a:pt x="2327" y="653"/>
                  </a:lnTo>
                  <a:lnTo>
                    <a:pt x="2273" y="544"/>
                  </a:lnTo>
                  <a:lnTo>
                    <a:pt x="2205" y="449"/>
                  </a:lnTo>
                  <a:lnTo>
                    <a:pt x="2123" y="368"/>
                  </a:lnTo>
                  <a:lnTo>
                    <a:pt x="2028" y="286"/>
                  </a:lnTo>
                  <a:lnTo>
                    <a:pt x="1933" y="218"/>
                  </a:lnTo>
                  <a:lnTo>
                    <a:pt x="1837" y="150"/>
                  </a:lnTo>
                  <a:lnTo>
                    <a:pt x="1729" y="96"/>
                  </a:lnTo>
                  <a:lnTo>
                    <a:pt x="1606" y="55"/>
                  </a:lnTo>
                  <a:lnTo>
                    <a:pt x="1497" y="28"/>
                  </a:lnTo>
                  <a:lnTo>
                    <a:pt x="1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30">
              <a:extLst>
                <a:ext uri="{FF2B5EF4-FFF2-40B4-BE49-F238E27FC236}">
                  <a16:creationId xmlns:a16="http://schemas.microsoft.com/office/drawing/2014/main" id="{985DFAFF-6FAB-39CF-E255-1935B202FD6F}"/>
                </a:ext>
              </a:extLst>
            </p:cNvPr>
            <p:cNvSpPr/>
            <p:nvPr/>
          </p:nvSpPr>
          <p:spPr>
            <a:xfrm>
              <a:off x="7995002" y="1040466"/>
              <a:ext cx="62596" cy="101122"/>
            </a:xfrm>
            <a:custGeom>
              <a:avLst/>
              <a:gdLst/>
              <a:ahLst/>
              <a:cxnLst/>
              <a:rect l="l" t="t" r="r" b="b"/>
              <a:pathLst>
                <a:path w="2490" h="2477" extrusionOk="0">
                  <a:moveTo>
                    <a:pt x="1116" y="0"/>
                  </a:moveTo>
                  <a:lnTo>
                    <a:pt x="994" y="28"/>
                  </a:lnTo>
                  <a:lnTo>
                    <a:pt x="871" y="55"/>
                  </a:lnTo>
                  <a:lnTo>
                    <a:pt x="762" y="96"/>
                  </a:lnTo>
                  <a:lnTo>
                    <a:pt x="653" y="150"/>
                  </a:lnTo>
                  <a:lnTo>
                    <a:pt x="545" y="218"/>
                  </a:lnTo>
                  <a:lnTo>
                    <a:pt x="449"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49" y="2204"/>
                  </a:lnTo>
                  <a:lnTo>
                    <a:pt x="545" y="2272"/>
                  </a:lnTo>
                  <a:lnTo>
                    <a:pt x="653" y="2326"/>
                  </a:lnTo>
                  <a:lnTo>
                    <a:pt x="762" y="2381"/>
                  </a:lnTo>
                  <a:lnTo>
                    <a:pt x="871" y="2422"/>
                  </a:lnTo>
                  <a:lnTo>
                    <a:pt x="994" y="2462"/>
                  </a:lnTo>
                  <a:lnTo>
                    <a:pt x="1116" y="2476"/>
                  </a:lnTo>
                  <a:lnTo>
                    <a:pt x="1374" y="2476"/>
                  </a:lnTo>
                  <a:lnTo>
                    <a:pt x="1497" y="2462"/>
                  </a:lnTo>
                  <a:lnTo>
                    <a:pt x="1619" y="2422"/>
                  </a:lnTo>
                  <a:lnTo>
                    <a:pt x="1728" y="2381"/>
                  </a:lnTo>
                  <a:lnTo>
                    <a:pt x="1837" y="2326"/>
                  </a:lnTo>
                  <a:lnTo>
                    <a:pt x="1946" y="2272"/>
                  </a:lnTo>
                  <a:lnTo>
                    <a:pt x="2041" y="2204"/>
                  </a:lnTo>
                  <a:lnTo>
                    <a:pt x="2123" y="2122"/>
                  </a:lnTo>
                  <a:lnTo>
                    <a:pt x="2204" y="2027"/>
                  </a:lnTo>
                  <a:lnTo>
                    <a:pt x="2272" y="1932"/>
                  </a:lnTo>
                  <a:lnTo>
                    <a:pt x="2340" y="1837"/>
                  </a:lnTo>
                  <a:lnTo>
                    <a:pt x="2395" y="1728"/>
                  </a:lnTo>
                  <a:lnTo>
                    <a:pt x="2435" y="1605"/>
                  </a:lnTo>
                  <a:lnTo>
                    <a:pt x="2463" y="1497"/>
                  </a:lnTo>
                  <a:lnTo>
                    <a:pt x="2476" y="1374"/>
                  </a:lnTo>
                  <a:lnTo>
                    <a:pt x="2490" y="1238"/>
                  </a:lnTo>
                  <a:lnTo>
                    <a:pt x="2476" y="1116"/>
                  </a:lnTo>
                  <a:lnTo>
                    <a:pt x="2463" y="993"/>
                  </a:lnTo>
                  <a:lnTo>
                    <a:pt x="2435" y="871"/>
                  </a:lnTo>
                  <a:lnTo>
                    <a:pt x="2395" y="762"/>
                  </a:lnTo>
                  <a:lnTo>
                    <a:pt x="2340" y="653"/>
                  </a:lnTo>
                  <a:lnTo>
                    <a:pt x="2272" y="544"/>
                  </a:lnTo>
                  <a:lnTo>
                    <a:pt x="2204" y="449"/>
                  </a:lnTo>
                  <a:lnTo>
                    <a:pt x="2123" y="368"/>
                  </a:lnTo>
                  <a:lnTo>
                    <a:pt x="2041" y="286"/>
                  </a:lnTo>
                  <a:lnTo>
                    <a:pt x="1946" y="218"/>
                  </a:lnTo>
                  <a:lnTo>
                    <a:pt x="1837" y="150"/>
                  </a:lnTo>
                  <a:lnTo>
                    <a:pt x="1728" y="96"/>
                  </a:lnTo>
                  <a:lnTo>
                    <a:pt x="1619" y="55"/>
                  </a:lnTo>
                  <a:lnTo>
                    <a:pt x="1497" y="28"/>
                  </a:lnTo>
                  <a:lnTo>
                    <a:pt x="13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1F045DC8-8D27-4AB6-66C0-594633731004}"/>
              </a:ext>
            </a:extLst>
          </p:cNvPr>
          <p:cNvGrpSpPr/>
          <p:nvPr/>
        </p:nvGrpSpPr>
        <p:grpSpPr>
          <a:xfrm>
            <a:off x="5102485" y="1435460"/>
            <a:ext cx="3179425" cy="333478"/>
            <a:chOff x="6593360" y="938808"/>
            <a:chExt cx="1558835" cy="290465"/>
          </a:xfrm>
        </p:grpSpPr>
        <p:sp>
          <p:nvSpPr>
            <p:cNvPr id="1580" name="Google Shape;1300;p30">
              <a:extLst>
                <a:ext uri="{FF2B5EF4-FFF2-40B4-BE49-F238E27FC236}">
                  <a16:creationId xmlns:a16="http://schemas.microsoft.com/office/drawing/2014/main" id="{D1724089-9E80-1C2E-65E2-664F9B75433A}"/>
                </a:ext>
              </a:extLst>
            </p:cNvPr>
            <p:cNvSpPr/>
            <p:nvPr/>
          </p:nvSpPr>
          <p:spPr>
            <a:xfrm>
              <a:off x="6593360" y="938808"/>
              <a:ext cx="1558835" cy="290465"/>
            </a:xfrm>
            <a:custGeom>
              <a:avLst/>
              <a:gdLst/>
              <a:ahLst/>
              <a:cxnLst/>
              <a:rect l="l" t="t" r="r" b="b"/>
              <a:pathLst>
                <a:path w="38184" h="7115" extrusionOk="0">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114"/>
                  </a:lnTo>
                  <a:lnTo>
                    <a:pt x="38183" y="7114"/>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301;p30">
              <a:extLst>
                <a:ext uri="{FF2B5EF4-FFF2-40B4-BE49-F238E27FC236}">
                  <a16:creationId xmlns:a16="http://schemas.microsoft.com/office/drawing/2014/main" id="{00612732-526C-7074-E317-711B38DCBCB1}"/>
                </a:ext>
              </a:extLst>
            </p:cNvPr>
            <p:cNvSpPr/>
            <p:nvPr/>
          </p:nvSpPr>
          <p:spPr>
            <a:xfrm>
              <a:off x="7809031" y="1040466"/>
              <a:ext cx="63476" cy="101122"/>
            </a:xfrm>
            <a:custGeom>
              <a:avLst/>
              <a:gdLst/>
              <a:ahLst/>
              <a:cxnLst/>
              <a:rect l="l" t="t" r="r" b="b"/>
              <a:pathLst>
                <a:path w="2490" h="2477" extrusionOk="0">
                  <a:moveTo>
                    <a:pt x="1116" y="0"/>
                  </a:moveTo>
                  <a:lnTo>
                    <a:pt x="994" y="28"/>
                  </a:lnTo>
                  <a:lnTo>
                    <a:pt x="871" y="55"/>
                  </a:lnTo>
                  <a:lnTo>
                    <a:pt x="762" y="96"/>
                  </a:lnTo>
                  <a:lnTo>
                    <a:pt x="654" y="150"/>
                  </a:lnTo>
                  <a:lnTo>
                    <a:pt x="545" y="218"/>
                  </a:lnTo>
                  <a:lnTo>
                    <a:pt x="450"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50" y="2204"/>
                  </a:lnTo>
                  <a:lnTo>
                    <a:pt x="545" y="2272"/>
                  </a:lnTo>
                  <a:lnTo>
                    <a:pt x="654" y="2326"/>
                  </a:lnTo>
                  <a:lnTo>
                    <a:pt x="762" y="2381"/>
                  </a:lnTo>
                  <a:lnTo>
                    <a:pt x="871" y="2422"/>
                  </a:lnTo>
                  <a:lnTo>
                    <a:pt x="994" y="2462"/>
                  </a:lnTo>
                  <a:lnTo>
                    <a:pt x="1116" y="2476"/>
                  </a:lnTo>
                  <a:lnTo>
                    <a:pt x="1374" y="2476"/>
                  </a:lnTo>
                  <a:lnTo>
                    <a:pt x="1497" y="2462"/>
                  </a:lnTo>
                  <a:lnTo>
                    <a:pt x="1619" y="2422"/>
                  </a:lnTo>
                  <a:lnTo>
                    <a:pt x="1728" y="2381"/>
                  </a:lnTo>
                  <a:lnTo>
                    <a:pt x="1837" y="2326"/>
                  </a:lnTo>
                  <a:lnTo>
                    <a:pt x="1932" y="2272"/>
                  </a:lnTo>
                  <a:lnTo>
                    <a:pt x="2027" y="2204"/>
                  </a:lnTo>
                  <a:lnTo>
                    <a:pt x="2123" y="2122"/>
                  </a:lnTo>
                  <a:lnTo>
                    <a:pt x="2204" y="2027"/>
                  </a:lnTo>
                  <a:lnTo>
                    <a:pt x="2272" y="1932"/>
                  </a:lnTo>
                  <a:lnTo>
                    <a:pt x="2340" y="1837"/>
                  </a:lnTo>
                  <a:lnTo>
                    <a:pt x="2381" y="1728"/>
                  </a:lnTo>
                  <a:lnTo>
                    <a:pt x="2435" y="1605"/>
                  </a:lnTo>
                  <a:lnTo>
                    <a:pt x="2463" y="1497"/>
                  </a:lnTo>
                  <a:lnTo>
                    <a:pt x="2476" y="1374"/>
                  </a:lnTo>
                  <a:lnTo>
                    <a:pt x="2490" y="1238"/>
                  </a:lnTo>
                  <a:lnTo>
                    <a:pt x="2476" y="1116"/>
                  </a:lnTo>
                  <a:lnTo>
                    <a:pt x="2463" y="993"/>
                  </a:lnTo>
                  <a:lnTo>
                    <a:pt x="2435" y="871"/>
                  </a:lnTo>
                  <a:lnTo>
                    <a:pt x="2381" y="762"/>
                  </a:lnTo>
                  <a:lnTo>
                    <a:pt x="2340" y="653"/>
                  </a:lnTo>
                  <a:lnTo>
                    <a:pt x="2272" y="544"/>
                  </a:lnTo>
                  <a:lnTo>
                    <a:pt x="2204" y="449"/>
                  </a:lnTo>
                  <a:lnTo>
                    <a:pt x="2123" y="368"/>
                  </a:lnTo>
                  <a:lnTo>
                    <a:pt x="2027" y="286"/>
                  </a:lnTo>
                  <a:lnTo>
                    <a:pt x="1932" y="218"/>
                  </a:lnTo>
                  <a:lnTo>
                    <a:pt x="1837" y="150"/>
                  </a:lnTo>
                  <a:lnTo>
                    <a:pt x="1728" y="96"/>
                  </a:lnTo>
                  <a:lnTo>
                    <a:pt x="1619" y="55"/>
                  </a:lnTo>
                  <a:lnTo>
                    <a:pt x="1497" y="28"/>
                  </a:lnTo>
                  <a:lnTo>
                    <a:pt x="1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302;p30">
              <a:extLst>
                <a:ext uri="{FF2B5EF4-FFF2-40B4-BE49-F238E27FC236}">
                  <a16:creationId xmlns:a16="http://schemas.microsoft.com/office/drawing/2014/main" id="{F291DFFF-03F4-10F7-DA0C-8BA7081B7DDA}"/>
                </a:ext>
              </a:extLst>
            </p:cNvPr>
            <p:cNvSpPr/>
            <p:nvPr/>
          </p:nvSpPr>
          <p:spPr>
            <a:xfrm>
              <a:off x="7903633" y="1040466"/>
              <a:ext cx="63476" cy="101122"/>
            </a:xfrm>
            <a:custGeom>
              <a:avLst/>
              <a:gdLst/>
              <a:ahLst/>
              <a:cxnLst/>
              <a:rect l="l" t="t" r="r" b="b"/>
              <a:pathLst>
                <a:path w="2491" h="2477" extrusionOk="0">
                  <a:moveTo>
                    <a:pt x="1116" y="0"/>
                  </a:moveTo>
                  <a:lnTo>
                    <a:pt x="994" y="28"/>
                  </a:lnTo>
                  <a:lnTo>
                    <a:pt x="872" y="55"/>
                  </a:lnTo>
                  <a:lnTo>
                    <a:pt x="763" y="96"/>
                  </a:lnTo>
                  <a:lnTo>
                    <a:pt x="654" y="150"/>
                  </a:lnTo>
                  <a:lnTo>
                    <a:pt x="545" y="218"/>
                  </a:lnTo>
                  <a:lnTo>
                    <a:pt x="450" y="286"/>
                  </a:lnTo>
                  <a:lnTo>
                    <a:pt x="368" y="368"/>
                  </a:lnTo>
                  <a:lnTo>
                    <a:pt x="287" y="449"/>
                  </a:lnTo>
                  <a:lnTo>
                    <a:pt x="219" y="544"/>
                  </a:lnTo>
                  <a:lnTo>
                    <a:pt x="151" y="653"/>
                  </a:lnTo>
                  <a:lnTo>
                    <a:pt x="96" y="762"/>
                  </a:lnTo>
                  <a:lnTo>
                    <a:pt x="55" y="871"/>
                  </a:lnTo>
                  <a:lnTo>
                    <a:pt x="28" y="993"/>
                  </a:lnTo>
                  <a:lnTo>
                    <a:pt x="1" y="1116"/>
                  </a:lnTo>
                  <a:lnTo>
                    <a:pt x="1" y="1238"/>
                  </a:lnTo>
                  <a:lnTo>
                    <a:pt x="1" y="1374"/>
                  </a:lnTo>
                  <a:lnTo>
                    <a:pt x="28" y="1497"/>
                  </a:lnTo>
                  <a:lnTo>
                    <a:pt x="55" y="1605"/>
                  </a:lnTo>
                  <a:lnTo>
                    <a:pt x="96" y="1728"/>
                  </a:lnTo>
                  <a:lnTo>
                    <a:pt x="151" y="1837"/>
                  </a:lnTo>
                  <a:lnTo>
                    <a:pt x="219" y="1932"/>
                  </a:lnTo>
                  <a:lnTo>
                    <a:pt x="287" y="2027"/>
                  </a:lnTo>
                  <a:lnTo>
                    <a:pt x="368" y="2122"/>
                  </a:lnTo>
                  <a:lnTo>
                    <a:pt x="450" y="2204"/>
                  </a:lnTo>
                  <a:lnTo>
                    <a:pt x="545" y="2272"/>
                  </a:lnTo>
                  <a:lnTo>
                    <a:pt x="654" y="2326"/>
                  </a:lnTo>
                  <a:lnTo>
                    <a:pt x="763" y="2381"/>
                  </a:lnTo>
                  <a:lnTo>
                    <a:pt x="872" y="2422"/>
                  </a:lnTo>
                  <a:lnTo>
                    <a:pt x="994" y="2462"/>
                  </a:lnTo>
                  <a:lnTo>
                    <a:pt x="1116" y="2476"/>
                  </a:lnTo>
                  <a:lnTo>
                    <a:pt x="1375" y="2476"/>
                  </a:lnTo>
                  <a:lnTo>
                    <a:pt x="1497" y="2462"/>
                  </a:lnTo>
                  <a:lnTo>
                    <a:pt x="1606" y="2422"/>
                  </a:lnTo>
                  <a:lnTo>
                    <a:pt x="1729" y="2381"/>
                  </a:lnTo>
                  <a:lnTo>
                    <a:pt x="1837" y="2326"/>
                  </a:lnTo>
                  <a:lnTo>
                    <a:pt x="1933" y="2272"/>
                  </a:lnTo>
                  <a:lnTo>
                    <a:pt x="2028" y="2204"/>
                  </a:lnTo>
                  <a:lnTo>
                    <a:pt x="2123" y="2122"/>
                  </a:lnTo>
                  <a:lnTo>
                    <a:pt x="2205" y="2027"/>
                  </a:lnTo>
                  <a:lnTo>
                    <a:pt x="2273" y="1932"/>
                  </a:lnTo>
                  <a:lnTo>
                    <a:pt x="2327" y="1837"/>
                  </a:lnTo>
                  <a:lnTo>
                    <a:pt x="2381" y="1728"/>
                  </a:lnTo>
                  <a:lnTo>
                    <a:pt x="2422" y="1605"/>
                  </a:lnTo>
                  <a:lnTo>
                    <a:pt x="2463" y="1497"/>
                  </a:lnTo>
                  <a:lnTo>
                    <a:pt x="2477" y="1374"/>
                  </a:lnTo>
                  <a:lnTo>
                    <a:pt x="2490" y="1238"/>
                  </a:lnTo>
                  <a:lnTo>
                    <a:pt x="2477" y="1116"/>
                  </a:lnTo>
                  <a:lnTo>
                    <a:pt x="2463" y="993"/>
                  </a:lnTo>
                  <a:lnTo>
                    <a:pt x="2422" y="871"/>
                  </a:lnTo>
                  <a:lnTo>
                    <a:pt x="2381" y="762"/>
                  </a:lnTo>
                  <a:lnTo>
                    <a:pt x="2327" y="653"/>
                  </a:lnTo>
                  <a:lnTo>
                    <a:pt x="2273" y="544"/>
                  </a:lnTo>
                  <a:lnTo>
                    <a:pt x="2205" y="449"/>
                  </a:lnTo>
                  <a:lnTo>
                    <a:pt x="2123" y="368"/>
                  </a:lnTo>
                  <a:lnTo>
                    <a:pt x="2028" y="286"/>
                  </a:lnTo>
                  <a:lnTo>
                    <a:pt x="1933" y="218"/>
                  </a:lnTo>
                  <a:lnTo>
                    <a:pt x="1837" y="150"/>
                  </a:lnTo>
                  <a:lnTo>
                    <a:pt x="1729" y="96"/>
                  </a:lnTo>
                  <a:lnTo>
                    <a:pt x="1606" y="55"/>
                  </a:lnTo>
                  <a:lnTo>
                    <a:pt x="1497" y="28"/>
                  </a:lnTo>
                  <a:lnTo>
                    <a:pt x="1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303;p30">
              <a:extLst>
                <a:ext uri="{FF2B5EF4-FFF2-40B4-BE49-F238E27FC236}">
                  <a16:creationId xmlns:a16="http://schemas.microsoft.com/office/drawing/2014/main" id="{E93F05BE-1399-C288-4628-873084CD99DC}"/>
                </a:ext>
              </a:extLst>
            </p:cNvPr>
            <p:cNvSpPr/>
            <p:nvPr/>
          </p:nvSpPr>
          <p:spPr>
            <a:xfrm>
              <a:off x="7995002" y="1040466"/>
              <a:ext cx="62596" cy="101122"/>
            </a:xfrm>
            <a:custGeom>
              <a:avLst/>
              <a:gdLst/>
              <a:ahLst/>
              <a:cxnLst/>
              <a:rect l="l" t="t" r="r" b="b"/>
              <a:pathLst>
                <a:path w="2490" h="2477" extrusionOk="0">
                  <a:moveTo>
                    <a:pt x="1116" y="0"/>
                  </a:moveTo>
                  <a:lnTo>
                    <a:pt x="994" y="28"/>
                  </a:lnTo>
                  <a:lnTo>
                    <a:pt x="871" y="55"/>
                  </a:lnTo>
                  <a:lnTo>
                    <a:pt x="762" y="96"/>
                  </a:lnTo>
                  <a:lnTo>
                    <a:pt x="653" y="150"/>
                  </a:lnTo>
                  <a:lnTo>
                    <a:pt x="545" y="218"/>
                  </a:lnTo>
                  <a:lnTo>
                    <a:pt x="449"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49" y="2204"/>
                  </a:lnTo>
                  <a:lnTo>
                    <a:pt x="545" y="2272"/>
                  </a:lnTo>
                  <a:lnTo>
                    <a:pt x="653" y="2326"/>
                  </a:lnTo>
                  <a:lnTo>
                    <a:pt x="762" y="2381"/>
                  </a:lnTo>
                  <a:lnTo>
                    <a:pt x="871" y="2422"/>
                  </a:lnTo>
                  <a:lnTo>
                    <a:pt x="994" y="2462"/>
                  </a:lnTo>
                  <a:lnTo>
                    <a:pt x="1116" y="2476"/>
                  </a:lnTo>
                  <a:lnTo>
                    <a:pt x="1374" y="2476"/>
                  </a:lnTo>
                  <a:lnTo>
                    <a:pt x="1497" y="2462"/>
                  </a:lnTo>
                  <a:lnTo>
                    <a:pt x="1619" y="2422"/>
                  </a:lnTo>
                  <a:lnTo>
                    <a:pt x="1728" y="2381"/>
                  </a:lnTo>
                  <a:lnTo>
                    <a:pt x="1837" y="2326"/>
                  </a:lnTo>
                  <a:lnTo>
                    <a:pt x="1946" y="2272"/>
                  </a:lnTo>
                  <a:lnTo>
                    <a:pt x="2041" y="2204"/>
                  </a:lnTo>
                  <a:lnTo>
                    <a:pt x="2123" y="2122"/>
                  </a:lnTo>
                  <a:lnTo>
                    <a:pt x="2204" y="2027"/>
                  </a:lnTo>
                  <a:lnTo>
                    <a:pt x="2272" y="1932"/>
                  </a:lnTo>
                  <a:lnTo>
                    <a:pt x="2340" y="1837"/>
                  </a:lnTo>
                  <a:lnTo>
                    <a:pt x="2395" y="1728"/>
                  </a:lnTo>
                  <a:lnTo>
                    <a:pt x="2435" y="1605"/>
                  </a:lnTo>
                  <a:lnTo>
                    <a:pt x="2463" y="1497"/>
                  </a:lnTo>
                  <a:lnTo>
                    <a:pt x="2476" y="1374"/>
                  </a:lnTo>
                  <a:lnTo>
                    <a:pt x="2490" y="1238"/>
                  </a:lnTo>
                  <a:lnTo>
                    <a:pt x="2476" y="1116"/>
                  </a:lnTo>
                  <a:lnTo>
                    <a:pt x="2463" y="993"/>
                  </a:lnTo>
                  <a:lnTo>
                    <a:pt x="2435" y="871"/>
                  </a:lnTo>
                  <a:lnTo>
                    <a:pt x="2395" y="762"/>
                  </a:lnTo>
                  <a:lnTo>
                    <a:pt x="2340" y="653"/>
                  </a:lnTo>
                  <a:lnTo>
                    <a:pt x="2272" y="544"/>
                  </a:lnTo>
                  <a:lnTo>
                    <a:pt x="2204" y="449"/>
                  </a:lnTo>
                  <a:lnTo>
                    <a:pt x="2123" y="368"/>
                  </a:lnTo>
                  <a:lnTo>
                    <a:pt x="2041" y="286"/>
                  </a:lnTo>
                  <a:lnTo>
                    <a:pt x="1946" y="218"/>
                  </a:lnTo>
                  <a:lnTo>
                    <a:pt x="1837" y="150"/>
                  </a:lnTo>
                  <a:lnTo>
                    <a:pt x="1728" y="96"/>
                  </a:lnTo>
                  <a:lnTo>
                    <a:pt x="1619" y="55"/>
                  </a:lnTo>
                  <a:lnTo>
                    <a:pt x="1497" y="28"/>
                  </a:lnTo>
                  <a:lnTo>
                    <a:pt x="13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5" name="Picture 1584">
            <a:extLst>
              <a:ext uri="{FF2B5EF4-FFF2-40B4-BE49-F238E27FC236}">
                <a16:creationId xmlns:a16="http://schemas.microsoft.com/office/drawing/2014/main" id="{BF775F8F-D1B1-B79C-11C0-FCAB28767F9C}"/>
              </a:ext>
            </a:extLst>
          </p:cNvPr>
          <p:cNvPicPr>
            <a:picLocks noChangeAspect="1"/>
          </p:cNvPicPr>
          <p:nvPr/>
        </p:nvPicPr>
        <p:blipFill>
          <a:blip r:embed="rId3"/>
          <a:stretch>
            <a:fillRect/>
          </a:stretch>
        </p:blipFill>
        <p:spPr>
          <a:xfrm>
            <a:off x="5101500" y="2150670"/>
            <a:ext cx="3201041" cy="1024128"/>
          </a:xfrm>
          <a:prstGeom prst="rect">
            <a:avLst/>
          </a:prstGeom>
        </p:spPr>
      </p:pic>
      <p:pic>
        <p:nvPicPr>
          <p:cNvPr id="1588" name="Picture 1587">
            <a:extLst>
              <a:ext uri="{FF2B5EF4-FFF2-40B4-BE49-F238E27FC236}">
                <a16:creationId xmlns:a16="http://schemas.microsoft.com/office/drawing/2014/main" id="{4B3F5EA8-0F34-E939-3402-490B616C38BE}"/>
              </a:ext>
            </a:extLst>
          </p:cNvPr>
          <p:cNvPicPr>
            <a:picLocks noChangeAspect="1"/>
          </p:cNvPicPr>
          <p:nvPr/>
        </p:nvPicPr>
        <p:blipFill>
          <a:blip r:embed="rId4"/>
          <a:stretch>
            <a:fillRect/>
          </a:stretch>
        </p:blipFill>
        <p:spPr>
          <a:xfrm>
            <a:off x="950915" y="1322711"/>
            <a:ext cx="3179425" cy="2638732"/>
          </a:xfrm>
          <a:prstGeom prst="rect">
            <a:avLst/>
          </a:prstGeom>
        </p:spPr>
      </p:pic>
      <p:graphicFrame>
        <p:nvGraphicFramePr>
          <p:cNvPr id="1590" name="Table 1589">
            <a:extLst>
              <a:ext uri="{FF2B5EF4-FFF2-40B4-BE49-F238E27FC236}">
                <a16:creationId xmlns:a16="http://schemas.microsoft.com/office/drawing/2014/main" id="{ABA0BC71-57CF-DD81-3B5E-EDCCB4E6EAB1}"/>
              </a:ext>
            </a:extLst>
          </p:cNvPr>
          <p:cNvGraphicFramePr>
            <a:graphicFrameLocks noGrp="1"/>
          </p:cNvGraphicFramePr>
          <p:nvPr>
            <p:extLst>
              <p:ext uri="{D42A27DB-BD31-4B8C-83A1-F6EECF244321}">
                <p14:modId xmlns:p14="http://schemas.microsoft.com/office/powerpoint/2010/main" val="2862477776"/>
              </p:ext>
            </p:extLst>
          </p:nvPr>
        </p:nvGraphicFramePr>
        <p:xfrm>
          <a:off x="803505" y="3970149"/>
          <a:ext cx="4042818" cy="609600"/>
        </p:xfrm>
        <a:graphic>
          <a:graphicData uri="http://schemas.openxmlformats.org/drawingml/2006/table">
            <a:tbl>
              <a:tblPr firstRow="1" bandRow="1" bandCol="1">
                <a:tableStyleId>{D7A09C55-13AD-4218-92B7-5AB16898E972}</a:tableStyleId>
              </a:tblPr>
              <a:tblGrid>
                <a:gridCol w="1684905">
                  <a:extLst>
                    <a:ext uri="{9D8B030D-6E8A-4147-A177-3AD203B41FA5}">
                      <a16:colId xmlns:a16="http://schemas.microsoft.com/office/drawing/2014/main" val="698712376"/>
                    </a:ext>
                  </a:extLst>
                </a:gridCol>
                <a:gridCol w="1502592">
                  <a:extLst>
                    <a:ext uri="{9D8B030D-6E8A-4147-A177-3AD203B41FA5}">
                      <a16:colId xmlns:a16="http://schemas.microsoft.com/office/drawing/2014/main" val="1833679730"/>
                    </a:ext>
                  </a:extLst>
                </a:gridCol>
                <a:gridCol w="855321">
                  <a:extLst>
                    <a:ext uri="{9D8B030D-6E8A-4147-A177-3AD203B41FA5}">
                      <a16:colId xmlns:a16="http://schemas.microsoft.com/office/drawing/2014/main" val="344249391"/>
                    </a:ext>
                  </a:extLst>
                </a:gridCol>
              </a:tblGrid>
              <a:tr h="51240">
                <a:tc>
                  <a:txBody>
                    <a:bodyPr/>
                    <a:lstStyle/>
                    <a:p>
                      <a:pPr>
                        <a:spcBef>
                          <a:spcPts val="180"/>
                        </a:spcBef>
                        <a:spcAft>
                          <a:spcPts val="180"/>
                        </a:spcAft>
                      </a:pPr>
                      <a:r>
                        <a:rPr lang="en-US" sz="800" b="1" dirty="0">
                          <a:effectLst/>
                        </a:rPr>
                        <a:t>Variable 1</a:t>
                      </a:r>
                      <a:endParaRPr lang="en-IN" sz="800" b="1"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spcBef>
                          <a:spcPts val="180"/>
                        </a:spcBef>
                        <a:spcAft>
                          <a:spcPts val="180"/>
                        </a:spcAft>
                      </a:pPr>
                      <a:r>
                        <a:rPr lang="en-US" sz="800" b="1" dirty="0">
                          <a:effectLst/>
                        </a:rPr>
                        <a:t>Variable 2</a:t>
                      </a:r>
                      <a:endParaRPr lang="en-IN" sz="800" b="1"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spcBef>
                          <a:spcPts val="180"/>
                        </a:spcBef>
                        <a:spcAft>
                          <a:spcPts val="180"/>
                        </a:spcAft>
                      </a:pPr>
                      <a:r>
                        <a:rPr lang="en-US" sz="800" b="1" dirty="0">
                          <a:effectLst/>
                        </a:rPr>
                        <a:t>Correlation</a:t>
                      </a:r>
                      <a:endParaRPr lang="en-IN" sz="800" b="1"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266825772"/>
                  </a:ext>
                </a:extLst>
              </a:tr>
              <a:tr h="0">
                <a:tc>
                  <a:txBody>
                    <a:bodyPr/>
                    <a:lstStyle/>
                    <a:p>
                      <a:pPr>
                        <a:spcBef>
                          <a:spcPts val="180"/>
                        </a:spcBef>
                        <a:spcAft>
                          <a:spcPts val="180"/>
                        </a:spcAft>
                      </a:pPr>
                      <a:r>
                        <a:rPr lang="en-US" sz="800" dirty="0" err="1">
                          <a:effectLst/>
                        </a:rPr>
                        <a:t>Total_Transactions</a:t>
                      </a:r>
                      <a:endParaRPr lang="en-IN"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180"/>
                        </a:spcBef>
                        <a:spcAft>
                          <a:spcPts val="180"/>
                        </a:spcAft>
                      </a:pPr>
                      <a:r>
                        <a:rPr lang="en-US" sz="800" dirty="0" err="1">
                          <a:effectLst/>
                        </a:rPr>
                        <a:t>Total_Products_Purchased</a:t>
                      </a:r>
                      <a:endParaRPr lang="en-IN"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180"/>
                        </a:spcBef>
                        <a:spcAft>
                          <a:spcPts val="180"/>
                        </a:spcAft>
                      </a:pPr>
                      <a:r>
                        <a:rPr lang="en-US" sz="800" dirty="0">
                          <a:effectLst/>
                        </a:rPr>
                        <a:t>0.72</a:t>
                      </a:r>
                      <a:endParaRPr lang="en-IN"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0070192"/>
                  </a:ext>
                </a:extLst>
              </a:tr>
              <a:tr h="0">
                <a:tc>
                  <a:txBody>
                    <a:bodyPr/>
                    <a:lstStyle/>
                    <a:p>
                      <a:pPr>
                        <a:spcBef>
                          <a:spcPts val="180"/>
                        </a:spcBef>
                        <a:spcAft>
                          <a:spcPts val="180"/>
                        </a:spcAft>
                      </a:pPr>
                      <a:r>
                        <a:rPr lang="en-US" sz="800" dirty="0" err="1">
                          <a:effectLst/>
                        </a:rPr>
                        <a:t>Total_Transactions</a:t>
                      </a:r>
                      <a:endParaRPr lang="en-IN"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180"/>
                        </a:spcBef>
                        <a:spcAft>
                          <a:spcPts val="180"/>
                        </a:spcAft>
                      </a:pPr>
                      <a:r>
                        <a:rPr lang="en-US" sz="800">
                          <a:effectLst/>
                        </a:rPr>
                        <a:t>Total_Spend</a:t>
                      </a:r>
                      <a:endParaRPr lang="en-IN" sz="8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180"/>
                        </a:spcBef>
                        <a:spcAft>
                          <a:spcPts val="180"/>
                        </a:spcAft>
                      </a:pPr>
                      <a:r>
                        <a:rPr lang="en-US" sz="800" dirty="0">
                          <a:effectLst/>
                        </a:rPr>
                        <a:t>0.74</a:t>
                      </a:r>
                      <a:endParaRPr lang="en-IN"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4569792"/>
                  </a:ext>
                </a:extLst>
              </a:tr>
              <a:tr h="0">
                <a:tc>
                  <a:txBody>
                    <a:bodyPr/>
                    <a:lstStyle/>
                    <a:p>
                      <a:pPr>
                        <a:spcBef>
                          <a:spcPts val="180"/>
                        </a:spcBef>
                        <a:spcAft>
                          <a:spcPts val="180"/>
                        </a:spcAft>
                      </a:pPr>
                      <a:r>
                        <a:rPr lang="en-US" sz="800">
                          <a:effectLst/>
                        </a:rPr>
                        <a:t>Total_Products_Purchased</a:t>
                      </a:r>
                      <a:endParaRPr lang="en-IN" sz="8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180"/>
                        </a:spcBef>
                        <a:spcAft>
                          <a:spcPts val="180"/>
                        </a:spcAft>
                      </a:pPr>
                      <a:r>
                        <a:rPr lang="en-US" sz="800">
                          <a:effectLst/>
                        </a:rPr>
                        <a:t>Total_Spend</a:t>
                      </a:r>
                      <a:endParaRPr lang="en-IN" sz="8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180"/>
                        </a:spcBef>
                        <a:spcAft>
                          <a:spcPts val="180"/>
                        </a:spcAft>
                      </a:pPr>
                      <a:r>
                        <a:rPr lang="en-US" sz="800" dirty="0">
                          <a:effectLst/>
                        </a:rPr>
                        <a:t>0.85</a:t>
                      </a:r>
                      <a:endParaRPr lang="en-IN"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63036372"/>
                  </a:ext>
                </a:extLst>
              </a:tr>
              <a:tr h="0">
                <a:tc>
                  <a:txBody>
                    <a:bodyPr/>
                    <a:lstStyle/>
                    <a:p>
                      <a:pPr>
                        <a:spcBef>
                          <a:spcPts val="180"/>
                        </a:spcBef>
                        <a:spcAft>
                          <a:spcPts val="180"/>
                        </a:spcAft>
                      </a:pPr>
                      <a:r>
                        <a:rPr lang="en-US" sz="800" dirty="0" err="1">
                          <a:effectLst/>
                        </a:rPr>
                        <a:t>Cancellation_Frequency</a:t>
                      </a:r>
                      <a:endParaRPr lang="en-IN"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180"/>
                        </a:spcBef>
                        <a:spcAft>
                          <a:spcPts val="180"/>
                        </a:spcAft>
                      </a:pPr>
                      <a:r>
                        <a:rPr lang="en-US" sz="800">
                          <a:effectLst/>
                        </a:rPr>
                        <a:t>Total_Transactions</a:t>
                      </a:r>
                      <a:endParaRPr lang="en-IN" sz="8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180"/>
                        </a:spcBef>
                        <a:spcAft>
                          <a:spcPts val="180"/>
                        </a:spcAft>
                      </a:pPr>
                      <a:r>
                        <a:rPr lang="en-US" sz="800" dirty="0">
                          <a:effectLst/>
                        </a:rPr>
                        <a:t>0.72</a:t>
                      </a:r>
                      <a:endParaRPr lang="en-IN"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66856678"/>
                  </a:ext>
                </a:extLst>
              </a:tr>
            </a:tbl>
          </a:graphicData>
        </a:graphic>
      </p:graphicFrame>
      <p:graphicFrame>
        <p:nvGraphicFramePr>
          <p:cNvPr id="1593" name="Table 1592">
            <a:extLst>
              <a:ext uri="{FF2B5EF4-FFF2-40B4-BE49-F238E27FC236}">
                <a16:creationId xmlns:a16="http://schemas.microsoft.com/office/drawing/2014/main" id="{2D0E6633-DB26-C66E-E218-32B951F0FA3F}"/>
              </a:ext>
            </a:extLst>
          </p:cNvPr>
          <p:cNvGraphicFramePr>
            <a:graphicFrameLocks noGrp="1"/>
          </p:cNvGraphicFramePr>
          <p:nvPr>
            <p:extLst>
              <p:ext uri="{D42A27DB-BD31-4B8C-83A1-F6EECF244321}">
                <p14:modId xmlns:p14="http://schemas.microsoft.com/office/powerpoint/2010/main" val="633143189"/>
              </p:ext>
            </p:extLst>
          </p:nvPr>
        </p:nvGraphicFramePr>
        <p:xfrm>
          <a:off x="5801571" y="3389791"/>
          <a:ext cx="1781252" cy="333478"/>
        </p:xfrm>
        <a:graphic>
          <a:graphicData uri="http://schemas.openxmlformats.org/drawingml/2006/table">
            <a:tbl>
              <a:tblPr firstRow="1" bandRow="1" bandCol="1">
                <a:tableStyleId>{D7A09C55-13AD-4218-92B7-5AB16898E972}</a:tableStyleId>
              </a:tblPr>
              <a:tblGrid>
                <a:gridCol w="1254557">
                  <a:extLst>
                    <a:ext uri="{9D8B030D-6E8A-4147-A177-3AD203B41FA5}">
                      <a16:colId xmlns:a16="http://schemas.microsoft.com/office/drawing/2014/main" val="4079658892"/>
                    </a:ext>
                  </a:extLst>
                </a:gridCol>
                <a:gridCol w="526695">
                  <a:extLst>
                    <a:ext uri="{9D8B030D-6E8A-4147-A177-3AD203B41FA5}">
                      <a16:colId xmlns:a16="http://schemas.microsoft.com/office/drawing/2014/main" val="2989433004"/>
                    </a:ext>
                  </a:extLst>
                </a:gridCol>
              </a:tblGrid>
              <a:tr h="166739">
                <a:tc>
                  <a:txBody>
                    <a:bodyPr/>
                    <a:lstStyle/>
                    <a:p>
                      <a:pPr>
                        <a:spcBef>
                          <a:spcPts val="180"/>
                        </a:spcBef>
                        <a:spcAft>
                          <a:spcPts val="180"/>
                        </a:spcAft>
                      </a:pPr>
                      <a:r>
                        <a:rPr lang="en-US" sz="800" b="1" dirty="0">
                          <a:effectLst/>
                        </a:rPr>
                        <a:t>Outliers Detected</a:t>
                      </a:r>
                      <a:endParaRPr lang="en-IN" sz="800" b="1"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spcBef>
                          <a:spcPts val="180"/>
                        </a:spcBef>
                        <a:spcAft>
                          <a:spcPts val="180"/>
                        </a:spcAft>
                      </a:pPr>
                      <a:r>
                        <a:rPr lang="en-US" sz="800"/>
                        <a:t>138</a:t>
                      </a:r>
                      <a:endParaRPr lang="en-IN" sz="800" b="1"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43079872"/>
                  </a:ext>
                </a:extLst>
              </a:tr>
              <a:tr h="166739">
                <a:tc>
                  <a:txBody>
                    <a:bodyPr/>
                    <a:lstStyle/>
                    <a:p>
                      <a:pPr>
                        <a:spcBef>
                          <a:spcPts val="180"/>
                        </a:spcBef>
                        <a:spcAft>
                          <a:spcPts val="180"/>
                        </a:spcAft>
                      </a:pPr>
                      <a:r>
                        <a:rPr lang="en-US" sz="800" b="1" dirty="0">
                          <a:effectLst/>
                        </a:rPr>
                        <a:t>Outliers Percentage</a:t>
                      </a:r>
                      <a:endParaRPr lang="en-IN" sz="800" b="1"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spcBef>
                          <a:spcPts val="180"/>
                        </a:spcBef>
                        <a:spcAft>
                          <a:spcPts val="180"/>
                        </a:spcAft>
                      </a:pPr>
                      <a:r>
                        <a:rPr lang="en-US" sz="800" dirty="0"/>
                        <a:t>3.17%</a:t>
                      </a:r>
                      <a:endParaRPr lang="en-IN"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12539871"/>
                  </a:ext>
                </a:extLst>
              </a:tr>
            </a:tbl>
          </a:graphicData>
        </a:graphic>
      </p:graphicFrame>
    </p:spTree>
    <p:extLst>
      <p:ext uri="{BB962C8B-B14F-4D97-AF65-F5344CB8AC3E}">
        <p14:creationId xmlns:p14="http://schemas.microsoft.com/office/powerpoint/2010/main" val="3201099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oboto" panose="02000000000000000000" pitchFamily="2" charset="0"/>
                <a:ea typeface="Roboto" panose="02000000000000000000" pitchFamily="2" charset="0"/>
                <a:cs typeface="Roboto" panose="02000000000000000000" pitchFamily="2" charset="0"/>
              </a:rPr>
              <a:t>DIMENSIONALITY </a:t>
            </a: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REDUCTION</a:t>
            </a:r>
            <a:endParaRPr lang="en-CA"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9FD0D67-0436-0A1A-1CF7-8FCA50341455}"/>
              </a:ext>
            </a:extLst>
          </p:cNvPr>
          <p:cNvGrpSpPr/>
          <p:nvPr/>
        </p:nvGrpSpPr>
        <p:grpSpPr>
          <a:xfrm>
            <a:off x="444771" y="1152274"/>
            <a:ext cx="4218669" cy="3648325"/>
            <a:chOff x="444771" y="-1"/>
            <a:chExt cx="8242029" cy="1157682"/>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0"/>
              <a:ext cx="8153400" cy="1157681"/>
            </a:xfrm>
            <a:prstGeom prst="roundRect">
              <a:avLst>
                <a:gd name="adj" fmla="val 15217"/>
              </a:avLst>
            </a:prstGeom>
            <a:solidFill>
              <a:schemeClr val="accent3">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533400" y="-1"/>
              <a:ext cx="8153400" cy="1157681"/>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100" dirty="0">
                  <a:highlight>
                    <a:srgbClr val="FFFF00"/>
                  </a:highlight>
                  <a:latin typeface="+mn-lt"/>
                  <a:ea typeface="Fira Sans Extra Condensed"/>
                  <a:cs typeface="Calibri" panose="020F0502020204030204" pitchFamily="34" charset="0"/>
                  <a:sym typeface="Fira Sans Extra Condensed"/>
                </a:rPr>
                <a:t>Multicollinearity Detected</a:t>
              </a:r>
              <a:r>
                <a:rPr lang="en-US" sz="1100" dirty="0">
                  <a:latin typeface="+mn-lt"/>
                  <a:ea typeface="Fira Sans Extra Condensed"/>
                  <a:cs typeface="Calibri" panose="020F0502020204030204" pitchFamily="34" charset="0"/>
                  <a:sym typeface="Fira Sans Extra Condensed"/>
                </a:rPr>
                <a:t>: We identified that our dataset contains multicollinear features. Dimensionality reduction can help us remove redundant information and alleviate the multicollinearity issue.</a:t>
              </a:r>
            </a:p>
            <a:p>
              <a:pPr marL="171450" lvl="0" indent="-171450" algn="l" rtl="0">
                <a:spcBef>
                  <a:spcPts val="0"/>
                </a:spcBef>
                <a:spcAft>
                  <a:spcPts val="0"/>
                </a:spcAft>
                <a:buFont typeface="Arial" panose="020B0604020202020204" pitchFamily="34" charset="0"/>
                <a:buChar char="•"/>
              </a:pPr>
              <a:endParaRPr lang="en-US" sz="1100" dirty="0">
                <a:latin typeface="+mn-lt"/>
                <a:ea typeface="Fira Sans Extra Condensed"/>
                <a:cs typeface="Calibri" panose="020F0502020204030204" pitchFamily="34" charset="0"/>
                <a:sym typeface="Fira Sans Extra Condensed"/>
              </a:endParaRPr>
            </a:p>
            <a:p>
              <a:pPr marL="171450" lvl="0" indent="-171450" algn="l" rtl="0">
                <a:spcBef>
                  <a:spcPts val="0"/>
                </a:spcBef>
                <a:spcAft>
                  <a:spcPts val="0"/>
                </a:spcAft>
                <a:buFont typeface="Arial" panose="020B0604020202020204" pitchFamily="34" charset="0"/>
                <a:buChar char="•"/>
              </a:pPr>
              <a:r>
                <a:rPr lang="en-US" sz="1100" dirty="0">
                  <a:highlight>
                    <a:srgbClr val="FFFF00"/>
                  </a:highlight>
                  <a:latin typeface="+mn-lt"/>
                  <a:ea typeface="Fira Sans Extra Condensed"/>
                  <a:cs typeface="Calibri" panose="020F0502020204030204" pitchFamily="34" charset="0"/>
                  <a:sym typeface="Fira Sans Extra Condensed"/>
                </a:rPr>
                <a:t>Better Clustering with K-means</a:t>
              </a:r>
              <a:r>
                <a:rPr lang="en-US" sz="1100" dirty="0">
                  <a:latin typeface="+mn-lt"/>
                  <a:ea typeface="Fira Sans Extra Condensed"/>
                  <a:cs typeface="Calibri" panose="020F0502020204030204" pitchFamily="34" charset="0"/>
                  <a:sym typeface="Fira Sans Extra Condensed"/>
                </a:rPr>
                <a:t>: Since K-means is a distance-based algorithm, having a large number of features can sometimes dilute the meaningful underlying patterns in the data. By reducing the dimensionality, we can help K-means to find more compact and well-separated clusters.</a:t>
              </a:r>
            </a:p>
            <a:p>
              <a:pPr marL="171450" lvl="0" indent="-171450" algn="l" rtl="0">
                <a:spcBef>
                  <a:spcPts val="0"/>
                </a:spcBef>
                <a:spcAft>
                  <a:spcPts val="0"/>
                </a:spcAft>
                <a:buFont typeface="Arial" panose="020B0604020202020204" pitchFamily="34" charset="0"/>
                <a:buChar char="•"/>
              </a:pPr>
              <a:endParaRPr lang="en-US" sz="1100" dirty="0">
                <a:latin typeface="+mn-lt"/>
                <a:ea typeface="Fira Sans Extra Condensed"/>
                <a:cs typeface="Calibri" panose="020F0502020204030204" pitchFamily="34" charset="0"/>
                <a:sym typeface="Fira Sans Extra Condensed"/>
              </a:endParaRPr>
            </a:p>
            <a:p>
              <a:pPr marL="171450" lvl="0" indent="-171450" algn="l" rtl="0">
                <a:spcBef>
                  <a:spcPts val="0"/>
                </a:spcBef>
                <a:spcAft>
                  <a:spcPts val="0"/>
                </a:spcAft>
                <a:buFont typeface="Arial" panose="020B0604020202020204" pitchFamily="34" charset="0"/>
                <a:buChar char="•"/>
              </a:pPr>
              <a:r>
                <a:rPr lang="en-US" sz="1100" dirty="0">
                  <a:highlight>
                    <a:srgbClr val="FFFF00"/>
                  </a:highlight>
                  <a:latin typeface="+mn-lt"/>
                  <a:ea typeface="Fira Sans Extra Condensed"/>
                  <a:cs typeface="Calibri" panose="020F0502020204030204" pitchFamily="34" charset="0"/>
                  <a:sym typeface="Fira Sans Extra Condensed"/>
                </a:rPr>
                <a:t>Noise Reduction</a:t>
              </a:r>
              <a:r>
                <a:rPr lang="en-US" sz="1100" dirty="0">
                  <a:latin typeface="+mn-lt"/>
                  <a:ea typeface="Fira Sans Extra Condensed"/>
                  <a:cs typeface="Calibri" panose="020F0502020204030204" pitchFamily="34" charset="0"/>
                  <a:sym typeface="Fira Sans Extra Condensed"/>
                </a:rPr>
                <a:t>: By focusing only on the most important features, we can potentially remove noise in the data, leading to more accurate and stable clusters.</a:t>
              </a:r>
            </a:p>
            <a:p>
              <a:pPr marL="171450" lvl="0" indent="-171450" algn="l" rtl="0">
                <a:spcBef>
                  <a:spcPts val="0"/>
                </a:spcBef>
                <a:spcAft>
                  <a:spcPts val="0"/>
                </a:spcAft>
                <a:buFont typeface="Arial" panose="020B0604020202020204" pitchFamily="34" charset="0"/>
                <a:buChar char="•"/>
              </a:pPr>
              <a:endParaRPr lang="en-US" sz="1100" dirty="0">
                <a:latin typeface="+mn-lt"/>
                <a:ea typeface="Fira Sans Extra Condensed"/>
                <a:cs typeface="Calibri" panose="020F0502020204030204" pitchFamily="34" charset="0"/>
                <a:sym typeface="Fira Sans Extra Condensed"/>
              </a:endParaRPr>
            </a:p>
            <a:p>
              <a:pPr marL="171450" lvl="0" indent="-171450" algn="l" rtl="0">
                <a:spcBef>
                  <a:spcPts val="0"/>
                </a:spcBef>
                <a:spcAft>
                  <a:spcPts val="0"/>
                </a:spcAft>
                <a:buFont typeface="Arial" panose="020B0604020202020204" pitchFamily="34" charset="0"/>
                <a:buChar char="•"/>
              </a:pPr>
              <a:r>
                <a:rPr lang="en-US" sz="1100" dirty="0">
                  <a:highlight>
                    <a:srgbClr val="FFFF00"/>
                  </a:highlight>
                  <a:latin typeface="+mn-lt"/>
                  <a:ea typeface="Fira Sans Extra Condensed"/>
                  <a:cs typeface="Calibri" panose="020F0502020204030204" pitchFamily="34" charset="0"/>
                  <a:sym typeface="Fira Sans Extra Condensed"/>
                </a:rPr>
                <a:t>Transformation</a:t>
              </a:r>
              <a:r>
                <a:rPr lang="en-US" sz="1100" dirty="0">
                  <a:latin typeface="+mn-lt"/>
                  <a:ea typeface="Fira Sans Extra Condensed"/>
                  <a:cs typeface="Calibri" panose="020F0502020204030204" pitchFamily="34" charset="0"/>
                  <a:sym typeface="Fira Sans Extra Condensed"/>
                </a:rPr>
                <a:t>: Transformed the data using the first 8 principal components.</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pic>
        <p:nvPicPr>
          <p:cNvPr id="2" name="Picture">
            <a:extLst>
              <a:ext uri="{FF2B5EF4-FFF2-40B4-BE49-F238E27FC236}">
                <a16:creationId xmlns:a16="http://schemas.microsoft.com/office/drawing/2014/main" id="{3A4A859E-BF85-DA12-9D3B-70532644D769}"/>
              </a:ext>
            </a:extLst>
          </p:cNvPr>
          <p:cNvPicPr/>
          <p:nvPr/>
        </p:nvPicPr>
        <p:blipFill>
          <a:blip r:embed="rId3"/>
          <a:stretch>
            <a:fillRect/>
          </a:stretch>
        </p:blipFill>
        <p:spPr bwMode="auto">
          <a:xfrm>
            <a:off x="5057639" y="1554469"/>
            <a:ext cx="3465876" cy="2799805"/>
          </a:xfrm>
          <a:prstGeom prst="rect">
            <a:avLst/>
          </a:prstGeom>
          <a:noFill/>
          <a:ln w="9525">
            <a:noFill/>
            <a:headEnd/>
            <a:tailEnd/>
          </a:ln>
        </p:spPr>
      </p:pic>
    </p:spTree>
    <p:extLst>
      <p:ext uri="{BB962C8B-B14F-4D97-AF65-F5344CB8AC3E}">
        <p14:creationId xmlns:p14="http://schemas.microsoft.com/office/powerpoint/2010/main" val="1565520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cxnSp>
        <p:nvCxnSpPr>
          <p:cNvPr id="22" name="Google Shape;1537;p32">
            <a:extLst>
              <a:ext uri="{FF2B5EF4-FFF2-40B4-BE49-F238E27FC236}">
                <a16:creationId xmlns:a16="http://schemas.microsoft.com/office/drawing/2014/main" id="{A69DA479-B410-7ECB-6D1B-14E75A7B7BD8}"/>
              </a:ext>
            </a:extLst>
          </p:cNvPr>
          <p:cNvCxnSpPr>
            <a:cxnSpLocks/>
          </p:cNvCxnSpPr>
          <p:nvPr/>
        </p:nvCxnSpPr>
        <p:spPr>
          <a:xfrm rot="16200000" flipH="1">
            <a:off x="2837889" y="2319770"/>
            <a:ext cx="1194983" cy="1175378"/>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3" name="Google Shape;1538;p32">
            <a:extLst>
              <a:ext uri="{FF2B5EF4-FFF2-40B4-BE49-F238E27FC236}">
                <a16:creationId xmlns:a16="http://schemas.microsoft.com/office/drawing/2014/main" id="{0944DED8-A52E-5CC3-1D39-035FAC103726}"/>
              </a:ext>
            </a:extLst>
          </p:cNvPr>
          <p:cNvCxnSpPr>
            <a:cxnSpLocks/>
          </p:cNvCxnSpPr>
          <p:nvPr/>
        </p:nvCxnSpPr>
        <p:spPr>
          <a:xfrm rot="10800000" flipV="1">
            <a:off x="1649173" y="2911153"/>
            <a:ext cx="1198519" cy="593798"/>
          </a:xfrm>
          <a:prstGeom prst="bentConnector2">
            <a:avLst/>
          </a:prstGeom>
          <a:noFill/>
          <a:ln w="9525" cap="flat" cmpd="sng">
            <a:solidFill>
              <a:schemeClr val="dk2"/>
            </a:solidFill>
            <a:prstDash val="solid"/>
            <a:round/>
            <a:headEnd type="none" w="med" len="med"/>
            <a:tailEnd type="none" w="med" len="med"/>
          </a:ln>
        </p:spPr>
      </p:cxnSp>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ASSESSING </a:t>
            </a: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CLUSTERING TENDENCY</a:t>
            </a:r>
            <a:endParaRPr lang="en-CA"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9FD0D67-0436-0A1A-1CF7-8FCA50341455}"/>
              </a:ext>
            </a:extLst>
          </p:cNvPr>
          <p:cNvGrpSpPr/>
          <p:nvPr/>
        </p:nvGrpSpPr>
        <p:grpSpPr>
          <a:xfrm>
            <a:off x="444771" y="1152276"/>
            <a:ext cx="8242029" cy="1157681"/>
            <a:chOff x="444771" y="0"/>
            <a:chExt cx="8242029" cy="1157681"/>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0"/>
              <a:ext cx="8153400" cy="1157681"/>
            </a:xfrm>
            <a:prstGeom prst="roundRect">
              <a:avLst>
                <a:gd name="adj" fmla="val 15217"/>
              </a:avLst>
            </a:prstGeom>
            <a:solidFill>
              <a:schemeClr val="accent3">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2;p25">
              <a:extLst>
                <a:ext uri="{FF2B5EF4-FFF2-40B4-BE49-F238E27FC236}">
                  <a16:creationId xmlns:a16="http://schemas.microsoft.com/office/drawing/2014/main" id="{425AF368-836B-77B5-399D-CAA8180CAB53}"/>
                </a:ext>
              </a:extLst>
            </p:cNvPr>
            <p:cNvSpPr/>
            <p:nvPr/>
          </p:nvSpPr>
          <p:spPr>
            <a:xfrm>
              <a:off x="610740" y="171711"/>
              <a:ext cx="2034496" cy="295200"/>
            </a:xfrm>
            <a:prstGeom prst="roundRect">
              <a:avLst>
                <a:gd name="adj" fmla="val 50000"/>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mn-lt"/>
                  <a:ea typeface="Fira Sans Extra Condensed"/>
                  <a:cs typeface="Fira Sans Extra Condensed"/>
                  <a:sym typeface="Fira Sans Extra Condensed"/>
                </a:rPr>
                <a:t>Why It's Important?</a:t>
              </a:r>
              <a:endParaRPr lang="en-IN" sz="1100" dirty="0">
                <a:solidFill>
                  <a:schemeClr val="lt1"/>
                </a:solidFill>
                <a:latin typeface="+mn-lt"/>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704850" y="483472"/>
              <a:ext cx="798195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mn-lt"/>
                  <a:ea typeface="Fira Sans Extra Condensed"/>
                  <a:cs typeface="Calibri" panose="020F0502020204030204" pitchFamily="34" charset="0"/>
                  <a:sym typeface="Fira Sans Extra Condensed"/>
                </a:rPr>
                <a:t>Assessing clustering tendency is crucial to determine if the data naturally groups into clusters, which validates the applicability of clustering algorithms. Without this step, applying clustering methods could yield misleading or non-informative results.</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sp>
        <p:nvSpPr>
          <p:cNvPr id="24" name="Google Shape;1436;p32">
            <a:extLst>
              <a:ext uri="{FF2B5EF4-FFF2-40B4-BE49-F238E27FC236}">
                <a16:creationId xmlns:a16="http://schemas.microsoft.com/office/drawing/2014/main" id="{7E8159F3-E3D3-4444-07DB-148B235D4841}"/>
              </a:ext>
            </a:extLst>
          </p:cNvPr>
          <p:cNvSpPr/>
          <p:nvPr/>
        </p:nvSpPr>
        <p:spPr>
          <a:xfrm>
            <a:off x="651551" y="3420048"/>
            <a:ext cx="1995241" cy="877341"/>
          </a:xfrm>
          <a:prstGeom prst="roundRect">
            <a:avLst>
              <a:gd name="adj" fmla="val 8324"/>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nvGrpSpPr>
          <p:cNvPr id="25" name="Google Shape;1533;p32">
            <a:extLst>
              <a:ext uri="{FF2B5EF4-FFF2-40B4-BE49-F238E27FC236}">
                <a16:creationId xmlns:a16="http://schemas.microsoft.com/office/drawing/2014/main" id="{059D9901-C755-2166-406F-74CFB5692543}"/>
              </a:ext>
            </a:extLst>
          </p:cNvPr>
          <p:cNvGrpSpPr/>
          <p:nvPr/>
        </p:nvGrpSpPr>
        <p:grpSpPr>
          <a:xfrm>
            <a:off x="578366" y="3524977"/>
            <a:ext cx="2052466" cy="809960"/>
            <a:chOff x="5616311" y="3613010"/>
            <a:chExt cx="3086043" cy="1090390"/>
          </a:xfrm>
        </p:grpSpPr>
        <p:sp>
          <p:nvSpPr>
            <p:cNvPr id="26" name="Google Shape;1534;p32">
              <a:extLst>
                <a:ext uri="{FF2B5EF4-FFF2-40B4-BE49-F238E27FC236}">
                  <a16:creationId xmlns:a16="http://schemas.microsoft.com/office/drawing/2014/main" id="{96930615-91AC-BD10-A083-BAE5ADC62B97}"/>
                </a:ext>
              </a:extLst>
            </p:cNvPr>
            <p:cNvSpPr txBox="1"/>
            <p:nvPr/>
          </p:nvSpPr>
          <p:spPr>
            <a:xfrm>
              <a:off x="6625977" y="3771756"/>
              <a:ext cx="2076377" cy="93164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t>PCA transformed clustering tendency.</a:t>
              </a:r>
              <a:endParaRPr lang="en-IN" sz="700" dirty="0">
                <a:latin typeface="Roboto"/>
                <a:ea typeface="Roboto"/>
                <a:cs typeface="Roboto"/>
                <a:sym typeface="Roboto"/>
              </a:endParaRPr>
            </a:p>
          </p:txBody>
        </p:sp>
        <p:sp>
          <p:nvSpPr>
            <p:cNvPr id="27" name="Google Shape;1535;p32">
              <a:extLst>
                <a:ext uri="{FF2B5EF4-FFF2-40B4-BE49-F238E27FC236}">
                  <a16:creationId xmlns:a16="http://schemas.microsoft.com/office/drawing/2014/main" id="{05547E12-3802-A944-3F23-BC2111AEC13A}"/>
                </a:ext>
              </a:extLst>
            </p:cNvPr>
            <p:cNvSpPr txBox="1"/>
            <p:nvPr/>
          </p:nvSpPr>
          <p:spPr>
            <a:xfrm>
              <a:off x="6773014" y="3714606"/>
              <a:ext cx="1782302" cy="33180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100" b="1" dirty="0">
                  <a:solidFill>
                    <a:schemeClr val="dk1"/>
                  </a:solidFill>
                  <a:latin typeface="Fira Sans Extra Condensed"/>
                  <a:ea typeface="Fira Sans Extra Condensed"/>
                  <a:cs typeface="Fira Sans Extra Condensed"/>
                  <a:sym typeface="Fira Sans Extra Condensed"/>
                </a:rPr>
                <a:t>Hopkins statistic</a:t>
              </a:r>
            </a:p>
          </p:txBody>
        </p:sp>
        <p:sp>
          <p:nvSpPr>
            <p:cNvPr id="28" name="Google Shape;1536;p32">
              <a:extLst>
                <a:ext uri="{FF2B5EF4-FFF2-40B4-BE49-F238E27FC236}">
                  <a16:creationId xmlns:a16="http://schemas.microsoft.com/office/drawing/2014/main" id="{9E406832-AF68-5E4E-675B-ED76185F5207}"/>
                </a:ext>
              </a:extLst>
            </p:cNvPr>
            <p:cNvSpPr txBox="1"/>
            <p:nvPr/>
          </p:nvSpPr>
          <p:spPr>
            <a:xfrm>
              <a:off x="5616311" y="3613010"/>
              <a:ext cx="1238768" cy="10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5"/>
                  </a:solidFill>
                  <a:latin typeface="Fira Sans Extra Condensed"/>
                  <a:ea typeface="Fira Sans Extra Condensed"/>
                  <a:cs typeface="Fira Sans Extra Condensed"/>
                  <a:sym typeface="Fira Sans Extra Condensed"/>
                </a:rPr>
                <a:t>1.00</a:t>
              </a:r>
            </a:p>
          </p:txBody>
        </p:sp>
      </p:grpSp>
      <p:grpSp>
        <p:nvGrpSpPr>
          <p:cNvPr id="73" name="Group 72">
            <a:extLst>
              <a:ext uri="{FF2B5EF4-FFF2-40B4-BE49-F238E27FC236}">
                <a16:creationId xmlns:a16="http://schemas.microsoft.com/office/drawing/2014/main" id="{116AF5F6-8823-888F-9AB2-95674993337E}"/>
              </a:ext>
            </a:extLst>
          </p:cNvPr>
          <p:cNvGrpSpPr/>
          <p:nvPr/>
        </p:nvGrpSpPr>
        <p:grpSpPr>
          <a:xfrm>
            <a:off x="3072265" y="3513601"/>
            <a:ext cx="2148414" cy="877341"/>
            <a:chOff x="5616311" y="3550875"/>
            <a:chExt cx="3343938" cy="1181100"/>
          </a:xfrm>
        </p:grpSpPr>
        <p:sp>
          <p:nvSpPr>
            <p:cNvPr id="74" name="Google Shape;1436;p32">
              <a:extLst>
                <a:ext uri="{FF2B5EF4-FFF2-40B4-BE49-F238E27FC236}">
                  <a16:creationId xmlns:a16="http://schemas.microsoft.com/office/drawing/2014/main" id="{34602EC5-AB59-28D3-C2B7-C251C354B9B2}"/>
                </a:ext>
              </a:extLst>
            </p:cNvPr>
            <p:cNvSpPr/>
            <p:nvPr/>
          </p:nvSpPr>
          <p:spPr>
            <a:xfrm>
              <a:off x="5683350" y="3550875"/>
              <a:ext cx="3085599" cy="1181100"/>
            </a:xfrm>
            <a:prstGeom prst="roundRect">
              <a:avLst>
                <a:gd name="adj" fmla="val 8324"/>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nvGrpSpPr>
            <p:cNvPr id="75" name="Google Shape;1533;p32">
              <a:extLst>
                <a:ext uri="{FF2B5EF4-FFF2-40B4-BE49-F238E27FC236}">
                  <a16:creationId xmlns:a16="http://schemas.microsoft.com/office/drawing/2014/main" id="{063C8EBC-3261-8B7A-199C-1003A455E2C4}"/>
                </a:ext>
              </a:extLst>
            </p:cNvPr>
            <p:cNvGrpSpPr/>
            <p:nvPr/>
          </p:nvGrpSpPr>
          <p:grpSpPr>
            <a:xfrm>
              <a:off x="5616311" y="3613010"/>
              <a:ext cx="3343938" cy="1087023"/>
              <a:chOff x="5616311" y="3613010"/>
              <a:chExt cx="3343938" cy="1087023"/>
            </a:xfrm>
          </p:grpSpPr>
          <p:sp>
            <p:nvSpPr>
              <p:cNvPr id="76" name="Google Shape;1534;p32">
                <a:extLst>
                  <a:ext uri="{FF2B5EF4-FFF2-40B4-BE49-F238E27FC236}">
                    <a16:creationId xmlns:a16="http://schemas.microsoft.com/office/drawing/2014/main" id="{8EE80C9A-D7F3-86B3-31D3-EFAD7B5F1AB8}"/>
                  </a:ext>
                </a:extLst>
              </p:cNvPr>
              <p:cNvSpPr txBox="1"/>
              <p:nvPr/>
            </p:nvSpPr>
            <p:spPr>
              <a:xfrm>
                <a:off x="6465019" y="3768389"/>
                <a:ext cx="2495230" cy="93164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t>Clear separated areas, suggesting this dataset is </a:t>
                </a:r>
                <a:r>
                  <a:rPr lang="en-US" sz="900" dirty="0" err="1"/>
                  <a:t>clusterable</a:t>
                </a:r>
                <a:r>
                  <a:rPr lang="en-US" sz="900" dirty="0"/>
                  <a:t>.</a:t>
                </a:r>
                <a:endParaRPr lang="en-IN" sz="700" dirty="0">
                  <a:latin typeface="Roboto"/>
                  <a:ea typeface="Roboto"/>
                  <a:cs typeface="Roboto"/>
                  <a:sym typeface="Roboto"/>
                </a:endParaRPr>
              </a:p>
            </p:txBody>
          </p:sp>
          <p:sp>
            <p:nvSpPr>
              <p:cNvPr id="77" name="Google Shape;1535;p32">
                <a:extLst>
                  <a:ext uri="{FF2B5EF4-FFF2-40B4-BE49-F238E27FC236}">
                    <a16:creationId xmlns:a16="http://schemas.microsoft.com/office/drawing/2014/main" id="{0526352E-31D7-06E9-0596-D26E77D29D3D}"/>
                  </a:ext>
                </a:extLst>
              </p:cNvPr>
              <p:cNvSpPr txBox="1"/>
              <p:nvPr/>
            </p:nvSpPr>
            <p:spPr>
              <a:xfrm>
                <a:off x="6649112" y="3660512"/>
                <a:ext cx="178230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100" b="1" dirty="0">
                    <a:solidFill>
                      <a:schemeClr val="dk1"/>
                    </a:solidFill>
                    <a:latin typeface="Fira Sans Extra Condensed"/>
                    <a:ea typeface="Fira Sans Extra Condensed"/>
                    <a:cs typeface="Fira Sans Extra Condensed"/>
                    <a:sym typeface="Fira Sans Extra Condensed"/>
                  </a:rPr>
                  <a:t>VAT Heat Map</a:t>
                </a:r>
              </a:p>
            </p:txBody>
          </p:sp>
          <p:sp>
            <p:nvSpPr>
              <p:cNvPr id="78" name="Google Shape;1536;p32">
                <a:extLst>
                  <a:ext uri="{FF2B5EF4-FFF2-40B4-BE49-F238E27FC236}">
                    <a16:creationId xmlns:a16="http://schemas.microsoft.com/office/drawing/2014/main" id="{60BF7713-9CDE-466F-DE00-8141562CC70C}"/>
                  </a:ext>
                </a:extLst>
              </p:cNvPr>
              <p:cNvSpPr txBox="1"/>
              <p:nvPr/>
            </p:nvSpPr>
            <p:spPr>
              <a:xfrm>
                <a:off x="5616311" y="3613010"/>
                <a:ext cx="1238768" cy="10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accent5"/>
                    </a:solidFill>
                    <a:latin typeface="Fira Sans Extra Condensed"/>
                    <a:ea typeface="Fira Sans Extra Condensed"/>
                    <a:cs typeface="Fira Sans Extra Condensed"/>
                    <a:sym typeface="Fira Sans Extra Condensed"/>
                  </a:rPr>
                  <a:t>Clear Blocks</a:t>
                </a:r>
                <a:endParaRPr lang="en" b="1" dirty="0">
                  <a:solidFill>
                    <a:schemeClr val="accent5"/>
                  </a:solidFill>
                  <a:latin typeface="Fira Sans Extra Condensed"/>
                  <a:ea typeface="Fira Sans Extra Condensed"/>
                  <a:cs typeface="Fira Sans Extra Condensed"/>
                  <a:sym typeface="Fira Sans Extra Condensed"/>
                </a:endParaRPr>
              </a:p>
            </p:txBody>
          </p:sp>
        </p:grpSp>
      </p:grpSp>
      <p:pic>
        <p:nvPicPr>
          <p:cNvPr id="4" name="Picture 3">
            <a:extLst>
              <a:ext uri="{FF2B5EF4-FFF2-40B4-BE49-F238E27FC236}">
                <a16:creationId xmlns:a16="http://schemas.microsoft.com/office/drawing/2014/main" id="{540BDEE3-C06F-5996-EAC4-D9BF575F4C1B}"/>
              </a:ext>
            </a:extLst>
          </p:cNvPr>
          <p:cNvPicPr>
            <a:picLocks noChangeAspect="1"/>
          </p:cNvPicPr>
          <p:nvPr/>
        </p:nvPicPr>
        <p:blipFill>
          <a:blip r:embed="rId3"/>
          <a:stretch>
            <a:fillRect/>
          </a:stretch>
        </p:blipFill>
        <p:spPr>
          <a:xfrm>
            <a:off x="5554386" y="2474468"/>
            <a:ext cx="2938063" cy="2078265"/>
          </a:xfrm>
          <a:prstGeom prst="rect">
            <a:avLst/>
          </a:prstGeom>
        </p:spPr>
      </p:pic>
    </p:spTree>
    <p:extLst>
      <p:ext uri="{BB962C8B-B14F-4D97-AF65-F5344CB8AC3E}">
        <p14:creationId xmlns:p14="http://schemas.microsoft.com/office/powerpoint/2010/main" val="320022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latin typeface="Arial Black" panose="020B0A04020102020204" pitchFamily="34" charset="0"/>
              </a:rPr>
              <a:t>IMPACTFUL </a:t>
            </a:r>
            <a:r>
              <a:rPr lang="en-CA" dirty="0">
                <a:highlight>
                  <a:srgbClr val="FFFF00"/>
                </a:highlight>
                <a:latin typeface="Arial Black" panose="020B0A04020102020204" pitchFamily="34" charset="0"/>
              </a:rPr>
              <a:t>APPLICATIONS</a:t>
            </a:r>
          </a:p>
        </p:txBody>
      </p:sp>
      <p:sp>
        <p:nvSpPr>
          <p:cNvPr id="2" name="Google Shape;2312;p45">
            <a:extLst>
              <a:ext uri="{FF2B5EF4-FFF2-40B4-BE49-F238E27FC236}">
                <a16:creationId xmlns:a16="http://schemas.microsoft.com/office/drawing/2014/main" id="{2293952D-EBBF-5001-1E0F-59CC3A2C5480}"/>
              </a:ext>
            </a:extLst>
          </p:cNvPr>
          <p:cNvSpPr/>
          <p:nvPr/>
        </p:nvSpPr>
        <p:spPr>
          <a:xfrm>
            <a:off x="896483" y="3126482"/>
            <a:ext cx="2057400" cy="103830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13;p45">
            <a:extLst>
              <a:ext uri="{FF2B5EF4-FFF2-40B4-BE49-F238E27FC236}">
                <a16:creationId xmlns:a16="http://schemas.microsoft.com/office/drawing/2014/main" id="{4074945A-D81B-58B0-A31B-DE9741C6D8C4}"/>
              </a:ext>
            </a:extLst>
          </p:cNvPr>
          <p:cNvSpPr/>
          <p:nvPr/>
        </p:nvSpPr>
        <p:spPr>
          <a:xfrm>
            <a:off x="6218591" y="1560976"/>
            <a:ext cx="2057400" cy="1038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14;p45">
            <a:extLst>
              <a:ext uri="{FF2B5EF4-FFF2-40B4-BE49-F238E27FC236}">
                <a16:creationId xmlns:a16="http://schemas.microsoft.com/office/drawing/2014/main" id="{1A31A0B4-B6AF-A820-AB61-B272FF55A42A}"/>
              </a:ext>
            </a:extLst>
          </p:cNvPr>
          <p:cNvSpPr/>
          <p:nvPr/>
        </p:nvSpPr>
        <p:spPr>
          <a:xfrm>
            <a:off x="882988" y="1562650"/>
            <a:ext cx="2057400" cy="103830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17;p45">
            <a:extLst>
              <a:ext uri="{FF2B5EF4-FFF2-40B4-BE49-F238E27FC236}">
                <a16:creationId xmlns:a16="http://schemas.microsoft.com/office/drawing/2014/main" id="{5CED36BA-818F-DAB6-29EA-129F163C74AA}"/>
              </a:ext>
            </a:extLst>
          </p:cNvPr>
          <p:cNvSpPr/>
          <p:nvPr/>
        </p:nvSpPr>
        <p:spPr>
          <a:xfrm>
            <a:off x="6977966" y="1333001"/>
            <a:ext cx="519600" cy="371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9" name="Google Shape;2321;p45">
            <a:extLst>
              <a:ext uri="{FF2B5EF4-FFF2-40B4-BE49-F238E27FC236}">
                <a16:creationId xmlns:a16="http://schemas.microsoft.com/office/drawing/2014/main" id="{8E692548-342D-BFC4-0FBD-1DEA10436A81}"/>
              </a:ext>
            </a:extLst>
          </p:cNvPr>
          <p:cNvSpPr/>
          <p:nvPr/>
        </p:nvSpPr>
        <p:spPr>
          <a:xfrm>
            <a:off x="1655858" y="2898507"/>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nvGrpSpPr>
          <p:cNvPr id="10" name="Google Shape;2324;p45">
            <a:extLst>
              <a:ext uri="{FF2B5EF4-FFF2-40B4-BE49-F238E27FC236}">
                <a16:creationId xmlns:a16="http://schemas.microsoft.com/office/drawing/2014/main" id="{3CBB5522-D4A9-FB25-3B75-4AF725EB3AD2}"/>
              </a:ext>
            </a:extLst>
          </p:cNvPr>
          <p:cNvGrpSpPr/>
          <p:nvPr/>
        </p:nvGrpSpPr>
        <p:grpSpPr>
          <a:xfrm>
            <a:off x="864895" y="1328489"/>
            <a:ext cx="2104750" cy="1274327"/>
            <a:chOff x="448632" y="928754"/>
            <a:chExt cx="2104750" cy="1096057"/>
          </a:xfrm>
        </p:grpSpPr>
        <p:sp>
          <p:nvSpPr>
            <p:cNvPr id="11" name="Google Shape;2326;p45">
              <a:extLst>
                <a:ext uri="{FF2B5EF4-FFF2-40B4-BE49-F238E27FC236}">
                  <a16:creationId xmlns:a16="http://schemas.microsoft.com/office/drawing/2014/main" id="{490808BF-75A6-17BE-D83A-371E6CE07CB2}"/>
                </a:ext>
              </a:extLst>
            </p:cNvPr>
            <p:cNvSpPr txBox="1"/>
            <p:nvPr/>
          </p:nvSpPr>
          <p:spPr>
            <a:xfrm>
              <a:off x="448632" y="1249800"/>
              <a:ext cx="2104750" cy="7750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Aptos" panose="020B0004020202020204" pitchFamily="34" charset="0"/>
                  <a:ea typeface="Roboto"/>
                  <a:cs typeface="Roboto"/>
                  <a:sym typeface="Roboto"/>
                </a:rPr>
                <a:t>Campus Safety Assessment</a:t>
              </a:r>
              <a:br>
                <a:rPr lang="en-US" sz="1100" dirty="0">
                  <a:latin typeface="Aptos" panose="020B0004020202020204" pitchFamily="34" charset="0"/>
                  <a:ea typeface="Roboto"/>
                  <a:cs typeface="Roboto"/>
                  <a:sym typeface="Roboto"/>
                </a:rPr>
              </a:br>
              <a:r>
                <a:rPr lang="en-US" sz="1000" dirty="0">
                  <a:latin typeface="Aptos" panose="020B0004020202020204" pitchFamily="34" charset="0"/>
                  <a:ea typeface="Roboto"/>
                  <a:cs typeface="Roboto"/>
                  <a:sym typeface="Roboto"/>
                </a:rPr>
                <a:t>Enables informed decision-making for students and strategic planning for administrators to enhance safety.</a:t>
              </a:r>
              <a:endParaRPr lang="en-US" sz="1100" dirty="0">
                <a:latin typeface="Aptos" panose="020B0004020202020204" pitchFamily="34" charset="0"/>
                <a:ea typeface="Roboto"/>
                <a:cs typeface="Roboto"/>
                <a:sym typeface="Roboto"/>
              </a:endParaRPr>
            </a:p>
          </p:txBody>
        </p:sp>
        <p:sp>
          <p:nvSpPr>
            <p:cNvPr id="14" name="Google Shape;2327;p45">
              <a:extLst>
                <a:ext uri="{FF2B5EF4-FFF2-40B4-BE49-F238E27FC236}">
                  <a16:creationId xmlns:a16="http://schemas.microsoft.com/office/drawing/2014/main" id="{A5A46EF2-AEAE-60D0-0F21-6B0F12EC55E1}"/>
                </a:ext>
              </a:extLst>
            </p:cNvPr>
            <p:cNvSpPr/>
            <p:nvPr/>
          </p:nvSpPr>
          <p:spPr>
            <a:xfrm>
              <a:off x="1239594" y="928754"/>
              <a:ext cx="519601" cy="319444"/>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15" name="Google Shape;2328;p45">
            <a:extLst>
              <a:ext uri="{FF2B5EF4-FFF2-40B4-BE49-F238E27FC236}">
                <a16:creationId xmlns:a16="http://schemas.microsoft.com/office/drawing/2014/main" id="{2C1E8190-7206-3D81-C73A-7279C932EB71}"/>
              </a:ext>
            </a:extLst>
          </p:cNvPr>
          <p:cNvSpPr/>
          <p:nvPr/>
        </p:nvSpPr>
        <p:spPr>
          <a:xfrm>
            <a:off x="6248570" y="3147755"/>
            <a:ext cx="2057400" cy="10383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31;p45">
            <a:extLst>
              <a:ext uri="{FF2B5EF4-FFF2-40B4-BE49-F238E27FC236}">
                <a16:creationId xmlns:a16="http://schemas.microsoft.com/office/drawing/2014/main" id="{D52BFB75-D432-B097-CD73-83201E66DD4E}"/>
              </a:ext>
            </a:extLst>
          </p:cNvPr>
          <p:cNvSpPr/>
          <p:nvPr/>
        </p:nvSpPr>
        <p:spPr>
          <a:xfrm>
            <a:off x="7007945" y="2919780"/>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18" name="Google Shape;2338;p45">
            <a:extLst>
              <a:ext uri="{FF2B5EF4-FFF2-40B4-BE49-F238E27FC236}">
                <a16:creationId xmlns:a16="http://schemas.microsoft.com/office/drawing/2014/main" id="{E4C85954-F912-555E-9923-E8FF9C403985}"/>
              </a:ext>
            </a:extLst>
          </p:cNvPr>
          <p:cNvGrpSpPr/>
          <p:nvPr/>
        </p:nvGrpSpPr>
        <p:grpSpPr>
          <a:xfrm>
            <a:off x="3543300" y="1851978"/>
            <a:ext cx="2057400" cy="1971682"/>
            <a:chOff x="3124753" y="2097067"/>
            <a:chExt cx="2904005" cy="2684408"/>
          </a:xfrm>
        </p:grpSpPr>
        <p:sp>
          <p:nvSpPr>
            <p:cNvPr id="19" name="Google Shape;2339;p45">
              <a:extLst>
                <a:ext uri="{FF2B5EF4-FFF2-40B4-BE49-F238E27FC236}">
                  <a16:creationId xmlns:a16="http://schemas.microsoft.com/office/drawing/2014/main" id="{246AAA4A-E9C3-CC8A-8EBF-9E532EA88D08}"/>
                </a:ext>
              </a:extLst>
            </p:cNvPr>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nvGrpSpPr>
            <p:cNvPr id="23" name="Google Shape;2340;p45">
              <a:extLst>
                <a:ext uri="{FF2B5EF4-FFF2-40B4-BE49-F238E27FC236}">
                  <a16:creationId xmlns:a16="http://schemas.microsoft.com/office/drawing/2014/main" id="{AA88E90F-15A4-C949-93A7-57A819823F60}"/>
                </a:ext>
              </a:extLst>
            </p:cNvPr>
            <p:cNvGrpSpPr/>
            <p:nvPr/>
          </p:nvGrpSpPr>
          <p:grpSpPr>
            <a:xfrm>
              <a:off x="3124761" y="2266506"/>
              <a:ext cx="1173544" cy="1038290"/>
              <a:chOff x="3039603" y="2097081"/>
              <a:chExt cx="1372888" cy="1214659"/>
            </a:xfrm>
          </p:grpSpPr>
          <p:sp>
            <p:nvSpPr>
              <p:cNvPr id="1590" name="Google Shape;2341;p45">
                <a:extLst>
                  <a:ext uri="{FF2B5EF4-FFF2-40B4-BE49-F238E27FC236}">
                    <a16:creationId xmlns:a16="http://schemas.microsoft.com/office/drawing/2014/main" id="{47E4B2C0-139E-418F-D7A5-7072E76F5ED9}"/>
                  </a:ext>
                </a:extLst>
              </p:cNvPr>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1" name="Google Shape;2342;p45">
                <a:extLst>
                  <a:ext uri="{FF2B5EF4-FFF2-40B4-BE49-F238E27FC236}">
                    <a16:creationId xmlns:a16="http://schemas.microsoft.com/office/drawing/2014/main" id="{A49A75A0-D727-5686-FC92-3E941EE8DDE2}"/>
                  </a:ext>
                </a:extLst>
              </p:cNvPr>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2" name="Google Shape;2343;p45">
                <a:extLst>
                  <a:ext uri="{FF2B5EF4-FFF2-40B4-BE49-F238E27FC236}">
                    <a16:creationId xmlns:a16="http://schemas.microsoft.com/office/drawing/2014/main" id="{405DFC12-447F-6572-D19D-845C40060AED}"/>
                  </a:ext>
                </a:extLst>
              </p:cNvPr>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3" name="Google Shape;2344;p45">
                <a:extLst>
                  <a:ext uri="{FF2B5EF4-FFF2-40B4-BE49-F238E27FC236}">
                    <a16:creationId xmlns:a16="http://schemas.microsoft.com/office/drawing/2014/main" id="{ADD95E13-FBC4-1144-A6C1-75B9AD34C65B}"/>
                  </a:ext>
                </a:extLst>
              </p:cNvPr>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4" name="Google Shape;2345;p45">
                <a:extLst>
                  <a:ext uri="{FF2B5EF4-FFF2-40B4-BE49-F238E27FC236}">
                    <a16:creationId xmlns:a16="http://schemas.microsoft.com/office/drawing/2014/main" id="{71ADC8EB-D258-5B87-E5DF-6FC162909B88}"/>
                  </a:ext>
                </a:extLst>
              </p:cNvPr>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5" name="Google Shape;2346;p45">
                <a:extLst>
                  <a:ext uri="{FF2B5EF4-FFF2-40B4-BE49-F238E27FC236}">
                    <a16:creationId xmlns:a16="http://schemas.microsoft.com/office/drawing/2014/main" id="{B518248D-3D92-6383-603E-C20DCAF4E6D4}"/>
                  </a:ext>
                </a:extLst>
              </p:cNvPr>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6" name="Google Shape;2347;p45">
                <a:extLst>
                  <a:ext uri="{FF2B5EF4-FFF2-40B4-BE49-F238E27FC236}">
                    <a16:creationId xmlns:a16="http://schemas.microsoft.com/office/drawing/2014/main" id="{1EEB7315-B9D8-6171-BFA8-1817E2C28EDE}"/>
                  </a:ext>
                </a:extLst>
              </p:cNvPr>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7" name="Google Shape;2348;p45">
                <a:extLst>
                  <a:ext uri="{FF2B5EF4-FFF2-40B4-BE49-F238E27FC236}">
                    <a16:creationId xmlns:a16="http://schemas.microsoft.com/office/drawing/2014/main" id="{9EF42EE7-11ED-8629-823B-440A749BA1DC}"/>
                  </a:ext>
                </a:extLst>
              </p:cNvPr>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8" name="Google Shape;2349;p45">
                <a:extLst>
                  <a:ext uri="{FF2B5EF4-FFF2-40B4-BE49-F238E27FC236}">
                    <a16:creationId xmlns:a16="http://schemas.microsoft.com/office/drawing/2014/main" id="{CAA3B73E-B732-5427-1B87-A03F6789ACC4}"/>
                  </a:ext>
                </a:extLst>
              </p:cNvPr>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99" name="Google Shape;2350;p45">
                <a:extLst>
                  <a:ext uri="{FF2B5EF4-FFF2-40B4-BE49-F238E27FC236}">
                    <a16:creationId xmlns:a16="http://schemas.microsoft.com/office/drawing/2014/main" id="{938D663A-C3E3-DFB8-6F6F-DF5BBCCD50A8}"/>
                  </a:ext>
                </a:extLst>
              </p:cNvPr>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0" name="Google Shape;2351;p45">
                <a:extLst>
                  <a:ext uri="{FF2B5EF4-FFF2-40B4-BE49-F238E27FC236}">
                    <a16:creationId xmlns:a16="http://schemas.microsoft.com/office/drawing/2014/main" id="{707091A2-19DB-9FC1-39B1-78A64AAAF69F}"/>
                  </a:ext>
                </a:extLst>
              </p:cNvPr>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1" name="Google Shape;2352;p45">
                <a:extLst>
                  <a:ext uri="{FF2B5EF4-FFF2-40B4-BE49-F238E27FC236}">
                    <a16:creationId xmlns:a16="http://schemas.microsoft.com/office/drawing/2014/main" id="{730688BD-C758-86DF-552F-41E80E098BB8}"/>
                  </a:ext>
                </a:extLst>
              </p:cNvPr>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2" name="Google Shape;2353;p45">
                <a:extLst>
                  <a:ext uri="{FF2B5EF4-FFF2-40B4-BE49-F238E27FC236}">
                    <a16:creationId xmlns:a16="http://schemas.microsoft.com/office/drawing/2014/main" id="{9A68B96E-529D-3CB9-6712-EFD611A444E5}"/>
                  </a:ext>
                </a:extLst>
              </p:cNvPr>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3" name="Google Shape;2354;p45">
                <a:extLst>
                  <a:ext uri="{FF2B5EF4-FFF2-40B4-BE49-F238E27FC236}">
                    <a16:creationId xmlns:a16="http://schemas.microsoft.com/office/drawing/2014/main" id="{360F4D10-DFBF-DE04-2FCE-CF3AF57D2D41}"/>
                  </a:ext>
                </a:extLst>
              </p:cNvPr>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4" name="Google Shape;2355;p45">
                <a:extLst>
                  <a:ext uri="{FF2B5EF4-FFF2-40B4-BE49-F238E27FC236}">
                    <a16:creationId xmlns:a16="http://schemas.microsoft.com/office/drawing/2014/main" id="{FD1BA17A-1204-AD16-B686-EFCB2664031C}"/>
                  </a:ext>
                </a:extLst>
              </p:cNvPr>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5" name="Google Shape;2356;p45">
                <a:extLst>
                  <a:ext uri="{FF2B5EF4-FFF2-40B4-BE49-F238E27FC236}">
                    <a16:creationId xmlns:a16="http://schemas.microsoft.com/office/drawing/2014/main" id="{B4AFC2F5-174B-357B-408A-E007BAEF2D8A}"/>
                  </a:ext>
                </a:extLst>
              </p:cNvPr>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6" name="Google Shape;2357;p45">
                <a:extLst>
                  <a:ext uri="{FF2B5EF4-FFF2-40B4-BE49-F238E27FC236}">
                    <a16:creationId xmlns:a16="http://schemas.microsoft.com/office/drawing/2014/main" id="{CC527692-6859-6062-B6B0-BD3064DE141F}"/>
                  </a:ext>
                </a:extLst>
              </p:cNvPr>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7" name="Google Shape;2358;p45">
                <a:extLst>
                  <a:ext uri="{FF2B5EF4-FFF2-40B4-BE49-F238E27FC236}">
                    <a16:creationId xmlns:a16="http://schemas.microsoft.com/office/drawing/2014/main" id="{600F24D2-E252-DFC8-E801-F1E4D5F3726E}"/>
                  </a:ext>
                </a:extLst>
              </p:cNvPr>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8" name="Google Shape;2359;p45">
                <a:extLst>
                  <a:ext uri="{FF2B5EF4-FFF2-40B4-BE49-F238E27FC236}">
                    <a16:creationId xmlns:a16="http://schemas.microsoft.com/office/drawing/2014/main" id="{17D8FB73-6B80-3A98-C2B7-69B4486A7515}"/>
                  </a:ext>
                </a:extLst>
              </p:cNvPr>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09" name="Google Shape;2360;p45">
                <a:extLst>
                  <a:ext uri="{FF2B5EF4-FFF2-40B4-BE49-F238E27FC236}">
                    <a16:creationId xmlns:a16="http://schemas.microsoft.com/office/drawing/2014/main" id="{49BA89A5-DDFA-13DD-C9EA-A5ECDC977C05}"/>
                  </a:ext>
                </a:extLst>
              </p:cNvPr>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0" name="Google Shape;2361;p45">
                <a:extLst>
                  <a:ext uri="{FF2B5EF4-FFF2-40B4-BE49-F238E27FC236}">
                    <a16:creationId xmlns:a16="http://schemas.microsoft.com/office/drawing/2014/main" id="{B6F591E7-DD12-EBEE-D214-7567DDBD238C}"/>
                  </a:ext>
                </a:extLst>
              </p:cNvPr>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1" name="Google Shape;2362;p45">
                <a:extLst>
                  <a:ext uri="{FF2B5EF4-FFF2-40B4-BE49-F238E27FC236}">
                    <a16:creationId xmlns:a16="http://schemas.microsoft.com/office/drawing/2014/main" id="{4CF08DB3-417D-9632-0D6D-A91B3305CAA8}"/>
                  </a:ext>
                </a:extLst>
              </p:cNvPr>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2" name="Google Shape;2363;p45">
                <a:extLst>
                  <a:ext uri="{FF2B5EF4-FFF2-40B4-BE49-F238E27FC236}">
                    <a16:creationId xmlns:a16="http://schemas.microsoft.com/office/drawing/2014/main" id="{D9C375FF-29B7-6E20-4B7A-FF619204A649}"/>
                  </a:ext>
                </a:extLst>
              </p:cNvPr>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3" name="Google Shape;2364;p45">
                <a:extLst>
                  <a:ext uri="{FF2B5EF4-FFF2-40B4-BE49-F238E27FC236}">
                    <a16:creationId xmlns:a16="http://schemas.microsoft.com/office/drawing/2014/main" id="{A2C573E4-19C2-56E5-B15D-4EA500737E6E}"/>
                  </a:ext>
                </a:extLst>
              </p:cNvPr>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4" name="Google Shape;2365;p45">
                <a:extLst>
                  <a:ext uri="{FF2B5EF4-FFF2-40B4-BE49-F238E27FC236}">
                    <a16:creationId xmlns:a16="http://schemas.microsoft.com/office/drawing/2014/main" id="{E6DD0754-C14D-F860-95C0-3D29B82B7B2F}"/>
                  </a:ext>
                </a:extLst>
              </p:cNvPr>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5" name="Google Shape;2366;p45">
                <a:extLst>
                  <a:ext uri="{FF2B5EF4-FFF2-40B4-BE49-F238E27FC236}">
                    <a16:creationId xmlns:a16="http://schemas.microsoft.com/office/drawing/2014/main" id="{DAF4470E-0C4E-A386-25F9-4FC6A131855F}"/>
                  </a:ext>
                </a:extLst>
              </p:cNvPr>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6" name="Google Shape;2367;p45">
                <a:extLst>
                  <a:ext uri="{FF2B5EF4-FFF2-40B4-BE49-F238E27FC236}">
                    <a16:creationId xmlns:a16="http://schemas.microsoft.com/office/drawing/2014/main" id="{39EC2C36-EDB3-FE10-24E4-E4C37AD4ACF8}"/>
                  </a:ext>
                </a:extLst>
              </p:cNvPr>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7" name="Google Shape;2368;p45">
                <a:extLst>
                  <a:ext uri="{FF2B5EF4-FFF2-40B4-BE49-F238E27FC236}">
                    <a16:creationId xmlns:a16="http://schemas.microsoft.com/office/drawing/2014/main" id="{99BDCC8D-E27E-0E47-F8A2-5BB50195E05C}"/>
                  </a:ext>
                </a:extLst>
              </p:cNvPr>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8" name="Google Shape;2369;p45">
                <a:extLst>
                  <a:ext uri="{FF2B5EF4-FFF2-40B4-BE49-F238E27FC236}">
                    <a16:creationId xmlns:a16="http://schemas.microsoft.com/office/drawing/2014/main" id="{C73D581D-CD2C-4602-7EC7-166C728C9511}"/>
                  </a:ext>
                </a:extLst>
              </p:cNvPr>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19" name="Google Shape;2370;p45">
                <a:extLst>
                  <a:ext uri="{FF2B5EF4-FFF2-40B4-BE49-F238E27FC236}">
                    <a16:creationId xmlns:a16="http://schemas.microsoft.com/office/drawing/2014/main" id="{E2C2869C-D3F4-2644-7B73-5BB48ACC1F2D}"/>
                  </a:ext>
                </a:extLst>
              </p:cNvPr>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0" name="Google Shape;2371;p45">
                <a:extLst>
                  <a:ext uri="{FF2B5EF4-FFF2-40B4-BE49-F238E27FC236}">
                    <a16:creationId xmlns:a16="http://schemas.microsoft.com/office/drawing/2014/main" id="{7895F5C1-B44E-2DC4-0F7C-250B606E3BEB}"/>
                  </a:ext>
                </a:extLst>
              </p:cNvPr>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1" name="Google Shape;2372;p45">
                <a:extLst>
                  <a:ext uri="{FF2B5EF4-FFF2-40B4-BE49-F238E27FC236}">
                    <a16:creationId xmlns:a16="http://schemas.microsoft.com/office/drawing/2014/main" id="{2FD25CDD-9398-831D-82F7-A7509E7D343C}"/>
                  </a:ext>
                </a:extLst>
              </p:cNvPr>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2" name="Google Shape;2373;p45">
                <a:extLst>
                  <a:ext uri="{FF2B5EF4-FFF2-40B4-BE49-F238E27FC236}">
                    <a16:creationId xmlns:a16="http://schemas.microsoft.com/office/drawing/2014/main" id="{F4659C3F-281A-965B-3E3E-7462F0EC19C8}"/>
                  </a:ext>
                </a:extLst>
              </p:cNvPr>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3" name="Google Shape;2374;p45">
                <a:extLst>
                  <a:ext uri="{FF2B5EF4-FFF2-40B4-BE49-F238E27FC236}">
                    <a16:creationId xmlns:a16="http://schemas.microsoft.com/office/drawing/2014/main" id="{F7BD9E5C-E9E1-EE83-21E9-A39022D5E2DB}"/>
                  </a:ext>
                </a:extLst>
              </p:cNvPr>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4" name="Google Shape;2375;p45">
                <a:extLst>
                  <a:ext uri="{FF2B5EF4-FFF2-40B4-BE49-F238E27FC236}">
                    <a16:creationId xmlns:a16="http://schemas.microsoft.com/office/drawing/2014/main" id="{862A2A3E-359A-3F0C-D324-082C39F2D4CB}"/>
                  </a:ext>
                </a:extLst>
              </p:cNvPr>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5" name="Google Shape;2376;p45">
                <a:extLst>
                  <a:ext uri="{FF2B5EF4-FFF2-40B4-BE49-F238E27FC236}">
                    <a16:creationId xmlns:a16="http://schemas.microsoft.com/office/drawing/2014/main" id="{4D847EEE-6712-C9E8-F97B-F88EE6E3D2EE}"/>
                  </a:ext>
                </a:extLst>
              </p:cNvPr>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6" name="Google Shape;2377;p45">
                <a:extLst>
                  <a:ext uri="{FF2B5EF4-FFF2-40B4-BE49-F238E27FC236}">
                    <a16:creationId xmlns:a16="http://schemas.microsoft.com/office/drawing/2014/main" id="{F16F810E-E974-48C5-0C65-AD8EC3806BCC}"/>
                  </a:ext>
                </a:extLst>
              </p:cNvPr>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7" name="Google Shape;2378;p45">
                <a:extLst>
                  <a:ext uri="{FF2B5EF4-FFF2-40B4-BE49-F238E27FC236}">
                    <a16:creationId xmlns:a16="http://schemas.microsoft.com/office/drawing/2014/main" id="{D62814CC-6E7B-AD87-3E87-07D94F4377CD}"/>
                  </a:ext>
                </a:extLst>
              </p:cNvPr>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8" name="Google Shape;2379;p45">
                <a:extLst>
                  <a:ext uri="{FF2B5EF4-FFF2-40B4-BE49-F238E27FC236}">
                    <a16:creationId xmlns:a16="http://schemas.microsoft.com/office/drawing/2014/main" id="{56DD7E6B-AA2B-A941-64D2-1454B714B1D1}"/>
                  </a:ext>
                </a:extLst>
              </p:cNvPr>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29" name="Google Shape;2380;p45">
                <a:extLst>
                  <a:ext uri="{FF2B5EF4-FFF2-40B4-BE49-F238E27FC236}">
                    <a16:creationId xmlns:a16="http://schemas.microsoft.com/office/drawing/2014/main" id="{75FF3969-C670-ECB8-9967-3F427BEE5EAB}"/>
                  </a:ext>
                </a:extLst>
              </p:cNvPr>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0" name="Google Shape;2381;p45">
                <a:extLst>
                  <a:ext uri="{FF2B5EF4-FFF2-40B4-BE49-F238E27FC236}">
                    <a16:creationId xmlns:a16="http://schemas.microsoft.com/office/drawing/2014/main" id="{0E47F7CA-4A85-C57D-BD20-C23BEB14ADED}"/>
                  </a:ext>
                </a:extLst>
              </p:cNvPr>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1" name="Google Shape;2382;p45">
                <a:extLst>
                  <a:ext uri="{FF2B5EF4-FFF2-40B4-BE49-F238E27FC236}">
                    <a16:creationId xmlns:a16="http://schemas.microsoft.com/office/drawing/2014/main" id="{C2D3E411-C8B5-90FB-CE77-0309ABEC21DE}"/>
                  </a:ext>
                </a:extLst>
              </p:cNvPr>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2" name="Google Shape;2383;p45">
                <a:extLst>
                  <a:ext uri="{FF2B5EF4-FFF2-40B4-BE49-F238E27FC236}">
                    <a16:creationId xmlns:a16="http://schemas.microsoft.com/office/drawing/2014/main" id="{4C43FC25-B253-D5E8-16C9-D0CC8DF6F80F}"/>
                  </a:ext>
                </a:extLst>
              </p:cNvPr>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3" name="Google Shape;2384;p45">
                <a:extLst>
                  <a:ext uri="{FF2B5EF4-FFF2-40B4-BE49-F238E27FC236}">
                    <a16:creationId xmlns:a16="http://schemas.microsoft.com/office/drawing/2014/main" id="{74AE0D75-BE12-86DE-6059-07411455C018}"/>
                  </a:ext>
                </a:extLst>
              </p:cNvPr>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4" name="Google Shape;2385;p45">
                <a:extLst>
                  <a:ext uri="{FF2B5EF4-FFF2-40B4-BE49-F238E27FC236}">
                    <a16:creationId xmlns:a16="http://schemas.microsoft.com/office/drawing/2014/main" id="{61FDCA36-4405-CECB-9EA6-226039970BDD}"/>
                  </a:ext>
                </a:extLst>
              </p:cNvPr>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5" name="Google Shape;2386;p45">
                <a:extLst>
                  <a:ext uri="{FF2B5EF4-FFF2-40B4-BE49-F238E27FC236}">
                    <a16:creationId xmlns:a16="http://schemas.microsoft.com/office/drawing/2014/main" id="{28B018FC-9870-40CD-56A6-69830C1F0134}"/>
                  </a:ext>
                </a:extLst>
              </p:cNvPr>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6" name="Google Shape;2387;p45">
                <a:extLst>
                  <a:ext uri="{FF2B5EF4-FFF2-40B4-BE49-F238E27FC236}">
                    <a16:creationId xmlns:a16="http://schemas.microsoft.com/office/drawing/2014/main" id="{E2991EC9-0A30-B892-B22E-2E69C4A937CE}"/>
                  </a:ext>
                </a:extLst>
              </p:cNvPr>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7" name="Google Shape;2388;p45">
                <a:extLst>
                  <a:ext uri="{FF2B5EF4-FFF2-40B4-BE49-F238E27FC236}">
                    <a16:creationId xmlns:a16="http://schemas.microsoft.com/office/drawing/2014/main" id="{5D8B8388-F94F-9322-F193-11954691722B}"/>
                  </a:ext>
                </a:extLst>
              </p:cNvPr>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8" name="Google Shape;2389;p45">
                <a:extLst>
                  <a:ext uri="{FF2B5EF4-FFF2-40B4-BE49-F238E27FC236}">
                    <a16:creationId xmlns:a16="http://schemas.microsoft.com/office/drawing/2014/main" id="{16C067B3-540D-8EF9-0FCA-6B187095DF54}"/>
                  </a:ext>
                </a:extLst>
              </p:cNvPr>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39" name="Google Shape;2390;p45">
                <a:extLst>
                  <a:ext uri="{FF2B5EF4-FFF2-40B4-BE49-F238E27FC236}">
                    <a16:creationId xmlns:a16="http://schemas.microsoft.com/office/drawing/2014/main" id="{EBA48A86-AD81-E05F-BD3A-2836FA13D5FB}"/>
                  </a:ext>
                </a:extLst>
              </p:cNvPr>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40" name="Google Shape;2391;p45">
                <a:extLst>
                  <a:ext uri="{FF2B5EF4-FFF2-40B4-BE49-F238E27FC236}">
                    <a16:creationId xmlns:a16="http://schemas.microsoft.com/office/drawing/2014/main" id="{1522FD9A-615A-C434-72F0-D2C2C483DCFF}"/>
                  </a:ext>
                </a:extLst>
              </p:cNvPr>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641" name="Google Shape;2392;p45">
                <a:extLst>
                  <a:ext uri="{FF2B5EF4-FFF2-40B4-BE49-F238E27FC236}">
                    <a16:creationId xmlns:a16="http://schemas.microsoft.com/office/drawing/2014/main" id="{054BBE8E-DD4B-8B86-AAAF-B6D778428CC0}"/>
                  </a:ext>
                </a:extLst>
              </p:cNvPr>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25" name="Google Shape;2393;p45">
              <a:extLst>
                <a:ext uri="{FF2B5EF4-FFF2-40B4-BE49-F238E27FC236}">
                  <a16:creationId xmlns:a16="http://schemas.microsoft.com/office/drawing/2014/main" id="{DA1CF74C-33E9-276D-DD59-ED8B917FC466}"/>
                </a:ext>
              </a:extLst>
            </p:cNvPr>
            <p:cNvGrpSpPr/>
            <p:nvPr/>
          </p:nvGrpSpPr>
          <p:grpSpPr>
            <a:xfrm>
              <a:off x="4962121" y="2452285"/>
              <a:ext cx="1066388" cy="666717"/>
              <a:chOff x="5097171" y="2413221"/>
              <a:chExt cx="931587" cy="582388"/>
            </a:xfrm>
          </p:grpSpPr>
          <p:sp>
            <p:nvSpPr>
              <p:cNvPr id="1567" name="Google Shape;2394;p45">
                <a:extLst>
                  <a:ext uri="{FF2B5EF4-FFF2-40B4-BE49-F238E27FC236}">
                    <a16:creationId xmlns:a16="http://schemas.microsoft.com/office/drawing/2014/main" id="{D8AA0EA9-FE7D-74B4-0FC9-44AF5C839F02}"/>
                  </a:ext>
                </a:extLst>
              </p:cNvPr>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8" name="Google Shape;2395;p45">
                <a:extLst>
                  <a:ext uri="{FF2B5EF4-FFF2-40B4-BE49-F238E27FC236}">
                    <a16:creationId xmlns:a16="http://schemas.microsoft.com/office/drawing/2014/main" id="{37806FD6-CE66-E7AD-5B44-50B8CB9C92C3}"/>
                  </a:ext>
                </a:extLst>
              </p:cNvPr>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9" name="Google Shape;2396;p45">
                <a:extLst>
                  <a:ext uri="{FF2B5EF4-FFF2-40B4-BE49-F238E27FC236}">
                    <a16:creationId xmlns:a16="http://schemas.microsoft.com/office/drawing/2014/main" id="{FEF3073B-7E65-5497-B207-967AB8BCA216}"/>
                  </a:ext>
                </a:extLst>
              </p:cNvPr>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0" name="Google Shape;2397;p45">
                <a:extLst>
                  <a:ext uri="{FF2B5EF4-FFF2-40B4-BE49-F238E27FC236}">
                    <a16:creationId xmlns:a16="http://schemas.microsoft.com/office/drawing/2014/main" id="{CAFC97D9-C969-03AA-6017-CC8E7A3F72A7}"/>
                  </a:ext>
                </a:extLst>
              </p:cNvPr>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1" name="Google Shape;2398;p45">
                <a:extLst>
                  <a:ext uri="{FF2B5EF4-FFF2-40B4-BE49-F238E27FC236}">
                    <a16:creationId xmlns:a16="http://schemas.microsoft.com/office/drawing/2014/main" id="{9B02EF82-1541-C43E-7BFB-42345DA08F24}"/>
                  </a:ext>
                </a:extLst>
              </p:cNvPr>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2" name="Google Shape;2399;p45">
                <a:extLst>
                  <a:ext uri="{FF2B5EF4-FFF2-40B4-BE49-F238E27FC236}">
                    <a16:creationId xmlns:a16="http://schemas.microsoft.com/office/drawing/2014/main" id="{75DF122C-5B1C-0D6E-983E-9463EDB135E0}"/>
                  </a:ext>
                </a:extLst>
              </p:cNvPr>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3" name="Google Shape;2400;p45">
                <a:extLst>
                  <a:ext uri="{FF2B5EF4-FFF2-40B4-BE49-F238E27FC236}">
                    <a16:creationId xmlns:a16="http://schemas.microsoft.com/office/drawing/2014/main" id="{80CDAC25-3AAF-BDE0-0ECB-E2273FE9B71D}"/>
                  </a:ext>
                </a:extLst>
              </p:cNvPr>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4" name="Google Shape;2401;p45">
                <a:extLst>
                  <a:ext uri="{FF2B5EF4-FFF2-40B4-BE49-F238E27FC236}">
                    <a16:creationId xmlns:a16="http://schemas.microsoft.com/office/drawing/2014/main" id="{79F4A100-9D76-D525-0C7F-B1D178A1C14F}"/>
                  </a:ext>
                </a:extLst>
              </p:cNvPr>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5" name="Google Shape;2402;p45">
                <a:extLst>
                  <a:ext uri="{FF2B5EF4-FFF2-40B4-BE49-F238E27FC236}">
                    <a16:creationId xmlns:a16="http://schemas.microsoft.com/office/drawing/2014/main" id="{C73DC4B7-1F9C-FD82-158B-29880D48AD42}"/>
                  </a:ext>
                </a:extLst>
              </p:cNvPr>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6" name="Google Shape;2403;p45">
                <a:extLst>
                  <a:ext uri="{FF2B5EF4-FFF2-40B4-BE49-F238E27FC236}">
                    <a16:creationId xmlns:a16="http://schemas.microsoft.com/office/drawing/2014/main" id="{5DE6120D-6767-4C6B-87CA-ABF4BE587236}"/>
                  </a:ext>
                </a:extLst>
              </p:cNvPr>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7" name="Google Shape;2404;p45">
                <a:extLst>
                  <a:ext uri="{FF2B5EF4-FFF2-40B4-BE49-F238E27FC236}">
                    <a16:creationId xmlns:a16="http://schemas.microsoft.com/office/drawing/2014/main" id="{C973D7E5-A9F8-AA94-1F52-3AF5DBA5CF36}"/>
                  </a:ext>
                </a:extLst>
              </p:cNvPr>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8" name="Google Shape;2405;p45">
                <a:extLst>
                  <a:ext uri="{FF2B5EF4-FFF2-40B4-BE49-F238E27FC236}">
                    <a16:creationId xmlns:a16="http://schemas.microsoft.com/office/drawing/2014/main" id="{3FB63440-9785-CFC6-8FF7-5183B5C8BCED}"/>
                  </a:ext>
                </a:extLst>
              </p:cNvPr>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79" name="Google Shape;2406;p45">
                <a:extLst>
                  <a:ext uri="{FF2B5EF4-FFF2-40B4-BE49-F238E27FC236}">
                    <a16:creationId xmlns:a16="http://schemas.microsoft.com/office/drawing/2014/main" id="{8BAA795B-1535-699C-032B-7D38D64CEBCE}"/>
                  </a:ext>
                </a:extLst>
              </p:cNvPr>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0" name="Google Shape;2407;p45">
                <a:extLst>
                  <a:ext uri="{FF2B5EF4-FFF2-40B4-BE49-F238E27FC236}">
                    <a16:creationId xmlns:a16="http://schemas.microsoft.com/office/drawing/2014/main" id="{1A982552-423D-46BF-648E-2DA3FD03CA51}"/>
                  </a:ext>
                </a:extLst>
              </p:cNvPr>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1" name="Google Shape;2408;p45">
                <a:extLst>
                  <a:ext uri="{FF2B5EF4-FFF2-40B4-BE49-F238E27FC236}">
                    <a16:creationId xmlns:a16="http://schemas.microsoft.com/office/drawing/2014/main" id="{DB7F5CEB-A061-D0B4-EAB1-7996840BBA82}"/>
                  </a:ext>
                </a:extLst>
              </p:cNvPr>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2" name="Google Shape;2409;p45">
                <a:extLst>
                  <a:ext uri="{FF2B5EF4-FFF2-40B4-BE49-F238E27FC236}">
                    <a16:creationId xmlns:a16="http://schemas.microsoft.com/office/drawing/2014/main" id="{EACE2419-82A4-4E56-7245-2DE7EDE149FB}"/>
                  </a:ext>
                </a:extLst>
              </p:cNvPr>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3" name="Google Shape;2410;p45">
                <a:extLst>
                  <a:ext uri="{FF2B5EF4-FFF2-40B4-BE49-F238E27FC236}">
                    <a16:creationId xmlns:a16="http://schemas.microsoft.com/office/drawing/2014/main" id="{03BC7E76-4A45-4CF4-FF3A-D42BB13783B1}"/>
                  </a:ext>
                </a:extLst>
              </p:cNvPr>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4" name="Google Shape;2411;p45">
                <a:extLst>
                  <a:ext uri="{FF2B5EF4-FFF2-40B4-BE49-F238E27FC236}">
                    <a16:creationId xmlns:a16="http://schemas.microsoft.com/office/drawing/2014/main" id="{FC6D4070-06DE-9423-E7E8-EEECBBFD6EC2}"/>
                  </a:ext>
                </a:extLst>
              </p:cNvPr>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5" name="Google Shape;2412;p45">
                <a:extLst>
                  <a:ext uri="{FF2B5EF4-FFF2-40B4-BE49-F238E27FC236}">
                    <a16:creationId xmlns:a16="http://schemas.microsoft.com/office/drawing/2014/main" id="{73C9F187-1373-1D4F-5D39-DEC556BAE708}"/>
                  </a:ext>
                </a:extLst>
              </p:cNvPr>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6" name="Google Shape;2413;p45">
                <a:extLst>
                  <a:ext uri="{FF2B5EF4-FFF2-40B4-BE49-F238E27FC236}">
                    <a16:creationId xmlns:a16="http://schemas.microsoft.com/office/drawing/2014/main" id="{F980389A-3A5E-2821-996C-74D750AF43F3}"/>
                  </a:ext>
                </a:extLst>
              </p:cNvPr>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7" name="Google Shape;2414;p45">
                <a:extLst>
                  <a:ext uri="{FF2B5EF4-FFF2-40B4-BE49-F238E27FC236}">
                    <a16:creationId xmlns:a16="http://schemas.microsoft.com/office/drawing/2014/main" id="{945101F8-FE86-84FE-09B4-70D385C04B90}"/>
                  </a:ext>
                </a:extLst>
              </p:cNvPr>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8" name="Google Shape;2415;p45">
                <a:extLst>
                  <a:ext uri="{FF2B5EF4-FFF2-40B4-BE49-F238E27FC236}">
                    <a16:creationId xmlns:a16="http://schemas.microsoft.com/office/drawing/2014/main" id="{DBBDD13F-9DDB-6C2C-22D5-4ECAB62C6F3C}"/>
                  </a:ext>
                </a:extLst>
              </p:cNvPr>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89" name="Google Shape;2416;p45">
                <a:extLst>
                  <a:ext uri="{FF2B5EF4-FFF2-40B4-BE49-F238E27FC236}">
                    <a16:creationId xmlns:a16="http://schemas.microsoft.com/office/drawing/2014/main" id="{8DB88A93-ABFB-BE6C-DC48-3E5DE94089D7}"/>
                  </a:ext>
                </a:extLst>
              </p:cNvPr>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26" name="Google Shape;2417;p45">
              <a:extLst>
                <a:ext uri="{FF2B5EF4-FFF2-40B4-BE49-F238E27FC236}">
                  <a16:creationId xmlns:a16="http://schemas.microsoft.com/office/drawing/2014/main" id="{55D99C0A-42C8-8A00-4CA9-A724DCAAFC67}"/>
                </a:ext>
              </a:extLst>
            </p:cNvPr>
            <p:cNvGrpSpPr/>
            <p:nvPr/>
          </p:nvGrpSpPr>
          <p:grpSpPr>
            <a:xfrm>
              <a:off x="3124753" y="2097067"/>
              <a:ext cx="2904005" cy="2628275"/>
              <a:chOff x="735516" y="1544617"/>
              <a:chExt cx="2904005" cy="2628275"/>
            </a:xfrm>
          </p:grpSpPr>
          <p:sp>
            <p:nvSpPr>
              <p:cNvPr id="27" name="Google Shape;2418;p45">
                <a:extLst>
                  <a:ext uri="{FF2B5EF4-FFF2-40B4-BE49-F238E27FC236}">
                    <a16:creationId xmlns:a16="http://schemas.microsoft.com/office/drawing/2014/main" id="{E4C6B7D2-142C-05C1-08DE-454285D680E6}"/>
                  </a:ext>
                </a:extLst>
              </p:cNvPr>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9" name="Google Shape;2419;p45">
                <a:extLst>
                  <a:ext uri="{FF2B5EF4-FFF2-40B4-BE49-F238E27FC236}">
                    <a16:creationId xmlns:a16="http://schemas.microsoft.com/office/drawing/2014/main" id="{3E77F8F4-F727-39C7-6E41-1D6E8DF70CD7}"/>
                  </a:ext>
                </a:extLst>
              </p:cNvPr>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0" name="Google Shape;2420;p45">
                <a:extLst>
                  <a:ext uri="{FF2B5EF4-FFF2-40B4-BE49-F238E27FC236}">
                    <a16:creationId xmlns:a16="http://schemas.microsoft.com/office/drawing/2014/main" id="{CA78F948-0DFE-244D-9B77-AF0DD47B946B}"/>
                  </a:ext>
                </a:extLst>
              </p:cNvPr>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1" name="Google Shape;2421;p45">
                <a:extLst>
                  <a:ext uri="{FF2B5EF4-FFF2-40B4-BE49-F238E27FC236}">
                    <a16:creationId xmlns:a16="http://schemas.microsoft.com/office/drawing/2014/main" id="{13E7EB83-09C6-3A3A-669F-69571A2B4799}"/>
                  </a:ext>
                </a:extLst>
              </p:cNvPr>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36" name="Google Shape;2422;p45">
                <a:extLst>
                  <a:ext uri="{FF2B5EF4-FFF2-40B4-BE49-F238E27FC236}">
                    <a16:creationId xmlns:a16="http://schemas.microsoft.com/office/drawing/2014/main" id="{9281A064-E676-9E34-CE4C-2888B8C0ABCD}"/>
                  </a:ext>
                </a:extLst>
              </p:cNvPr>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37" name="Google Shape;2423;p45">
                <a:extLst>
                  <a:ext uri="{FF2B5EF4-FFF2-40B4-BE49-F238E27FC236}">
                    <a16:creationId xmlns:a16="http://schemas.microsoft.com/office/drawing/2014/main" id="{77CEC0B3-B10E-D9CF-DCFE-19DC22F4128E}"/>
                  </a:ext>
                </a:extLst>
              </p:cNvPr>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38" name="Google Shape;2424;p45">
                <a:extLst>
                  <a:ext uri="{FF2B5EF4-FFF2-40B4-BE49-F238E27FC236}">
                    <a16:creationId xmlns:a16="http://schemas.microsoft.com/office/drawing/2014/main" id="{F173C2AC-0795-7390-A43F-F6D21B678199}"/>
                  </a:ext>
                </a:extLst>
              </p:cNvPr>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39" name="Google Shape;2425;p45">
                <a:extLst>
                  <a:ext uri="{FF2B5EF4-FFF2-40B4-BE49-F238E27FC236}">
                    <a16:creationId xmlns:a16="http://schemas.microsoft.com/office/drawing/2014/main" id="{DB169DDD-4830-AF54-DC99-DB8666D92722}"/>
                  </a:ext>
                </a:extLst>
              </p:cNvPr>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0" name="Google Shape;2426;p45">
                <a:extLst>
                  <a:ext uri="{FF2B5EF4-FFF2-40B4-BE49-F238E27FC236}">
                    <a16:creationId xmlns:a16="http://schemas.microsoft.com/office/drawing/2014/main" id="{E2362F3B-F42A-C26C-3ABD-B05F561F4A1B}"/>
                  </a:ext>
                </a:extLst>
              </p:cNvPr>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1" name="Google Shape;2427;p45">
                <a:extLst>
                  <a:ext uri="{FF2B5EF4-FFF2-40B4-BE49-F238E27FC236}">
                    <a16:creationId xmlns:a16="http://schemas.microsoft.com/office/drawing/2014/main" id="{71F7D8D7-A80C-2B1E-AE33-43B0087E511B}"/>
                  </a:ext>
                </a:extLst>
              </p:cNvPr>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2" name="Google Shape;2428;p45">
                <a:extLst>
                  <a:ext uri="{FF2B5EF4-FFF2-40B4-BE49-F238E27FC236}">
                    <a16:creationId xmlns:a16="http://schemas.microsoft.com/office/drawing/2014/main" id="{4504EE89-E3D0-EAB2-C555-02BC854C1DF6}"/>
                  </a:ext>
                </a:extLst>
              </p:cNvPr>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4" name="Google Shape;2429;p45">
                <a:extLst>
                  <a:ext uri="{FF2B5EF4-FFF2-40B4-BE49-F238E27FC236}">
                    <a16:creationId xmlns:a16="http://schemas.microsoft.com/office/drawing/2014/main" id="{61D9FC4E-0B0C-74CE-1882-57805E5E5C2C}"/>
                  </a:ext>
                </a:extLst>
              </p:cNvPr>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5" name="Google Shape;2430;p45">
                <a:extLst>
                  <a:ext uri="{FF2B5EF4-FFF2-40B4-BE49-F238E27FC236}">
                    <a16:creationId xmlns:a16="http://schemas.microsoft.com/office/drawing/2014/main" id="{C408EFF9-1395-D409-090C-3A52F448C331}"/>
                  </a:ext>
                </a:extLst>
              </p:cNvPr>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6" name="Google Shape;2431;p45">
                <a:extLst>
                  <a:ext uri="{FF2B5EF4-FFF2-40B4-BE49-F238E27FC236}">
                    <a16:creationId xmlns:a16="http://schemas.microsoft.com/office/drawing/2014/main" id="{23DDC35E-0E7C-319D-6AA8-0C59054DCBAE}"/>
                  </a:ext>
                </a:extLst>
              </p:cNvPr>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7" name="Google Shape;2432;p45">
                <a:extLst>
                  <a:ext uri="{FF2B5EF4-FFF2-40B4-BE49-F238E27FC236}">
                    <a16:creationId xmlns:a16="http://schemas.microsoft.com/office/drawing/2014/main" id="{CF2230D6-DEFE-63C2-D786-481B4FD2A09E}"/>
                  </a:ext>
                </a:extLst>
              </p:cNvPr>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8" name="Google Shape;2433;p45">
                <a:extLst>
                  <a:ext uri="{FF2B5EF4-FFF2-40B4-BE49-F238E27FC236}">
                    <a16:creationId xmlns:a16="http://schemas.microsoft.com/office/drawing/2014/main" id="{058EF244-5C84-D42D-E440-E62D8B4826D1}"/>
                  </a:ext>
                </a:extLst>
              </p:cNvPr>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49" name="Google Shape;2434;p45">
                <a:extLst>
                  <a:ext uri="{FF2B5EF4-FFF2-40B4-BE49-F238E27FC236}">
                    <a16:creationId xmlns:a16="http://schemas.microsoft.com/office/drawing/2014/main" id="{54171DE9-8076-490E-233D-2407CCD057C3}"/>
                  </a:ext>
                </a:extLst>
              </p:cNvPr>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0" name="Google Shape;2435;p45">
                <a:extLst>
                  <a:ext uri="{FF2B5EF4-FFF2-40B4-BE49-F238E27FC236}">
                    <a16:creationId xmlns:a16="http://schemas.microsoft.com/office/drawing/2014/main" id="{82B5E9EE-A939-AB06-7571-7FE971759281}"/>
                  </a:ext>
                </a:extLst>
              </p:cNvPr>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1" name="Google Shape;2436;p45">
                <a:extLst>
                  <a:ext uri="{FF2B5EF4-FFF2-40B4-BE49-F238E27FC236}">
                    <a16:creationId xmlns:a16="http://schemas.microsoft.com/office/drawing/2014/main" id="{016E4E0D-F455-DDFD-0468-0C0B0BB8C3D5}"/>
                  </a:ext>
                </a:extLst>
              </p:cNvPr>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2" name="Google Shape;2437;p45">
                <a:extLst>
                  <a:ext uri="{FF2B5EF4-FFF2-40B4-BE49-F238E27FC236}">
                    <a16:creationId xmlns:a16="http://schemas.microsoft.com/office/drawing/2014/main" id="{0A1D2A2D-6161-C374-259A-CB31C3D6DBD0}"/>
                  </a:ext>
                </a:extLst>
              </p:cNvPr>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3" name="Google Shape;2438;p45">
                <a:extLst>
                  <a:ext uri="{FF2B5EF4-FFF2-40B4-BE49-F238E27FC236}">
                    <a16:creationId xmlns:a16="http://schemas.microsoft.com/office/drawing/2014/main" id="{7004928D-D4CD-10C5-77CD-C432605814B6}"/>
                  </a:ext>
                </a:extLst>
              </p:cNvPr>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4" name="Google Shape;2439;p45">
                <a:extLst>
                  <a:ext uri="{FF2B5EF4-FFF2-40B4-BE49-F238E27FC236}">
                    <a16:creationId xmlns:a16="http://schemas.microsoft.com/office/drawing/2014/main" id="{2B2358D7-69B2-80B4-C107-9A594D177BD9}"/>
                  </a:ext>
                </a:extLst>
              </p:cNvPr>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5" name="Google Shape;2440;p45">
                <a:extLst>
                  <a:ext uri="{FF2B5EF4-FFF2-40B4-BE49-F238E27FC236}">
                    <a16:creationId xmlns:a16="http://schemas.microsoft.com/office/drawing/2014/main" id="{A0056D53-43E6-1D00-7C73-762EDDB3E9CC}"/>
                  </a:ext>
                </a:extLst>
              </p:cNvPr>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6" name="Google Shape;2441;p45">
                <a:extLst>
                  <a:ext uri="{FF2B5EF4-FFF2-40B4-BE49-F238E27FC236}">
                    <a16:creationId xmlns:a16="http://schemas.microsoft.com/office/drawing/2014/main" id="{E385E6E8-998B-8459-B465-4283E6D28904}"/>
                  </a:ext>
                </a:extLst>
              </p:cNvPr>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7" name="Google Shape;2442;p45">
                <a:extLst>
                  <a:ext uri="{FF2B5EF4-FFF2-40B4-BE49-F238E27FC236}">
                    <a16:creationId xmlns:a16="http://schemas.microsoft.com/office/drawing/2014/main" id="{9C707BB0-CFF8-320B-AB2B-4EEDFAE11214}"/>
                  </a:ext>
                </a:extLst>
              </p:cNvPr>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8" name="Google Shape;2443;p45">
                <a:extLst>
                  <a:ext uri="{FF2B5EF4-FFF2-40B4-BE49-F238E27FC236}">
                    <a16:creationId xmlns:a16="http://schemas.microsoft.com/office/drawing/2014/main" id="{BB591E19-21DD-EF27-3050-B384497E3DE8}"/>
                  </a:ext>
                </a:extLst>
              </p:cNvPr>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59" name="Google Shape;2444;p45">
                <a:extLst>
                  <a:ext uri="{FF2B5EF4-FFF2-40B4-BE49-F238E27FC236}">
                    <a16:creationId xmlns:a16="http://schemas.microsoft.com/office/drawing/2014/main" id="{25ED2B69-FBE0-1D15-E90D-5EF85FF2BDC1}"/>
                  </a:ext>
                </a:extLst>
              </p:cNvPr>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0" name="Google Shape;2445;p45">
                <a:extLst>
                  <a:ext uri="{FF2B5EF4-FFF2-40B4-BE49-F238E27FC236}">
                    <a16:creationId xmlns:a16="http://schemas.microsoft.com/office/drawing/2014/main" id="{DC4B1299-2BCE-7AC4-00D2-D1CE6F519895}"/>
                  </a:ext>
                </a:extLst>
              </p:cNvPr>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1" name="Google Shape;2446;p45">
                <a:extLst>
                  <a:ext uri="{FF2B5EF4-FFF2-40B4-BE49-F238E27FC236}">
                    <a16:creationId xmlns:a16="http://schemas.microsoft.com/office/drawing/2014/main" id="{29153EF7-4EE7-5E76-B641-DFDAF1244B6B}"/>
                  </a:ext>
                </a:extLst>
              </p:cNvPr>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2" name="Google Shape;2447;p45">
                <a:extLst>
                  <a:ext uri="{FF2B5EF4-FFF2-40B4-BE49-F238E27FC236}">
                    <a16:creationId xmlns:a16="http://schemas.microsoft.com/office/drawing/2014/main" id="{6986BF50-872D-18BC-9BD7-A60426D6546F}"/>
                  </a:ext>
                </a:extLst>
              </p:cNvPr>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3" name="Google Shape;2448;p45">
                <a:extLst>
                  <a:ext uri="{FF2B5EF4-FFF2-40B4-BE49-F238E27FC236}">
                    <a16:creationId xmlns:a16="http://schemas.microsoft.com/office/drawing/2014/main" id="{033AA288-428A-A9C7-ACF0-0C0F45B21859}"/>
                  </a:ext>
                </a:extLst>
              </p:cNvPr>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4" name="Google Shape;2449;p45">
                <a:extLst>
                  <a:ext uri="{FF2B5EF4-FFF2-40B4-BE49-F238E27FC236}">
                    <a16:creationId xmlns:a16="http://schemas.microsoft.com/office/drawing/2014/main" id="{D2C5B20A-CD22-A4B9-EDED-9CB967E67982}"/>
                  </a:ext>
                </a:extLst>
              </p:cNvPr>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5" name="Google Shape;2450;p45">
                <a:extLst>
                  <a:ext uri="{FF2B5EF4-FFF2-40B4-BE49-F238E27FC236}">
                    <a16:creationId xmlns:a16="http://schemas.microsoft.com/office/drawing/2014/main" id="{A556D418-CBE1-0BF1-239F-B58487D98B4B}"/>
                  </a:ext>
                </a:extLst>
              </p:cNvPr>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566" name="Google Shape;2451;p45">
                <a:extLst>
                  <a:ext uri="{FF2B5EF4-FFF2-40B4-BE49-F238E27FC236}">
                    <a16:creationId xmlns:a16="http://schemas.microsoft.com/office/drawing/2014/main" id="{F79F186C-7731-0913-BBDE-2799988C1705}"/>
                  </a:ext>
                </a:extLst>
              </p:cNvPr>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sp>
        <p:nvSpPr>
          <p:cNvPr id="1655" name="Google Shape;2326;p45">
            <a:extLst>
              <a:ext uri="{FF2B5EF4-FFF2-40B4-BE49-F238E27FC236}">
                <a16:creationId xmlns:a16="http://schemas.microsoft.com/office/drawing/2014/main" id="{F89B6527-091B-D787-2717-F0C643AE1931}"/>
              </a:ext>
            </a:extLst>
          </p:cNvPr>
          <p:cNvSpPr txBox="1"/>
          <p:nvPr/>
        </p:nvSpPr>
        <p:spPr>
          <a:xfrm>
            <a:off x="873606" y="3264937"/>
            <a:ext cx="2104750" cy="9010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Aptos" panose="020B0004020202020204" pitchFamily="34" charset="0"/>
                <a:ea typeface="Roboto"/>
                <a:cs typeface="Roboto"/>
                <a:sym typeface="Roboto"/>
              </a:rPr>
              <a:t>Guiding Policy Initiatives</a:t>
            </a:r>
            <a:br>
              <a:rPr lang="en-US" sz="1100" dirty="0">
                <a:latin typeface="Aptos" panose="020B0004020202020204" pitchFamily="34" charset="0"/>
                <a:ea typeface="Roboto"/>
                <a:cs typeface="Roboto"/>
                <a:sym typeface="Roboto"/>
              </a:rPr>
            </a:br>
            <a:r>
              <a:rPr lang="en-US" sz="1000" dirty="0">
                <a:latin typeface="Aptos" panose="020B0004020202020204" pitchFamily="34" charset="0"/>
                <a:ea typeface="Roboto"/>
                <a:cs typeface="Roboto"/>
                <a:sym typeface="Roboto"/>
              </a:rPr>
              <a:t>Aids in developing precise crime prevention strategies and efficient use of enforcement resources.</a:t>
            </a:r>
            <a:endParaRPr lang="en-US" sz="1100" dirty="0">
              <a:latin typeface="Aptos" panose="020B0004020202020204" pitchFamily="34" charset="0"/>
              <a:ea typeface="Roboto"/>
              <a:cs typeface="Roboto"/>
              <a:sym typeface="Roboto"/>
            </a:endParaRPr>
          </a:p>
        </p:txBody>
      </p:sp>
      <p:sp>
        <p:nvSpPr>
          <p:cNvPr id="1656" name="Google Shape;2326;p45">
            <a:extLst>
              <a:ext uri="{FF2B5EF4-FFF2-40B4-BE49-F238E27FC236}">
                <a16:creationId xmlns:a16="http://schemas.microsoft.com/office/drawing/2014/main" id="{C991224C-F13C-CFB0-2F6B-A1F4D2DAC4D9}"/>
              </a:ext>
            </a:extLst>
          </p:cNvPr>
          <p:cNvSpPr txBox="1"/>
          <p:nvPr/>
        </p:nvSpPr>
        <p:spPr>
          <a:xfrm>
            <a:off x="6224999" y="3286713"/>
            <a:ext cx="2104750" cy="9010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Aptos" panose="020B0004020202020204" pitchFamily="34" charset="0"/>
                <a:ea typeface="Roboto"/>
                <a:cs typeface="Roboto"/>
                <a:sym typeface="Roboto"/>
              </a:rPr>
              <a:t>Transparency and Engagement</a:t>
            </a:r>
            <a:br>
              <a:rPr lang="en-US" sz="1100" dirty="0">
                <a:latin typeface="Aptos" panose="020B0004020202020204" pitchFamily="34" charset="0"/>
                <a:ea typeface="Roboto"/>
                <a:cs typeface="Roboto"/>
                <a:sym typeface="Roboto"/>
              </a:rPr>
            </a:br>
            <a:r>
              <a:rPr lang="en-US" sz="1000" dirty="0">
                <a:latin typeface="Aptos" panose="020B0004020202020204" pitchFamily="34" charset="0"/>
                <a:ea typeface="Roboto"/>
                <a:cs typeface="Roboto"/>
                <a:sym typeface="Roboto"/>
              </a:rPr>
              <a:t>Increases accountability through data transparency and encourages community dialogue on safety measures.</a:t>
            </a:r>
            <a:endParaRPr lang="en-US" sz="1100" dirty="0">
              <a:latin typeface="Aptos" panose="020B0004020202020204" pitchFamily="34" charset="0"/>
              <a:ea typeface="Roboto"/>
              <a:cs typeface="Roboto"/>
              <a:sym typeface="Roboto"/>
            </a:endParaRPr>
          </a:p>
        </p:txBody>
      </p:sp>
      <p:sp>
        <p:nvSpPr>
          <p:cNvPr id="1657" name="Google Shape;2326;p45">
            <a:extLst>
              <a:ext uri="{FF2B5EF4-FFF2-40B4-BE49-F238E27FC236}">
                <a16:creationId xmlns:a16="http://schemas.microsoft.com/office/drawing/2014/main" id="{98339053-46AB-FEDA-DA03-3041B00DBE90}"/>
              </a:ext>
            </a:extLst>
          </p:cNvPr>
          <p:cNvSpPr txBox="1"/>
          <p:nvPr/>
        </p:nvSpPr>
        <p:spPr>
          <a:xfrm>
            <a:off x="6142277" y="1695223"/>
            <a:ext cx="2204892" cy="9010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Aptos" panose="020B0004020202020204" pitchFamily="34" charset="0"/>
                <a:ea typeface="Roboto"/>
                <a:cs typeface="Roboto"/>
                <a:sym typeface="Roboto"/>
              </a:rPr>
              <a:t>Insightful Trend Analysis</a:t>
            </a:r>
            <a:br>
              <a:rPr lang="en-US" sz="1100" dirty="0">
                <a:latin typeface="Aptos" panose="020B0004020202020204" pitchFamily="34" charset="0"/>
                <a:ea typeface="Roboto"/>
                <a:cs typeface="Roboto"/>
                <a:sym typeface="Roboto"/>
              </a:rPr>
            </a:br>
            <a:r>
              <a:rPr lang="en-US" sz="1000" dirty="0">
                <a:latin typeface="Aptos" panose="020B0004020202020204" pitchFamily="34" charset="0"/>
                <a:ea typeface="Roboto"/>
                <a:cs typeface="Roboto"/>
                <a:sym typeface="Roboto"/>
              </a:rPr>
              <a:t>Monitors changes in crime patterns and explores demographic and environmental correlations.</a:t>
            </a:r>
            <a:endParaRPr lang="en-US" sz="1100" dirty="0">
              <a:latin typeface="Aptos" panose="020B0004020202020204" pitchFamily="34" charset="0"/>
              <a:ea typeface="Roboto"/>
              <a:cs typeface="Roboto"/>
              <a:sym typeface="Roboto"/>
            </a:endParaRPr>
          </a:p>
        </p:txBody>
      </p:sp>
    </p:spTree>
    <p:extLst>
      <p:ext uri="{BB962C8B-B14F-4D97-AF65-F5344CB8AC3E}">
        <p14:creationId xmlns:p14="http://schemas.microsoft.com/office/powerpoint/2010/main" val="1188474040"/>
      </p:ext>
    </p:extLst>
  </p:cSld>
  <p:clrMapOvr>
    <a:masterClrMapping/>
  </p:clrMapOvr>
  <mc:AlternateContent xmlns:mc="http://schemas.openxmlformats.org/markup-compatibility/2006" xmlns:p14="http://schemas.microsoft.com/office/powerpoint/2010/main">
    <mc:Choice Requires="p14">
      <p:transition spd="slow" p14:dur="2000" advTm="45126"/>
    </mc:Choice>
    <mc:Fallback xmlns="">
      <p:transition spd="slow" advTm="4512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PARTITIONAL</a:t>
            </a:r>
            <a:r>
              <a:rPr lang="en-IN" dirty="0">
                <a:latin typeface="Roboto" panose="02000000000000000000" pitchFamily="2" charset="0"/>
                <a:ea typeface="Roboto" panose="02000000000000000000" pitchFamily="2" charset="0"/>
                <a:cs typeface="Roboto" panose="02000000000000000000" pitchFamily="2" charset="0"/>
              </a:rPr>
              <a:t> CLUSTERING</a:t>
            </a:r>
            <a:endParaRPr lang="en-CA"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9FD0D67-0436-0A1A-1CF7-8FCA50341455}"/>
              </a:ext>
            </a:extLst>
          </p:cNvPr>
          <p:cNvGrpSpPr/>
          <p:nvPr/>
        </p:nvGrpSpPr>
        <p:grpSpPr>
          <a:xfrm>
            <a:off x="444771" y="956346"/>
            <a:ext cx="8147918" cy="1019282"/>
            <a:chOff x="444771" y="0"/>
            <a:chExt cx="8147918" cy="1019282"/>
          </a:xfrm>
        </p:grpSpPr>
        <p:sp>
          <p:nvSpPr>
            <p:cNvPr id="6" name="Google Shape;892;p25">
              <a:extLst>
                <a:ext uri="{FF2B5EF4-FFF2-40B4-BE49-F238E27FC236}">
                  <a16:creationId xmlns:a16="http://schemas.microsoft.com/office/drawing/2014/main" id="{425AF368-836B-77B5-399D-CAA8180CAB53}"/>
                </a:ext>
              </a:extLst>
            </p:cNvPr>
            <p:cNvSpPr/>
            <p:nvPr/>
          </p:nvSpPr>
          <p:spPr>
            <a:xfrm>
              <a:off x="610739" y="171711"/>
              <a:ext cx="2132461" cy="295200"/>
            </a:xfrm>
            <a:prstGeom prst="roundRect">
              <a:avLst>
                <a:gd name="adj" fmla="val 2345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b="1" dirty="0">
                  <a:solidFill>
                    <a:schemeClr val="lt1"/>
                  </a:solidFill>
                  <a:latin typeface="+mn-lt"/>
                  <a:ea typeface="Fira Sans Extra Condensed"/>
                  <a:cs typeface="Fira Sans Extra Condensed"/>
                  <a:sym typeface="Fira Sans Extra Condensed"/>
                </a:rPr>
                <a:t>1. K-Means Clustering</a:t>
              </a:r>
              <a:endParaRPr lang="en-IN" sz="1100" dirty="0">
                <a:solidFill>
                  <a:schemeClr val="lt1"/>
                </a:solidFill>
                <a:latin typeface="+mn-lt"/>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610739" y="413882"/>
              <a:ext cx="798195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mn-lt"/>
                  <a:ea typeface="Fira Sans Extra Condensed"/>
                  <a:cs typeface="Calibri" panose="020F0502020204030204" pitchFamily="34" charset="0"/>
                  <a:sym typeface="Fira Sans Extra Condensed"/>
                </a:rPr>
                <a:t>Lloyd's algorithm, often simply referred to as the k-means algorithm, is the standard approach to k-means clustering and involves the following steps:</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pic>
        <p:nvPicPr>
          <p:cNvPr id="4" name="Picture 3">
            <a:extLst>
              <a:ext uri="{FF2B5EF4-FFF2-40B4-BE49-F238E27FC236}">
                <a16:creationId xmlns:a16="http://schemas.microsoft.com/office/drawing/2014/main" id="{C3BFE18A-2677-CD8F-AA6C-5C151FFCE8D5}"/>
              </a:ext>
            </a:extLst>
          </p:cNvPr>
          <p:cNvPicPr>
            <a:picLocks noChangeAspect="1"/>
          </p:cNvPicPr>
          <p:nvPr/>
        </p:nvPicPr>
        <p:blipFill>
          <a:blip r:embed="rId3"/>
          <a:stretch>
            <a:fillRect/>
          </a:stretch>
        </p:blipFill>
        <p:spPr>
          <a:xfrm>
            <a:off x="610739" y="1915099"/>
            <a:ext cx="2470556" cy="1389687"/>
          </a:xfrm>
          <a:prstGeom prst="rect">
            <a:avLst/>
          </a:prstGeom>
        </p:spPr>
      </p:pic>
      <p:pic>
        <p:nvPicPr>
          <p:cNvPr id="12" name="Picture 11">
            <a:extLst>
              <a:ext uri="{FF2B5EF4-FFF2-40B4-BE49-F238E27FC236}">
                <a16:creationId xmlns:a16="http://schemas.microsoft.com/office/drawing/2014/main" id="{DAF4A0D6-F626-BA91-81A2-B70C2F82082C}"/>
              </a:ext>
            </a:extLst>
          </p:cNvPr>
          <p:cNvPicPr>
            <a:picLocks noChangeAspect="1"/>
          </p:cNvPicPr>
          <p:nvPr/>
        </p:nvPicPr>
        <p:blipFill>
          <a:blip r:embed="rId4"/>
          <a:stretch>
            <a:fillRect/>
          </a:stretch>
        </p:blipFill>
        <p:spPr>
          <a:xfrm>
            <a:off x="6126759" y="3492310"/>
            <a:ext cx="2470553" cy="1389685"/>
          </a:xfrm>
          <a:prstGeom prst="rect">
            <a:avLst/>
          </a:prstGeom>
        </p:spPr>
      </p:pic>
      <p:pic>
        <p:nvPicPr>
          <p:cNvPr id="14" name="Picture 13">
            <a:extLst>
              <a:ext uri="{FF2B5EF4-FFF2-40B4-BE49-F238E27FC236}">
                <a16:creationId xmlns:a16="http://schemas.microsoft.com/office/drawing/2014/main" id="{59DA1E84-8CC0-8DC4-81BC-9692C6E0C6A5}"/>
              </a:ext>
            </a:extLst>
          </p:cNvPr>
          <p:cNvPicPr>
            <a:picLocks noChangeAspect="1"/>
          </p:cNvPicPr>
          <p:nvPr/>
        </p:nvPicPr>
        <p:blipFill>
          <a:blip r:embed="rId5"/>
          <a:stretch>
            <a:fillRect/>
          </a:stretch>
        </p:blipFill>
        <p:spPr>
          <a:xfrm>
            <a:off x="3230444" y="1915099"/>
            <a:ext cx="2470556" cy="1389687"/>
          </a:xfrm>
          <a:prstGeom prst="rect">
            <a:avLst/>
          </a:prstGeom>
        </p:spPr>
      </p:pic>
      <p:pic>
        <p:nvPicPr>
          <p:cNvPr id="16" name="Picture 15">
            <a:extLst>
              <a:ext uri="{FF2B5EF4-FFF2-40B4-BE49-F238E27FC236}">
                <a16:creationId xmlns:a16="http://schemas.microsoft.com/office/drawing/2014/main" id="{734C4111-E461-8BDC-A5CF-E3A88B3E1BEA}"/>
              </a:ext>
            </a:extLst>
          </p:cNvPr>
          <p:cNvPicPr>
            <a:picLocks noChangeAspect="1"/>
          </p:cNvPicPr>
          <p:nvPr/>
        </p:nvPicPr>
        <p:blipFill>
          <a:blip r:embed="rId6"/>
          <a:stretch>
            <a:fillRect/>
          </a:stretch>
        </p:blipFill>
        <p:spPr>
          <a:xfrm>
            <a:off x="6126759" y="1915100"/>
            <a:ext cx="2470553" cy="1389686"/>
          </a:xfrm>
          <a:prstGeom prst="rect">
            <a:avLst/>
          </a:prstGeom>
        </p:spPr>
      </p:pic>
      <p:pic>
        <p:nvPicPr>
          <p:cNvPr id="18" name="Picture 17">
            <a:extLst>
              <a:ext uri="{FF2B5EF4-FFF2-40B4-BE49-F238E27FC236}">
                <a16:creationId xmlns:a16="http://schemas.microsoft.com/office/drawing/2014/main" id="{376D105F-0AF6-DE4B-BB3A-1C0404C9AB30}"/>
              </a:ext>
            </a:extLst>
          </p:cNvPr>
          <p:cNvPicPr>
            <a:picLocks noChangeAspect="1"/>
          </p:cNvPicPr>
          <p:nvPr/>
        </p:nvPicPr>
        <p:blipFill>
          <a:blip r:embed="rId7"/>
          <a:stretch>
            <a:fillRect/>
          </a:stretch>
        </p:blipFill>
        <p:spPr>
          <a:xfrm>
            <a:off x="630621" y="3492310"/>
            <a:ext cx="2470555" cy="1389687"/>
          </a:xfrm>
          <a:prstGeom prst="rect">
            <a:avLst/>
          </a:prstGeom>
        </p:spPr>
      </p:pic>
      <p:pic>
        <p:nvPicPr>
          <p:cNvPr id="20" name="Picture 19">
            <a:extLst>
              <a:ext uri="{FF2B5EF4-FFF2-40B4-BE49-F238E27FC236}">
                <a16:creationId xmlns:a16="http://schemas.microsoft.com/office/drawing/2014/main" id="{B4C928C7-FFA0-EB71-6132-27B200612044}"/>
              </a:ext>
            </a:extLst>
          </p:cNvPr>
          <p:cNvPicPr>
            <a:picLocks noChangeAspect="1"/>
          </p:cNvPicPr>
          <p:nvPr/>
        </p:nvPicPr>
        <p:blipFill>
          <a:blip r:embed="rId8"/>
          <a:stretch>
            <a:fillRect/>
          </a:stretch>
        </p:blipFill>
        <p:spPr>
          <a:xfrm>
            <a:off x="3230444" y="3492310"/>
            <a:ext cx="2470553" cy="1389686"/>
          </a:xfrm>
          <a:prstGeom prst="rect">
            <a:avLst/>
          </a:prstGeom>
        </p:spPr>
      </p:pic>
      <p:sp>
        <p:nvSpPr>
          <p:cNvPr id="21" name="TextBox 20">
            <a:extLst>
              <a:ext uri="{FF2B5EF4-FFF2-40B4-BE49-F238E27FC236}">
                <a16:creationId xmlns:a16="http://schemas.microsoft.com/office/drawing/2014/main" id="{8F5A29A8-57A2-D88C-7CAB-7355F1479054}"/>
              </a:ext>
            </a:extLst>
          </p:cNvPr>
          <p:cNvSpPr txBox="1"/>
          <p:nvPr/>
        </p:nvSpPr>
        <p:spPr>
          <a:xfrm>
            <a:off x="546688" y="2217799"/>
            <a:ext cx="307777" cy="922806"/>
          </a:xfrm>
          <a:prstGeom prst="rect">
            <a:avLst/>
          </a:prstGeom>
          <a:noFill/>
        </p:spPr>
        <p:txBody>
          <a:bodyPr vert="vert270" wrap="square" rtlCol="0">
            <a:spAutoFit/>
          </a:bodyPr>
          <a:lstStyle/>
          <a:p>
            <a:r>
              <a:rPr lang="en-IN" sz="800" dirty="0"/>
              <a:t>Initialization stage</a:t>
            </a:r>
          </a:p>
        </p:txBody>
      </p:sp>
      <p:sp>
        <p:nvSpPr>
          <p:cNvPr id="23" name="TextBox 22">
            <a:extLst>
              <a:ext uri="{FF2B5EF4-FFF2-40B4-BE49-F238E27FC236}">
                <a16:creationId xmlns:a16="http://schemas.microsoft.com/office/drawing/2014/main" id="{A258D287-583E-A603-FC48-317819F358EC}"/>
              </a:ext>
            </a:extLst>
          </p:cNvPr>
          <p:cNvSpPr txBox="1"/>
          <p:nvPr/>
        </p:nvSpPr>
        <p:spPr>
          <a:xfrm>
            <a:off x="542334" y="3807104"/>
            <a:ext cx="307777" cy="922806"/>
          </a:xfrm>
          <a:prstGeom prst="rect">
            <a:avLst/>
          </a:prstGeom>
          <a:noFill/>
        </p:spPr>
        <p:txBody>
          <a:bodyPr vert="vert270" wrap="square" rtlCol="0">
            <a:spAutoFit/>
          </a:bodyPr>
          <a:lstStyle/>
          <a:p>
            <a:r>
              <a:rPr lang="en-IN" sz="800" dirty="0"/>
              <a:t>Recalculate stage</a:t>
            </a:r>
          </a:p>
        </p:txBody>
      </p:sp>
      <p:sp>
        <p:nvSpPr>
          <p:cNvPr id="24" name="TextBox 23">
            <a:extLst>
              <a:ext uri="{FF2B5EF4-FFF2-40B4-BE49-F238E27FC236}">
                <a16:creationId xmlns:a16="http://schemas.microsoft.com/office/drawing/2014/main" id="{48988D01-43B4-3D77-09A8-37666AA55FB3}"/>
              </a:ext>
            </a:extLst>
          </p:cNvPr>
          <p:cNvSpPr txBox="1"/>
          <p:nvPr/>
        </p:nvSpPr>
        <p:spPr>
          <a:xfrm>
            <a:off x="3141831" y="2018110"/>
            <a:ext cx="307777" cy="1131211"/>
          </a:xfrm>
          <a:prstGeom prst="rect">
            <a:avLst/>
          </a:prstGeom>
          <a:noFill/>
        </p:spPr>
        <p:txBody>
          <a:bodyPr vert="vert270" wrap="square" rtlCol="0">
            <a:spAutoFit/>
          </a:bodyPr>
          <a:lstStyle/>
          <a:p>
            <a:r>
              <a:rPr lang="en-IN" sz="800" dirty="0"/>
              <a:t>Assignment stage (a)</a:t>
            </a:r>
          </a:p>
        </p:txBody>
      </p:sp>
      <p:sp>
        <p:nvSpPr>
          <p:cNvPr id="25" name="TextBox 24">
            <a:extLst>
              <a:ext uri="{FF2B5EF4-FFF2-40B4-BE49-F238E27FC236}">
                <a16:creationId xmlns:a16="http://schemas.microsoft.com/office/drawing/2014/main" id="{AFF3B415-68A4-3530-B185-E54D72D3032A}"/>
              </a:ext>
            </a:extLst>
          </p:cNvPr>
          <p:cNvSpPr txBox="1"/>
          <p:nvPr/>
        </p:nvSpPr>
        <p:spPr>
          <a:xfrm>
            <a:off x="3137477" y="3815820"/>
            <a:ext cx="338554" cy="922806"/>
          </a:xfrm>
          <a:prstGeom prst="rect">
            <a:avLst/>
          </a:prstGeom>
          <a:noFill/>
        </p:spPr>
        <p:txBody>
          <a:bodyPr vert="vert270" wrap="square" rtlCol="0">
            <a:spAutoFit/>
          </a:bodyPr>
          <a:lstStyle/>
          <a:p>
            <a:r>
              <a:rPr lang="en-IN" sz="1000" b="0" i="0" dirty="0">
                <a:solidFill>
                  <a:srgbClr val="242424"/>
                </a:solidFill>
                <a:effectLst/>
                <a:highlight>
                  <a:srgbClr val="FFFFFF"/>
                </a:highlight>
                <a:latin typeface="source-serif-pro"/>
              </a:rPr>
              <a:t>Repeat</a:t>
            </a:r>
            <a:endParaRPr lang="en-IN" sz="800" dirty="0"/>
          </a:p>
        </p:txBody>
      </p:sp>
      <p:sp>
        <p:nvSpPr>
          <p:cNvPr id="26" name="TextBox 25">
            <a:extLst>
              <a:ext uri="{FF2B5EF4-FFF2-40B4-BE49-F238E27FC236}">
                <a16:creationId xmlns:a16="http://schemas.microsoft.com/office/drawing/2014/main" id="{AA2D9426-71ED-351A-6383-C6746CD04197}"/>
              </a:ext>
            </a:extLst>
          </p:cNvPr>
          <p:cNvSpPr txBox="1"/>
          <p:nvPr/>
        </p:nvSpPr>
        <p:spPr>
          <a:xfrm>
            <a:off x="6009120" y="2063931"/>
            <a:ext cx="307777" cy="1085388"/>
          </a:xfrm>
          <a:prstGeom prst="rect">
            <a:avLst/>
          </a:prstGeom>
          <a:noFill/>
        </p:spPr>
        <p:txBody>
          <a:bodyPr vert="vert270" wrap="square" rtlCol="0">
            <a:spAutoFit/>
          </a:bodyPr>
          <a:lstStyle/>
          <a:p>
            <a:r>
              <a:rPr lang="en-IN" sz="800" dirty="0"/>
              <a:t>Assignment stage (b)</a:t>
            </a:r>
          </a:p>
        </p:txBody>
      </p:sp>
      <p:sp>
        <p:nvSpPr>
          <p:cNvPr id="27" name="TextBox 26">
            <a:extLst>
              <a:ext uri="{FF2B5EF4-FFF2-40B4-BE49-F238E27FC236}">
                <a16:creationId xmlns:a16="http://schemas.microsoft.com/office/drawing/2014/main" id="{16730781-85A2-084D-E5E9-9C27B81AD249}"/>
              </a:ext>
            </a:extLst>
          </p:cNvPr>
          <p:cNvSpPr txBox="1"/>
          <p:nvPr/>
        </p:nvSpPr>
        <p:spPr>
          <a:xfrm>
            <a:off x="6004766" y="3815818"/>
            <a:ext cx="307777" cy="922806"/>
          </a:xfrm>
          <a:prstGeom prst="rect">
            <a:avLst/>
          </a:prstGeom>
          <a:noFill/>
        </p:spPr>
        <p:txBody>
          <a:bodyPr vert="vert270" wrap="square" rtlCol="0">
            <a:spAutoFit/>
          </a:bodyPr>
          <a:lstStyle/>
          <a:p>
            <a:r>
              <a:rPr lang="en-IN" sz="800" dirty="0"/>
              <a:t>Result</a:t>
            </a:r>
          </a:p>
        </p:txBody>
      </p:sp>
    </p:spTree>
    <p:extLst>
      <p:ext uri="{BB962C8B-B14F-4D97-AF65-F5344CB8AC3E}">
        <p14:creationId xmlns:p14="http://schemas.microsoft.com/office/powerpoint/2010/main" val="376545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3" name="Google Shape;743;p23"/>
          <p:cNvSpPr txBox="1">
            <a:spLocks noGrp="1"/>
          </p:cNvSpPr>
          <p:nvPr>
            <p:ph type="title"/>
          </p:nvPr>
        </p:nvSpPr>
        <p:spPr>
          <a:xfrm>
            <a:off x="346165" y="411475"/>
            <a:ext cx="8438605"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CHOOSING THE OPTIMAL </a:t>
            </a:r>
            <a:r>
              <a:rPr lang="en-US" dirty="0">
                <a:latin typeface="Roboto" panose="02000000000000000000" pitchFamily="2" charset="0"/>
                <a:ea typeface="Roboto" panose="02000000000000000000" pitchFamily="2" charset="0"/>
                <a:cs typeface="Roboto" panose="02000000000000000000" pitchFamily="2" charset="0"/>
              </a:rPr>
              <a:t>NUMBER OF CLUSTERS</a:t>
            </a:r>
            <a:endParaRPr lang="en-IN" dirty="0">
              <a:latin typeface="Roboto" panose="02000000000000000000" pitchFamily="2" charset="0"/>
              <a:ea typeface="Roboto" panose="02000000000000000000" pitchFamily="2" charset="0"/>
              <a:cs typeface="Roboto" panose="02000000000000000000" pitchFamily="2" charset="0"/>
            </a:endParaRPr>
          </a:p>
        </p:txBody>
      </p:sp>
      <p:grpSp>
        <p:nvGrpSpPr>
          <p:cNvPr id="25" name="Group 24">
            <a:extLst>
              <a:ext uri="{FF2B5EF4-FFF2-40B4-BE49-F238E27FC236}">
                <a16:creationId xmlns:a16="http://schemas.microsoft.com/office/drawing/2014/main" id="{5BD8A4A8-8DAD-AD13-88F9-2CB8A46F27DC}"/>
              </a:ext>
            </a:extLst>
          </p:cNvPr>
          <p:cNvGrpSpPr/>
          <p:nvPr/>
        </p:nvGrpSpPr>
        <p:grpSpPr>
          <a:xfrm>
            <a:off x="4385649" y="1151385"/>
            <a:ext cx="1352400" cy="807900"/>
            <a:chOff x="4350450" y="1363850"/>
            <a:chExt cx="1352400" cy="807900"/>
          </a:xfrm>
        </p:grpSpPr>
        <p:sp>
          <p:nvSpPr>
            <p:cNvPr id="740" name="Google Shape;740;p23"/>
            <p:cNvSpPr/>
            <p:nvPr/>
          </p:nvSpPr>
          <p:spPr>
            <a:xfrm>
              <a:off x="4350450" y="1363850"/>
              <a:ext cx="1352400" cy="80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txBox="1"/>
            <p:nvPr/>
          </p:nvSpPr>
          <p:spPr>
            <a:xfrm>
              <a:off x="4350450" y="150704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Elbow </a:t>
              </a:r>
            </a:p>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Method</a:t>
              </a:r>
            </a:p>
          </p:txBody>
        </p:sp>
      </p:grpSp>
      <p:cxnSp>
        <p:nvCxnSpPr>
          <p:cNvPr id="767" name="Google Shape;767;p23"/>
          <p:cNvCxnSpPr>
            <a:cxnSpLocks/>
            <a:endCxn id="740" idx="2"/>
          </p:cNvCxnSpPr>
          <p:nvPr/>
        </p:nvCxnSpPr>
        <p:spPr>
          <a:xfrm>
            <a:off x="3024043" y="1555335"/>
            <a:ext cx="1361606" cy="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23"/>
          <p:cNvCxnSpPr>
            <a:cxnSpLocks/>
            <a:stCxn id="740" idx="6"/>
            <a:endCxn id="769" idx="1"/>
          </p:cNvCxnSpPr>
          <p:nvPr/>
        </p:nvCxnSpPr>
        <p:spPr>
          <a:xfrm>
            <a:off x="5738049" y="1555335"/>
            <a:ext cx="1091110" cy="12"/>
          </a:xfrm>
          <a:prstGeom prst="straightConnector1">
            <a:avLst/>
          </a:prstGeom>
          <a:noFill/>
          <a:ln w="9525" cap="flat" cmpd="sng">
            <a:solidFill>
              <a:schemeClr val="accent1"/>
            </a:solidFill>
            <a:prstDash val="solid"/>
            <a:round/>
            <a:headEnd type="none" w="med" len="med"/>
            <a:tailEnd type="none" w="med" len="med"/>
          </a:ln>
        </p:spPr>
      </p:cxnSp>
      <p:grpSp>
        <p:nvGrpSpPr>
          <p:cNvPr id="770" name="Google Shape;770;p23"/>
          <p:cNvGrpSpPr/>
          <p:nvPr/>
        </p:nvGrpSpPr>
        <p:grpSpPr>
          <a:xfrm>
            <a:off x="6829158" y="1313835"/>
            <a:ext cx="1197966" cy="483000"/>
            <a:chOff x="6483001" y="1338363"/>
            <a:chExt cx="2203787" cy="483000"/>
          </a:xfrm>
        </p:grpSpPr>
        <p:sp>
          <p:nvSpPr>
            <p:cNvPr id="771" name="Google Shape;771;p23"/>
            <p:cNvSpPr txBox="1"/>
            <p:nvPr/>
          </p:nvSpPr>
          <p:spPr>
            <a:xfrm>
              <a:off x="6625788" y="133836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0000"/>
                  </a:solidFill>
                  <a:latin typeface="Roboto"/>
                  <a:ea typeface="Roboto"/>
                  <a:cs typeface="Roboto"/>
                  <a:sym typeface="Roboto"/>
                </a:rPr>
                <a:t>2 Clusters</a:t>
              </a:r>
            </a:p>
          </p:txBody>
        </p:sp>
        <p:sp>
          <p:nvSpPr>
            <p:cNvPr id="769" name="Google Shape;769;p23"/>
            <p:cNvSpPr/>
            <p:nvPr/>
          </p:nvSpPr>
          <p:spPr>
            <a:xfrm>
              <a:off x="6483000" y="1379175"/>
              <a:ext cx="66600" cy="40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3"/>
          <p:cNvGrpSpPr/>
          <p:nvPr/>
        </p:nvGrpSpPr>
        <p:grpSpPr>
          <a:xfrm>
            <a:off x="6829159" y="2695202"/>
            <a:ext cx="1197967" cy="483000"/>
            <a:chOff x="6483000" y="2472563"/>
            <a:chExt cx="2203788" cy="483000"/>
          </a:xfrm>
        </p:grpSpPr>
        <p:sp>
          <p:nvSpPr>
            <p:cNvPr id="773" name="Google Shape;773;p23"/>
            <p:cNvSpPr txBox="1"/>
            <p:nvPr/>
          </p:nvSpPr>
          <p:spPr>
            <a:xfrm>
              <a:off x="6625788" y="247256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0000"/>
                  </a:solidFill>
                  <a:latin typeface="Roboto"/>
                  <a:ea typeface="Roboto"/>
                  <a:cs typeface="Roboto"/>
                  <a:sym typeface="Roboto"/>
                </a:rPr>
                <a:t>2 Clusters</a:t>
              </a:r>
            </a:p>
          </p:txBody>
        </p:sp>
        <p:sp>
          <p:nvSpPr>
            <p:cNvPr id="774" name="Google Shape;774;p23"/>
            <p:cNvSpPr/>
            <p:nvPr/>
          </p:nvSpPr>
          <p:spPr>
            <a:xfrm>
              <a:off x="6483000" y="2513363"/>
              <a:ext cx="66600" cy="401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3"/>
          <p:cNvGrpSpPr/>
          <p:nvPr/>
        </p:nvGrpSpPr>
        <p:grpSpPr>
          <a:xfrm>
            <a:off x="6829159" y="4031850"/>
            <a:ext cx="1197967" cy="483000"/>
            <a:chOff x="6483000" y="3613013"/>
            <a:chExt cx="2203788" cy="483000"/>
          </a:xfrm>
        </p:grpSpPr>
        <p:sp>
          <p:nvSpPr>
            <p:cNvPr id="776" name="Google Shape;776;p23"/>
            <p:cNvSpPr txBox="1"/>
            <p:nvPr/>
          </p:nvSpPr>
          <p:spPr>
            <a:xfrm>
              <a:off x="6625788" y="361301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1</a:t>
              </a:r>
              <a:r>
                <a:rPr lang="en-US" dirty="0">
                  <a:solidFill>
                    <a:srgbClr val="000000"/>
                  </a:solidFill>
                  <a:latin typeface="Roboto"/>
                  <a:ea typeface="Roboto"/>
                  <a:cs typeface="Roboto"/>
                  <a:sym typeface="Roboto"/>
                </a:rPr>
                <a:t> Cluster</a:t>
              </a:r>
            </a:p>
          </p:txBody>
        </p:sp>
        <p:sp>
          <p:nvSpPr>
            <p:cNvPr id="777" name="Google Shape;777;p23"/>
            <p:cNvSpPr/>
            <p:nvPr/>
          </p:nvSpPr>
          <p:spPr>
            <a:xfrm>
              <a:off x="6483000" y="3653813"/>
              <a:ext cx="66600" cy="401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8" name="Google Shape;778;p23"/>
          <p:cNvCxnSpPr>
            <a:cxnSpLocks/>
            <a:endCxn id="741" idx="2"/>
          </p:cNvCxnSpPr>
          <p:nvPr/>
        </p:nvCxnSpPr>
        <p:spPr>
          <a:xfrm>
            <a:off x="2157913" y="2925379"/>
            <a:ext cx="2227736" cy="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23"/>
          <p:cNvCxnSpPr>
            <a:cxnSpLocks/>
            <a:stCxn id="741" idx="6"/>
            <a:endCxn id="774" idx="1"/>
          </p:cNvCxnSpPr>
          <p:nvPr/>
        </p:nvCxnSpPr>
        <p:spPr>
          <a:xfrm>
            <a:off x="5738049" y="2925379"/>
            <a:ext cx="1091110" cy="11323"/>
          </a:xfrm>
          <a:prstGeom prst="straightConnector1">
            <a:avLst/>
          </a:prstGeom>
          <a:noFill/>
          <a:ln w="9525" cap="flat" cmpd="sng">
            <a:solidFill>
              <a:schemeClr val="accent4"/>
            </a:solidFill>
            <a:prstDash val="solid"/>
            <a:round/>
            <a:headEnd type="none" w="med" len="med"/>
            <a:tailEnd type="none" w="med" len="med"/>
          </a:ln>
        </p:spPr>
      </p:cxnSp>
      <p:cxnSp>
        <p:nvCxnSpPr>
          <p:cNvPr id="780" name="Google Shape;780;p23"/>
          <p:cNvCxnSpPr>
            <a:cxnSpLocks/>
            <a:endCxn id="742" idx="2"/>
          </p:cNvCxnSpPr>
          <p:nvPr/>
        </p:nvCxnSpPr>
        <p:spPr>
          <a:xfrm>
            <a:off x="3200389" y="4273351"/>
            <a:ext cx="1185260" cy="4865"/>
          </a:xfrm>
          <a:prstGeom prst="straightConnector1">
            <a:avLst/>
          </a:prstGeom>
          <a:noFill/>
          <a:ln w="9525" cap="flat" cmpd="sng">
            <a:solidFill>
              <a:schemeClr val="accent5"/>
            </a:solidFill>
            <a:prstDash val="solid"/>
            <a:round/>
            <a:headEnd type="none" w="med" len="med"/>
            <a:tailEnd type="none" w="med" len="med"/>
          </a:ln>
        </p:spPr>
      </p:cxnSp>
      <p:cxnSp>
        <p:nvCxnSpPr>
          <p:cNvPr id="781" name="Google Shape;781;p23"/>
          <p:cNvCxnSpPr>
            <a:cxnSpLocks/>
            <a:stCxn id="742" idx="6"/>
            <a:endCxn id="777" idx="1"/>
          </p:cNvCxnSpPr>
          <p:nvPr/>
        </p:nvCxnSpPr>
        <p:spPr>
          <a:xfrm flipV="1">
            <a:off x="5738049" y="4273350"/>
            <a:ext cx="1091110" cy="4866"/>
          </a:xfrm>
          <a:prstGeom prst="straightConnector1">
            <a:avLst/>
          </a:prstGeom>
          <a:noFill/>
          <a:ln w="9525" cap="flat" cmpd="sng">
            <a:solidFill>
              <a:schemeClr val="accent5"/>
            </a:solidFill>
            <a:prstDash val="solid"/>
            <a:round/>
            <a:headEnd type="none" w="med" len="med"/>
            <a:tailEnd type="none" w="med" len="med"/>
          </a:ln>
        </p:spPr>
      </p:cxnSp>
      <p:grpSp>
        <p:nvGrpSpPr>
          <p:cNvPr id="24" name="Group 23">
            <a:extLst>
              <a:ext uri="{FF2B5EF4-FFF2-40B4-BE49-F238E27FC236}">
                <a16:creationId xmlns:a16="http://schemas.microsoft.com/office/drawing/2014/main" id="{80140ECE-8BCD-87C9-6826-A346ECAB2A0B}"/>
              </a:ext>
            </a:extLst>
          </p:cNvPr>
          <p:cNvGrpSpPr/>
          <p:nvPr/>
        </p:nvGrpSpPr>
        <p:grpSpPr>
          <a:xfrm>
            <a:off x="4385649" y="2521429"/>
            <a:ext cx="1352400" cy="807900"/>
            <a:chOff x="4350450" y="2501163"/>
            <a:chExt cx="1352400" cy="807900"/>
          </a:xfrm>
        </p:grpSpPr>
        <p:sp>
          <p:nvSpPr>
            <p:cNvPr id="741" name="Google Shape;741;p23"/>
            <p:cNvSpPr/>
            <p:nvPr/>
          </p:nvSpPr>
          <p:spPr>
            <a:xfrm>
              <a:off x="4350450" y="2501163"/>
              <a:ext cx="1352400" cy="807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6;p23">
              <a:extLst>
                <a:ext uri="{FF2B5EF4-FFF2-40B4-BE49-F238E27FC236}">
                  <a16:creationId xmlns:a16="http://schemas.microsoft.com/office/drawing/2014/main" id="{5D1E805F-392E-6ED5-843C-0905D169DDB9}"/>
                </a:ext>
              </a:extLst>
            </p:cNvPr>
            <p:cNvSpPr txBox="1"/>
            <p:nvPr/>
          </p:nvSpPr>
          <p:spPr>
            <a:xfrm>
              <a:off x="4350450" y="266423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Silhouette </a:t>
              </a:r>
            </a:p>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Method</a:t>
              </a:r>
            </a:p>
          </p:txBody>
        </p:sp>
      </p:grpSp>
      <p:grpSp>
        <p:nvGrpSpPr>
          <p:cNvPr id="23" name="Group 22">
            <a:extLst>
              <a:ext uri="{FF2B5EF4-FFF2-40B4-BE49-F238E27FC236}">
                <a16:creationId xmlns:a16="http://schemas.microsoft.com/office/drawing/2014/main" id="{154AF73B-6085-D05C-2463-7A7F19340668}"/>
              </a:ext>
            </a:extLst>
          </p:cNvPr>
          <p:cNvGrpSpPr/>
          <p:nvPr/>
        </p:nvGrpSpPr>
        <p:grpSpPr>
          <a:xfrm>
            <a:off x="4385649" y="3874266"/>
            <a:ext cx="1388187" cy="807900"/>
            <a:chOff x="4350450" y="3638488"/>
            <a:chExt cx="1388187" cy="807900"/>
          </a:xfrm>
        </p:grpSpPr>
        <p:sp>
          <p:nvSpPr>
            <p:cNvPr id="742" name="Google Shape;742;p23"/>
            <p:cNvSpPr/>
            <p:nvPr/>
          </p:nvSpPr>
          <p:spPr>
            <a:xfrm>
              <a:off x="4350450" y="3638488"/>
              <a:ext cx="1352400" cy="80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6;p23">
              <a:extLst>
                <a:ext uri="{FF2B5EF4-FFF2-40B4-BE49-F238E27FC236}">
                  <a16:creationId xmlns:a16="http://schemas.microsoft.com/office/drawing/2014/main" id="{7A92F9D7-ED9F-49F1-BCFE-E39D1F649B71}"/>
                </a:ext>
              </a:extLst>
            </p:cNvPr>
            <p:cNvSpPr txBox="1"/>
            <p:nvPr/>
          </p:nvSpPr>
          <p:spPr>
            <a:xfrm>
              <a:off x="4386237" y="383473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Gap Statistic  </a:t>
              </a:r>
            </a:p>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Method</a:t>
              </a:r>
            </a:p>
          </p:txBody>
        </p:sp>
      </p:grpSp>
      <p:pic>
        <p:nvPicPr>
          <p:cNvPr id="2" name="Picture">
            <a:extLst>
              <a:ext uri="{FF2B5EF4-FFF2-40B4-BE49-F238E27FC236}">
                <a16:creationId xmlns:a16="http://schemas.microsoft.com/office/drawing/2014/main" id="{7D2B29F6-0A44-8BAA-BBCF-8E9A7406CCE4}"/>
              </a:ext>
            </a:extLst>
          </p:cNvPr>
          <p:cNvPicPr/>
          <p:nvPr/>
        </p:nvPicPr>
        <p:blipFill>
          <a:blip r:embed="rId3"/>
          <a:stretch>
            <a:fillRect/>
          </a:stretch>
        </p:blipFill>
        <p:spPr bwMode="auto">
          <a:xfrm>
            <a:off x="1319338" y="906517"/>
            <a:ext cx="1796153" cy="1317565"/>
          </a:xfrm>
          <a:prstGeom prst="rect">
            <a:avLst/>
          </a:prstGeom>
          <a:noFill/>
          <a:ln w="9525">
            <a:noFill/>
            <a:headEnd/>
            <a:tailEnd/>
          </a:ln>
        </p:spPr>
      </p:pic>
      <p:pic>
        <p:nvPicPr>
          <p:cNvPr id="3" name="Picture">
            <a:extLst>
              <a:ext uri="{FF2B5EF4-FFF2-40B4-BE49-F238E27FC236}">
                <a16:creationId xmlns:a16="http://schemas.microsoft.com/office/drawing/2014/main" id="{2D595E7D-19D7-1555-A6B1-651030C5FCC1}"/>
              </a:ext>
            </a:extLst>
          </p:cNvPr>
          <p:cNvPicPr/>
          <p:nvPr/>
        </p:nvPicPr>
        <p:blipFill>
          <a:blip r:embed="rId4"/>
          <a:stretch>
            <a:fillRect/>
          </a:stretch>
        </p:blipFill>
        <p:spPr bwMode="auto">
          <a:xfrm>
            <a:off x="1332400" y="2269017"/>
            <a:ext cx="1796153" cy="1317563"/>
          </a:xfrm>
          <a:prstGeom prst="rect">
            <a:avLst/>
          </a:prstGeom>
          <a:noFill/>
          <a:ln w="9525">
            <a:noFill/>
            <a:headEnd/>
            <a:tailEnd/>
          </a:ln>
        </p:spPr>
      </p:pic>
      <p:pic>
        <p:nvPicPr>
          <p:cNvPr id="7" name="Picture 6" descr="A graph with blue lines and numbers&#10;&#10;Description automatically generated">
            <a:extLst>
              <a:ext uri="{FF2B5EF4-FFF2-40B4-BE49-F238E27FC236}">
                <a16:creationId xmlns:a16="http://schemas.microsoft.com/office/drawing/2014/main" id="{FEFE3EC3-7E74-4CB8-3AB2-66FA15AAEF1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32400" y="3631515"/>
            <a:ext cx="1877780" cy="1317562"/>
          </a:xfrm>
          <a:prstGeom prst="rect">
            <a:avLst/>
          </a:prstGeom>
          <a:noFill/>
          <a:ln>
            <a:noFill/>
          </a:ln>
        </p:spPr>
      </p:pic>
    </p:spTree>
    <p:extLst>
      <p:ext uri="{BB962C8B-B14F-4D97-AF65-F5344CB8AC3E}">
        <p14:creationId xmlns:p14="http://schemas.microsoft.com/office/powerpoint/2010/main" val="2072667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K-MEANS 2-D </a:t>
            </a: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CLUSTER PLOT</a:t>
            </a:r>
            <a:endParaRPr lang="en-CA" dirty="0">
              <a:latin typeface="Roboto" panose="02000000000000000000" pitchFamily="2" charset="0"/>
              <a:ea typeface="Roboto" panose="02000000000000000000" pitchFamily="2" charset="0"/>
              <a:cs typeface="Roboto" panose="02000000000000000000" pitchFamily="2" charset="0"/>
            </a:endParaRPr>
          </a:p>
        </p:txBody>
      </p:sp>
      <p:grpSp>
        <p:nvGrpSpPr>
          <p:cNvPr id="3" name="Group 2">
            <a:extLst>
              <a:ext uri="{FF2B5EF4-FFF2-40B4-BE49-F238E27FC236}">
                <a16:creationId xmlns:a16="http://schemas.microsoft.com/office/drawing/2014/main" id="{C4AB1BF1-4366-958D-B4D6-151B45838638}"/>
              </a:ext>
            </a:extLst>
          </p:cNvPr>
          <p:cNvGrpSpPr/>
          <p:nvPr/>
        </p:nvGrpSpPr>
        <p:grpSpPr>
          <a:xfrm>
            <a:off x="651058" y="1458221"/>
            <a:ext cx="4018914" cy="2467169"/>
            <a:chOff x="651058" y="1693351"/>
            <a:chExt cx="4018914" cy="2121003"/>
          </a:xfrm>
        </p:grpSpPr>
        <p:sp>
          <p:nvSpPr>
            <p:cNvPr id="20" name="Google Shape;2149;p41">
              <a:extLst>
                <a:ext uri="{FF2B5EF4-FFF2-40B4-BE49-F238E27FC236}">
                  <a16:creationId xmlns:a16="http://schemas.microsoft.com/office/drawing/2014/main" id="{CC7FF1B0-AB3C-C772-214A-734F452BD642}"/>
                </a:ext>
              </a:extLst>
            </p:cNvPr>
            <p:cNvSpPr txBox="1"/>
            <p:nvPr/>
          </p:nvSpPr>
          <p:spPr>
            <a:xfrm>
              <a:off x="841680" y="1693351"/>
              <a:ext cx="2293390" cy="332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latin typeface="Fira Sans Extra Condensed"/>
                  <a:ea typeface="Fira Sans Extra Condensed"/>
                  <a:cs typeface="Fira Sans Extra Condensed"/>
                  <a:sym typeface="Fira Sans Extra Condensed"/>
                </a:rPr>
                <a:t>Observations</a:t>
              </a:r>
              <a:endParaRPr lang="en-IN" sz="1800" b="1" dirty="0">
                <a:solidFill>
                  <a:srgbClr val="000000"/>
                </a:solidFill>
                <a:latin typeface="Fira Sans Extra Condensed"/>
                <a:ea typeface="Fira Sans Extra Condensed"/>
                <a:cs typeface="Fira Sans Extra Condensed"/>
                <a:sym typeface="Fira Sans Extra Condensed"/>
              </a:endParaRPr>
            </a:p>
          </p:txBody>
        </p:sp>
        <p:sp>
          <p:nvSpPr>
            <p:cNvPr id="21" name="Google Shape;2150;p41">
              <a:extLst>
                <a:ext uri="{FF2B5EF4-FFF2-40B4-BE49-F238E27FC236}">
                  <a16:creationId xmlns:a16="http://schemas.microsoft.com/office/drawing/2014/main" id="{B1166272-DE76-FA6B-F089-1D534FB3913E}"/>
                </a:ext>
              </a:extLst>
            </p:cNvPr>
            <p:cNvSpPr txBox="1"/>
            <p:nvPr/>
          </p:nvSpPr>
          <p:spPr>
            <a:xfrm>
              <a:off x="841680" y="2025495"/>
              <a:ext cx="3828292" cy="1788859"/>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100" dirty="0">
                  <a:highlight>
                    <a:srgbClr val="EFE4FC"/>
                  </a:highlight>
                  <a:latin typeface="Roboto"/>
                  <a:ea typeface="Roboto"/>
                  <a:cs typeface="Roboto"/>
                  <a:sym typeface="Roboto"/>
                </a:rPr>
                <a:t>Cluster 1 (Blue Circles): </a:t>
              </a:r>
              <a:r>
                <a:rPr lang="en-US" sz="1100" dirty="0">
                  <a:latin typeface="Roboto"/>
                  <a:ea typeface="Roboto"/>
                  <a:cs typeface="Roboto"/>
                  <a:sym typeface="Roboto"/>
                </a:rPr>
                <a:t>This cluster is tightly grouped around the center-left part of the plot. The compactness of this cluster suggests that the data points within this group are quite similar to each other based on the features represented in Dimension 1 and Dimension 2.</a:t>
              </a:r>
            </a:p>
            <a:p>
              <a:pPr marL="171450" lvl="0" indent="-171450" algn="l" rtl="0">
                <a:spcBef>
                  <a:spcPts val="0"/>
                </a:spcBef>
                <a:spcAft>
                  <a:spcPts val="0"/>
                </a:spcAft>
                <a:buFont typeface="Arial" panose="020B0604020202020204" pitchFamily="34" charset="0"/>
                <a:buChar char="•"/>
              </a:pPr>
              <a:endParaRPr lang="en-US" sz="1100" dirty="0">
                <a:latin typeface="Roboto"/>
                <a:ea typeface="Roboto"/>
                <a:cs typeface="Roboto"/>
                <a:sym typeface="Roboto"/>
              </a:endParaRPr>
            </a:p>
            <a:p>
              <a:pPr marL="171450" lvl="0" indent="-171450" algn="l" rtl="0">
                <a:spcBef>
                  <a:spcPts val="0"/>
                </a:spcBef>
                <a:spcAft>
                  <a:spcPts val="0"/>
                </a:spcAft>
                <a:buFont typeface="Arial" panose="020B0604020202020204" pitchFamily="34" charset="0"/>
                <a:buChar char="•"/>
              </a:pPr>
              <a:r>
                <a:rPr lang="en-US" sz="1100" dirty="0">
                  <a:highlight>
                    <a:srgbClr val="EFE4FC"/>
                  </a:highlight>
                  <a:latin typeface="Roboto"/>
                  <a:ea typeface="Roboto"/>
                  <a:cs typeface="Roboto"/>
                  <a:sym typeface="Roboto"/>
                </a:rPr>
                <a:t>Cluster 2 (Red Triangles): </a:t>
              </a:r>
              <a:r>
                <a:rPr lang="en-US" sz="1100" dirty="0">
                  <a:latin typeface="Roboto"/>
                  <a:ea typeface="Roboto"/>
                  <a:cs typeface="Roboto"/>
                  <a:sym typeface="Roboto"/>
                </a:rPr>
                <a:t>This cluster is spread out more towards the center-right side of the plot. Compared to Cluster 1, it shows a bit more dispersion, which indicates a greater variance within the data points in this cluster.</a:t>
              </a:r>
            </a:p>
          </p:txBody>
        </p:sp>
        <p:sp>
          <p:nvSpPr>
            <p:cNvPr id="19" name="Google Shape;2151;p41">
              <a:extLst>
                <a:ext uri="{FF2B5EF4-FFF2-40B4-BE49-F238E27FC236}">
                  <a16:creationId xmlns:a16="http://schemas.microsoft.com/office/drawing/2014/main" id="{BBD637F2-F29E-07D9-03F5-6A8A54DCA748}"/>
                </a:ext>
              </a:extLst>
            </p:cNvPr>
            <p:cNvSpPr/>
            <p:nvPr/>
          </p:nvSpPr>
          <p:spPr>
            <a:xfrm>
              <a:off x="651058" y="1744244"/>
              <a:ext cx="190622" cy="682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a:extLst>
              <a:ext uri="{FF2B5EF4-FFF2-40B4-BE49-F238E27FC236}">
                <a16:creationId xmlns:a16="http://schemas.microsoft.com/office/drawing/2014/main" id="{96078855-B1D5-8A27-C138-053395D37206}"/>
              </a:ext>
            </a:extLst>
          </p:cNvPr>
          <p:cNvPicPr/>
          <p:nvPr/>
        </p:nvPicPr>
        <p:blipFill>
          <a:blip r:embed="rId3"/>
          <a:stretch>
            <a:fillRect/>
          </a:stretch>
        </p:blipFill>
        <p:spPr bwMode="auto">
          <a:xfrm>
            <a:off x="4963886" y="1453393"/>
            <a:ext cx="3338434" cy="2648345"/>
          </a:xfrm>
          <a:prstGeom prst="rect">
            <a:avLst/>
          </a:prstGeom>
          <a:noFill/>
          <a:ln w="9525">
            <a:noFill/>
            <a:headEnd/>
            <a:tailEnd/>
          </a:ln>
        </p:spPr>
      </p:pic>
    </p:spTree>
    <p:extLst>
      <p:ext uri="{BB962C8B-B14F-4D97-AF65-F5344CB8AC3E}">
        <p14:creationId xmlns:p14="http://schemas.microsoft.com/office/powerpoint/2010/main" val="1365306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PARTITIONAL</a:t>
            </a:r>
            <a:r>
              <a:rPr lang="en-IN" dirty="0">
                <a:latin typeface="Roboto" panose="02000000000000000000" pitchFamily="2" charset="0"/>
                <a:ea typeface="Roboto" panose="02000000000000000000" pitchFamily="2" charset="0"/>
                <a:cs typeface="Roboto" panose="02000000000000000000" pitchFamily="2" charset="0"/>
              </a:rPr>
              <a:t> CLUSTERING</a:t>
            </a:r>
            <a:endParaRPr lang="en-CA"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9FD0D67-0436-0A1A-1CF7-8FCA50341455}"/>
              </a:ext>
            </a:extLst>
          </p:cNvPr>
          <p:cNvGrpSpPr/>
          <p:nvPr/>
        </p:nvGrpSpPr>
        <p:grpSpPr>
          <a:xfrm>
            <a:off x="444771" y="956346"/>
            <a:ext cx="8147918" cy="1165942"/>
            <a:chOff x="444771" y="0"/>
            <a:chExt cx="8147918" cy="1165942"/>
          </a:xfrm>
        </p:grpSpPr>
        <p:sp>
          <p:nvSpPr>
            <p:cNvPr id="6" name="Google Shape;892;p25">
              <a:extLst>
                <a:ext uri="{FF2B5EF4-FFF2-40B4-BE49-F238E27FC236}">
                  <a16:creationId xmlns:a16="http://schemas.microsoft.com/office/drawing/2014/main" id="{425AF368-836B-77B5-399D-CAA8180CAB53}"/>
                </a:ext>
              </a:extLst>
            </p:cNvPr>
            <p:cNvSpPr/>
            <p:nvPr/>
          </p:nvSpPr>
          <p:spPr>
            <a:xfrm>
              <a:off x="610739" y="171711"/>
              <a:ext cx="4144141" cy="295200"/>
            </a:xfrm>
            <a:prstGeom prst="roundRect">
              <a:avLst>
                <a:gd name="adj" fmla="val 2345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b="1" dirty="0">
                  <a:solidFill>
                    <a:schemeClr val="lt1"/>
                  </a:solidFill>
                  <a:latin typeface="+mn-lt"/>
                  <a:ea typeface="Fira Sans Extra Condensed"/>
                  <a:cs typeface="Fira Sans Extra Condensed"/>
                  <a:sym typeface="Fira Sans Extra Condensed"/>
                </a:rPr>
                <a:t>2. Partitioning Around Medoid (PAM)</a:t>
              </a:r>
              <a:endParaRPr lang="en-IN" sz="1100" dirty="0">
                <a:solidFill>
                  <a:schemeClr val="lt1"/>
                </a:solidFill>
                <a:latin typeface="+mn-lt"/>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610739" y="413882"/>
              <a:ext cx="7981950" cy="7520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mn-lt"/>
                  <a:ea typeface="Fira Sans Extra Condensed"/>
                  <a:cs typeface="Calibri" panose="020F0502020204030204" pitchFamily="34" charset="0"/>
                  <a:sym typeface="Fira Sans Extra Condensed"/>
                </a:rPr>
                <a:t>PAM (Partitioning Around Medoids) is a specific implementation of the k-medoids algorithm. It is widely used and well-known for its robustness to outliers compared to k-means, because a medoid, being an actual data point, is less influenced by outliers than a mean.</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pic>
        <p:nvPicPr>
          <p:cNvPr id="12" name="Picture 11">
            <a:extLst>
              <a:ext uri="{FF2B5EF4-FFF2-40B4-BE49-F238E27FC236}">
                <a16:creationId xmlns:a16="http://schemas.microsoft.com/office/drawing/2014/main" id="{DAF4A0D6-F626-BA91-81A2-B70C2F82082C}"/>
              </a:ext>
            </a:extLst>
          </p:cNvPr>
          <p:cNvPicPr>
            <a:picLocks noChangeAspect="1"/>
          </p:cNvPicPr>
          <p:nvPr/>
        </p:nvPicPr>
        <p:blipFill>
          <a:blip r:embed="rId3"/>
          <a:stretch>
            <a:fillRect/>
          </a:stretch>
        </p:blipFill>
        <p:spPr>
          <a:xfrm>
            <a:off x="2142308" y="2311724"/>
            <a:ext cx="4395652" cy="2472552"/>
          </a:xfrm>
          <a:prstGeom prst="rect">
            <a:avLst/>
          </a:prstGeom>
          <a:ln>
            <a:noFill/>
          </a:ln>
        </p:spPr>
      </p:pic>
      <p:sp>
        <p:nvSpPr>
          <p:cNvPr id="2" name="Rectangle 1">
            <a:extLst>
              <a:ext uri="{FF2B5EF4-FFF2-40B4-BE49-F238E27FC236}">
                <a16:creationId xmlns:a16="http://schemas.microsoft.com/office/drawing/2014/main" id="{ECE77A1C-FD59-C7BA-57E2-20531FAAEDEE}"/>
              </a:ext>
            </a:extLst>
          </p:cNvPr>
          <p:cNvSpPr/>
          <p:nvPr/>
        </p:nvSpPr>
        <p:spPr>
          <a:xfrm>
            <a:off x="3833949" y="2364459"/>
            <a:ext cx="1097280" cy="261175"/>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714290"/>
      </p:ext>
    </p:extLst>
  </p:cSld>
  <p:clrMapOvr>
    <a:masterClrMapping/>
  </p:clrMapOvr>
  <mc:AlternateContent xmlns:mc="http://schemas.openxmlformats.org/markup-compatibility/2006" xmlns:p14="http://schemas.microsoft.com/office/powerpoint/2010/main">
    <mc:Choice Requires="p14">
      <p:transition spd="slow" p14:dur="2000" advTm="29587"/>
    </mc:Choice>
    <mc:Fallback xmlns="">
      <p:transition spd="slow" advTm="2958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3" name="Google Shape;743;p23"/>
          <p:cNvSpPr txBox="1">
            <a:spLocks noGrp="1"/>
          </p:cNvSpPr>
          <p:nvPr>
            <p:ph type="title"/>
          </p:nvPr>
        </p:nvSpPr>
        <p:spPr>
          <a:xfrm>
            <a:off x="346165" y="411475"/>
            <a:ext cx="8438605"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CHOOSING THE OPTIMAL </a:t>
            </a:r>
            <a:r>
              <a:rPr lang="en-US" dirty="0">
                <a:latin typeface="Roboto" panose="02000000000000000000" pitchFamily="2" charset="0"/>
                <a:ea typeface="Roboto" panose="02000000000000000000" pitchFamily="2" charset="0"/>
                <a:cs typeface="Roboto" panose="02000000000000000000" pitchFamily="2" charset="0"/>
              </a:rPr>
              <a:t>NUMBER OF CLUSTERS</a:t>
            </a:r>
            <a:endParaRPr lang="en-IN" dirty="0">
              <a:latin typeface="Roboto" panose="02000000000000000000" pitchFamily="2" charset="0"/>
              <a:ea typeface="Roboto" panose="02000000000000000000" pitchFamily="2" charset="0"/>
              <a:cs typeface="Roboto" panose="02000000000000000000" pitchFamily="2" charset="0"/>
            </a:endParaRPr>
          </a:p>
        </p:txBody>
      </p:sp>
      <p:grpSp>
        <p:nvGrpSpPr>
          <p:cNvPr id="25" name="Group 24">
            <a:extLst>
              <a:ext uri="{FF2B5EF4-FFF2-40B4-BE49-F238E27FC236}">
                <a16:creationId xmlns:a16="http://schemas.microsoft.com/office/drawing/2014/main" id="{5BD8A4A8-8DAD-AD13-88F9-2CB8A46F27DC}"/>
              </a:ext>
            </a:extLst>
          </p:cNvPr>
          <p:cNvGrpSpPr/>
          <p:nvPr/>
        </p:nvGrpSpPr>
        <p:grpSpPr>
          <a:xfrm>
            <a:off x="4385649" y="1151385"/>
            <a:ext cx="1352400" cy="807900"/>
            <a:chOff x="4350450" y="1363850"/>
            <a:chExt cx="1352400" cy="807900"/>
          </a:xfrm>
        </p:grpSpPr>
        <p:sp>
          <p:nvSpPr>
            <p:cNvPr id="740" name="Google Shape;740;p23"/>
            <p:cNvSpPr/>
            <p:nvPr/>
          </p:nvSpPr>
          <p:spPr>
            <a:xfrm>
              <a:off x="4350450" y="1363850"/>
              <a:ext cx="1352400" cy="80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txBox="1"/>
            <p:nvPr/>
          </p:nvSpPr>
          <p:spPr>
            <a:xfrm>
              <a:off x="4350450" y="150704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Elbow </a:t>
              </a:r>
            </a:p>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Method</a:t>
              </a:r>
            </a:p>
          </p:txBody>
        </p:sp>
      </p:grpSp>
      <p:cxnSp>
        <p:nvCxnSpPr>
          <p:cNvPr id="767" name="Google Shape;767;p23"/>
          <p:cNvCxnSpPr>
            <a:cxnSpLocks/>
            <a:endCxn id="740" idx="2"/>
          </p:cNvCxnSpPr>
          <p:nvPr/>
        </p:nvCxnSpPr>
        <p:spPr>
          <a:xfrm>
            <a:off x="3024043" y="1555335"/>
            <a:ext cx="1361606" cy="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23"/>
          <p:cNvCxnSpPr>
            <a:cxnSpLocks/>
            <a:stCxn id="740" idx="6"/>
            <a:endCxn id="769" idx="1"/>
          </p:cNvCxnSpPr>
          <p:nvPr/>
        </p:nvCxnSpPr>
        <p:spPr>
          <a:xfrm>
            <a:off x="5738049" y="1555335"/>
            <a:ext cx="1091110" cy="12"/>
          </a:xfrm>
          <a:prstGeom prst="straightConnector1">
            <a:avLst/>
          </a:prstGeom>
          <a:noFill/>
          <a:ln w="9525" cap="flat" cmpd="sng">
            <a:solidFill>
              <a:schemeClr val="accent1"/>
            </a:solidFill>
            <a:prstDash val="solid"/>
            <a:round/>
            <a:headEnd type="none" w="med" len="med"/>
            <a:tailEnd type="none" w="med" len="med"/>
          </a:ln>
        </p:spPr>
      </p:cxnSp>
      <p:grpSp>
        <p:nvGrpSpPr>
          <p:cNvPr id="770" name="Google Shape;770;p23"/>
          <p:cNvGrpSpPr/>
          <p:nvPr/>
        </p:nvGrpSpPr>
        <p:grpSpPr>
          <a:xfrm>
            <a:off x="6829158" y="1313835"/>
            <a:ext cx="1197966" cy="483000"/>
            <a:chOff x="6483001" y="1338363"/>
            <a:chExt cx="2203787" cy="483000"/>
          </a:xfrm>
        </p:grpSpPr>
        <p:sp>
          <p:nvSpPr>
            <p:cNvPr id="771" name="Google Shape;771;p23"/>
            <p:cNvSpPr txBox="1"/>
            <p:nvPr/>
          </p:nvSpPr>
          <p:spPr>
            <a:xfrm>
              <a:off x="6625788" y="133836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0000"/>
                  </a:solidFill>
                  <a:latin typeface="Roboto"/>
                  <a:ea typeface="Roboto"/>
                  <a:cs typeface="Roboto"/>
                  <a:sym typeface="Roboto"/>
                </a:rPr>
                <a:t>2 Clusters</a:t>
              </a:r>
            </a:p>
          </p:txBody>
        </p:sp>
        <p:sp>
          <p:nvSpPr>
            <p:cNvPr id="769" name="Google Shape;769;p23"/>
            <p:cNvSpPr/>
            <p:nvPr/>
          </p:nvSpPr>
          <p:spPr>
            <a:xfrm>
              <a:off x="6483000" y="1379175"/>
              <a:ext cx="66600" cy="40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3"/>
          <p:cNvGrpSpPr/>
          <p:nvPr/>
        </p:nvGrpSpPr>
        <p:grpSpPr>
          <a:xfrm>
            <a:off x="6829159" y="2695202"/>
            <a:ext cx="1197967" cy="483000"/>
            <a:chOff x="6483000" y="2472563"/>
            <a:chExt cx="2203788" cy="483000"/>
          </a:xfrm>
        </p:grpSpPr>
        <p:sp>
          <p:nvSpPr>
            <p:cNvPr id="773" name="Google Shape;773;p23"/>
            <p:cNvSpPr txBox="1"/>
            <p:nvPr/>
          </p:nvSpPr>
          <p:spPr>
            <a:xfrm>
              <a:off x="6625788" y="247256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0000"/>
                  </a:solidFill>
                  <a:latin typeface="Roboto"/>
                  <a:ea typeface="Roboto"/>
                  <a:cs typeface="Roboto"/>
                  <a:sym typeface="Roboto"/>
                </a:rPr>
                <a:t>2 Clusters</a:t>
              </a:r>
            </a:p>
          </p:txBody>
        </p:sp>
        <p:sp>
          <p:nvSpPr>
            <p:cNvPr id="774" name="Google Shape;774;p23"/>
            <p:cNvSpPr/>
            <p:nvPr/>
          </p:nvSpPr>
          <p:spPr>
            <a:xfrm>
              <a:off x="6483000" y="2513363"/>
              <a:ext cx="66600" cy="401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3"/>
          <p:cNvGrpSpPr/>
          <p:nvPr/>
        </p:nvGrpSpPr>
        <p:grpSpPr>
          <a:xfrm>
            <a:off x="6829159" y="4031850"/>
            <a:ext cx="1197967" cy="483000"/>
            <a:chOff x="6483000" y="3613013"/>
            <a:chExt cx="2203788" cy="483000"/>
          </a:xfrm>
        </p:grpSpPr>
        <p:sp>
          <p:nvSpPr>
            <p:cNvPr id="776" name="Google Shape;776;p23"/>
            <p:cNvSpPr txBox="1"/>
            <p:nvPr/>
          </p:nvSpPr>
          <p:spPr>
            <a:xfrm>
              <a:off x="6625788" y="361301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1</a:t>
              </a:r>
              <a:r>
                <a:rPr lang="en-US" dirty="0">
                  <a:solidFill>
                    <a:srgbClr val="000000"/>
                  </a:solidFill>
                  <a:latin typeface="Roboto"/>
                  <a:ea typeface="Roboto"/>
                  <a:cs typeface="Roboto"/>
                  <a:sym typeface="Roboto"/>
                </a:rPr>
                <a:t> Cluster</a:t>
              </a:r>
            </a:p>
          </p:txBody>
        </p:sp>
        <p:sp>
          <p:nvSpPr>
            <p:cNvPr id="777" name="Google Shape;777;p23"/>
            <p:cNvSpPr/>
            <p:nvPr/>
          </p:nvSpPr>
          <p:spPr>
            <a:xfrm>
              <a:off x="6483000" y="3653813"/>
              <a:ext cx="66600" cy="401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8" name="Google Shape;778;p23"/>
          <p:cNvCxnSpPr>
            <a:cxnSpLocks/>
            <a:endCxn id="741" idx="2"/>
          </p:cNvCxnSpPr>
          <p:nvPr/>
        </p:nvCxnSpPr>
        <p:spPr>
          <a:xfrm>
            <a:off x="2157913" y="2925379"/>
            <a:ext cx="2227736" cy="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23"/>
          <p:cNvCxnSpPr>
            <a:cxnSpLocks/>
            <a:stCxn id="741" idx="6"/>
            <a:endCxn id="774" idx="1"/>
          </p:cNvCxnSpPr>
          <p:nvPr/>
        </p:nvCxnSpPr>
        <p:spPr>
          <a:xfrm>
            <a:off x="5738049" y="2925379"/>
            <a:ext cx="1091110" cy="11323"/>
          </a:xfrm>
          <a:prstGeom prst="straightConnector1">
            <a:avLst/>
          </a:prstGeom>
          <a:noFill/>
          <a:ln w="9525" cap="flat" cmpd="sng">
            <a:solidFill>
              <a:schemeClr val="accent4"/>
            </a:solidFill>
            <a:prstDash val="solid"/>
            <a:round/>
            <a:headEnd type="none" w="med" len="med"/>
            <a:tailEnd type="none" w="med" len="med"/>
          </a:ln>
        </p:spPr>
      </p:cxnSp>
      <p:cxnSp>
        <p:nvCxnSpPr>
          <p:cNvPr id="780" name="Google Shape;780;p23"/>
          <p:cNvCxnSpPr>
            <a:cxnSpLocks/>
            <a:endCxn id="742" idx="2"/>
          </p:cNvCxnSpPr>
          <p:nvPr/>
        </p:nvCxnSpPr>
        <p:spPr>
          <a:xfrm>
            <a:off x="3200389" y="4273351"/>
            <a:ext cx="1185260" cy="4865"/>
          </a:xfrm>
          <a:prstGeom prst="straightConnector1">
            <a:avLst/>
          </a:prstGeom>
          <a:noFill/>
          <a:ln w="9525" cap="flat" cmpd="sng">
            <a:solidFill>
              <a:schemeClr val="accent5"/>
            </a:solidFill>
            <a:prstDash val="solid"/>
            <a:round/>
            <a:headEnd type="none" w="med" len="med"/>
            <a:tailEnd type="none" w="med" len="med"/>
          </a:ln>
        </p:spPr>
      </p:cxnSp>
      <p:cxnSp>
        <p:nvCxnSpPr>
          <p:cNvPr id="781" name="Google Shape;781;p23"/>
          <p:cNvCxnSpPr>
            <a:cxnSpLocks/>
            <a:stCxn id="742" idx="6"/>
            <a:endCxn id="777" idx="1"/>
          </p:cNvCxnSpPr>
          <p:nvPr/>
        </p:nvCxnSpPr>
        <p:spPr>
          <a:xfrm flipV="1">
            <a:off x="5738049" y="4273350"/>
            <a:ext cx="1091110" cy="4866"/>
          </a:xfrm>
          <a:prstGeom prst="straightConnector1">
            <a:avLst/>
          </a:prstGeom>
          <a:noFill/>
          <a:ln w="9525" cap="flat" cmpd="sng">
            <a:solidFill>
              <a:schemeClr val="accent5"/>
            </a:solidFill>
            <a:prstDash val="solid"/>
            <a:round/>
            <a:headEnd type="none" w="med" len="med"/>
            <a:tailEnd type="none" w="med" len="med"/>
          </a:ln>
        </p:spPr>
      </p:cxnSp>
      <p:grpSp>
        <p:nvGrpSpPr>
          <p:cNvPr id="24" name="Group 23">
            <a:extLst>
              <a:ext uri="{FF2B5EF4-FFF2-40B4-BE49-F238E27FC236}">
                <a16:creationId xmlns:a16="http://schemas.microsoft.com/office/drawing/2014/main" id="{80140ECE-8BCD-87C9-6826-A346ECAB2A0B}"/>
              </a:ext>
            </a:extLst>
          </p:cNvPr>
          <p:cNvGrpSpPr/>
          <p:nvPr/>
        </p:nvGrpSpPr>
        <p:grpSpPr>
          <a:xfrm>
            <a:off x="4385649" y="2521429"/>
            <a:ext cx="1352400" cy="807900"/>
            <a:chOff x="4350450" y="2501163"/>
            <a:chExt cx="1352400" cy="807900"/>
          </a:xfrm>
        </p:grpSpPr>
        <p:sp>
          <p:nvSpPr>
            <p:cNvPr id="741" name="Google Shape;741;p23"/>
            <p:cNvSpPr/>
            <p:nvPr/>
          </p:nvSpPr>
          <p:spPr>
            <a:xfrm>
              <a:off x="4350450" y="2501163"/>
              <a:ext cx="1352400" cy="807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6;p23">
              <a:extLst>
                <a:ext uri="{FF2B5EF4-FFF2-40B4-BE49-F238E27FC236}">
                  <a16:creationId xmlns:a16="http://schemas.microsoft.com/office/drawing/2014/main" id="{5D1E805F-392E-6ED5-843C-0905D169DDB9}"/>
                </a:ext>
              </a:extLst>
            </p:cNvPr>
            <p:cNvSpPr txBox="1"/>
            <p:nvPr/>
          </p:nvSpPr>
          <p:spPr>
            <a:xfrm>
              <a:off x="4350450" y="266423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Silhouette </a:t>
              </a:r>
            </a:p>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Method</a:t>
              </a:r>
            </a:p>
          </p:txBody>
        </p:sp>
      </p:grpSp>
      <p:grpSp>
        <p:nvGrpSpPr>
          <p:cNvPr id="23" name="Group 22">
            <a:extLst>
              <a:ext uri="{FF2B5EF4-FFF2-40B4-BE49-F238E27FC236}">
                <a16:creationId xmlns:a16="http://schemas.microsoft.com/office/drawing/2014/main" id="{154AF73B-6085-D05C-2463-7A7F19340668}"/>
              </a:ext>
            </a:extLst>
          </p:cNvPr>
          <p:cNvGrpSpPr/>
          <p:nvPr/>
        </p:nvGrpSpPr>
        <p:grpSpPr>
          <a:xfrm>
            <a:off x="4385649" y="3874266"/>
            <a:ext cx="1388187" cy="807900"/>
            <a:chOff x="4350450" y="3638488"/>
            <a:chExt cx="1388187" cy="807900"/>
          </a:xfrm>
        </p:grpSpPr>
        <p:sp>
          <p:nvSpPr>
            <p:cNvPr id="742" name="Google Shape;742;p23"/>
            <p:cNvSpPr/>
            <p:nvPr/>
          </p:nvSpPr>
          <p:spPr>
            <a:xfrm>
              <a:off x="4350450" y="3638488"/>
              <a:ext cx="1352400" cy="80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6;p23">
              <a:extLst>
                <a:ext uri="{FF2B5EF4-FFF2-40B4-BE49-F238E27FC236}">
                  <a16:creationId xmlns:a16="http://schemas.microsoft.com/office/drawing/2014/main" id="{7A92F9D7-ED9F-49F1-BCFE-E39D1F649B71}"/>
                </a:ext>
              </a:extLst>
            </p:cNvPr>
            <p:cNvSpPr txBox="1"/>
            <p:nvPr/>
          </p:nvSpPr>
          <p:spPr>
            <a:xfrm>
              <a:off x="4386237" y="3834738"/>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Gap Statistic  </a:t>
              </a:r>
            </a:p>
            <a:p>
              <a:pPr marL="0" lvl="0" indent="0" algn="ctr" rtl="0">
                <a:spcBef>
                  <a:spcPts val="0"/>
                </a:spcBef>
                <a:spcAft>
                  <a:spcPts val="0"/>
                </a:spcAft>
                <a:buNone/>
              </a:pPr>
              <a:r>
                <a:rPr lang="en-IN" b="1" dirty="0">
                  <a:solidFill>
                    <a:schemeClr val="dk1"/>
                  </a:solidFill>
                  <a:latin typeface="Roboto" panose="02000000000000000000" pitchFamily="2" charset="0"/>
                  <a:ea typeface="Roboto" panose="02000000000000000000" pitchFamily="2" charset="0"/>
                  <a:cs typeface="Roboto" panose="02000000000000000000" pitchFamily="2" charset="0"/>
                  <a:sym typeface="Fira Sans Extra Condensed"/>
                </a:rPr>
                <a:t>Method</a:t>
              </a:r>
            </a:p>
          </p:txBody>
        </p:sp>
      </p:grpSp>
      <p:pic>
        <p:nvPicPr>
          <p:cNvPr id="4" name="Picture">
            <a:extLst>
              <a:ext uri="{FF2B5EF4-FFF2-40B4-BE49-F238E27FC236}">
                <a16:creationId xmlns:a16="http://schemas.microsoft.com/office/drawing/2014/main" id="{28BE8707-6DD2-1181-E5BA-D79E3A5938B6}"/>
              </a:ext>
            </a:extLst>
          </p:cNvPr>
          <p:cNvPicPr/>
          <p:nvPr/>
        </p:nvPicPr>
        <p:blipFill>
          <a:blip r:embed="rId3"/>
          <a:stretch>
            <a:fillRect/>
          </a:stretch>
        </p:blipFill>
        <p:spPr bwMode="auto">
          <a:xfrm>
            <a:off x="1195251" y="904100"/>
            <a:ext cx="2014929" cy="1317564"/>
          </a:xfrm>
          <a:prstGeom prst="rect">
            <a:avLst/>
          </a:prstGeom>
          <a:noFill/>
          <a:ln w="9525">
            <a:noFill/>
            <a:headEnd/>
            <a:tailEnd/>
          </a:ln>
        </p:spPr>
      </p:pic>
      <p:pic>
        <p:nvPicPr>
          <p:cNvPr id="5" name="Picture">
            <a:extLst>
              <a:ext uri="{FF2B5EF4-FFF2-40B4-BE49-F238E27FC236}">
                <a16:creationId xmlns:a16="http://schemas.microsoft.com/office/drawing/2014/main" id="{6D009A86-10EE-879D-CE12-1ECE03A956B7}"/>
              </a:ext>
            </a:extLst>
          </p:cNvPr>
          <p:cNvPicPr/>
          <p:nvPr/>
        </p:nvPicPr>
        <p:blipFill>
          <a:blip r:embed="rId4"/>
          <a:stretch>
            <a:fillRect/>
          </a:stretch>
        </p:blipFill>
        <p:spPr bwMode="auto">
          <a:xfrm>
            <a:off x="1312818" y="2275548"/>
            <a:ext cx="1958964" cy="1317563"/>
          </a:xfrm>
          <a:prstGeom prst="rect">
            <a:avLst/>
          </a:prstGeom>
          <a:noFill/>
          <a:ln w="9525">
            <a:noFill/>
            <a:headEnd/>
            <a:tailEnd/>
          </a:ln>
        </p:spPr>
      </p:pic>
      <p:pic>
        <p:nvPicPr>
          <p:cNvPr id="6" name="Picture 5" descr="A graph of a number of clusters&#10;&#10;Description automatically generated">
            <a:extLst>
              <a:ext uri="{FF2B5EF4-FFF2-40B4-BE49-F238E27FC236}">
                <a16:creationId xmlns:a16="http://schemas.microsoft.com/office/drawing/2014/main" id="{8A8C838A-31E6-A1F8-0577-55891F63EB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46453" y="3619011"/>
            <a:ext cx="1958964" cy="1318199"/>
          </a:xfrm>
          <a:prstGeom prst="rect">
            <a:avLst/>
          </a:prstGeom>
          <a:noFill/>
          <a:ln>
            <a:noFill/>
          </a:ln>
        </p:spPr>
      </p:pic>
    </p:spTree>
    <p:extLst>
      <p:ext uri="{BB962C8B-B14F-4D97-AF65-F5344CB8AC3E}">
        <p14:creationId xmlns:p14="http://schemas.microsoft.com/office/powerpoint/2010/main" val="3027312699"/>
      </p:ext>
    </p:extLst>
  </p:cSld>
  <p:clrMapOvr>
    <a:masterClrMapping/>
  </p:clrMapOvr>
  <mc:AlternateContent xmlns:mc="http://schemas.openxmlformats.org/markup-compatibility/2006" xmlns:p14="http://schemas.microsoft.com/office/powerpoint/2010/main">
    <mc:Choice Requires="p14">
      <p:transition spd="slow" p14:dur="2000" advTm="29628"/>
    </mc:Choice>
    <mc:Fallback xmlns="">
      <p:transition spd="slow" advTm="2962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PAM 2-D </a:t>
            </a: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CLUSTER PLOT</a:t>
            </a:r>
            <a:endParaRPr lang="en-CA" dirty="0">
              <a:latin typeface="Roboto" panose="02000000000000000000" pitchFamily="2" charset="0"/>
              <a:ea typeface="Roboto" panose="02000000000000000000" pitchFamily="2" charset="0"/>
              <a:cs typeface="Roboto" panose="02000000000000000000" pitchFamily="2" charset="0"/>
            </a:endParaRPr>
          </a:p>
        </p:txBody>
      </p:sp>
      <p:grpSp>
        <p:nvGrpSpPr>
          <p:cNvPr id="3" name="Group 2">
            <a:extLst>
              <a:ext uri="{FF2B5EF4-FFF2-40B4-BE49-F238E27FC236}">
                <a16:creationId xmlns:a16="http://schemas.microsoft.com/office/drawing/2014/main" id="{C4AB1BF1-4366-958D-B4D6-151B45838638}"/>
              </a:ext>
            </a:extLst>
          </p:cNvPr>
          <p:cNvGrpSpPr/>
          <p:nvPr/>
        </p:nvGrpSpPr>
        <p:grpSpPr>
          <a:xfrm>
            <a:off x="651058" y="1425566"/>
            <a:ext cx="4018914" cy="2571670"/>
            <a:chOff x="651058" y="1693351"/>
            <a:chExt cx="4018914" cy="2121003"/>
          </a:xfrm>
        </p:grpSpPr>
        <p:sp>
          <p:nvSpPr>
            <p:cNvPr id="20" name="Google Shape;2149;p41">
              <a:extLst>
                <a:ext uri="{FF2B5EF4-FFF2-40B4-BE49-F238E27FC236}">
                  <a16:creationId xmlns:a16="http://schemas.microsoft.com/office/drawing/2014/main" id="{CC7FF1B0-AB3C-C772-214A-734F452BD642}"/>
                </a:ext>
              </a:extLst>
            </p:cNvPr>
            <p:cNvSpPr txBox="1"/>
            <p:nvPr/>
          </p:nvSpPr>
          <p:spPr>
            <a:xfrm>
              <a:off x="841680" y="1693351"/>
              <a:ext cx="2293390" cy="332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latin typeface="Fira Sans Extra Condensed"/>
                  <a:ea typeface="Fira Sans Extra Condensed"/>
                  <a:cs typeface="Fira Sans Extra Condensed"/>
                  <a:sym typeface="Fira Sans Extra Condensed"/>
                </a:rPr>
                <a:t>Observations</a:t>
              </a:r>
              <a:endParaRPr lang="en-IN" sz="1800" b="1" dirty="0">
                <a:solidFill>
                  <a:srgbClr val="000000"/>
                </a:solidFill>
                <a:latin typeface="Fira Sans Extra Condensed"/>
                <a:ea typeface="Fira Sans Extra Condensed"/>
                <a:cs typeface="Fira Sans Extra Condensed"/>
                <a:sym typeface="Fira Sans Extra Condensed"/>
              </a:endParaRPr>
            </a:p>
          </p:txBody>
        </p:sp>
        <p:sp>
          <p:nvSpPr>
            <p:cNvPr id="21" name="Google Shape;2150;p41">
              <a:extLst>
                <a:ext uri="{FF2B5EF4-FFF2-40B4-BE49-F238E27FC236}">
                  <a16:creationId xmlns:a16="http://schemas.microsoft.com/office/drawing/2014/main" id="{B1166272-DE76-FA6B-F089-1D534FB3913E}"/>
                </a:ext>
              </a:extLst>
            </p:cNvPr>
            <p:cNvSpPr txBox="1"/>
            <p:nvPr/>
          </p:nvSpPr>
          <p:spPr>
            <a:xfrm>
              <a:off x="841680" y="2025495"/>
              <a:ext cx="3828292" cy="1788859"/>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100" dirty="0">
                  <a:highlight>
                    <a:srgbClr val="EFE4FC"/>
                  </a:highlight>
                  <a:latin typeface="Roboto"/>
                  <a:ea typeface="Roboto"/>
                  <a:cs typeface="Roboto"/>
                  <a:sym typeface="Roboto"/>
                </a:rPr>
                <a:t>Cluster 1 (Blue Circles): </a:t>
              </a:r>
              <a:r>
                <a:rPr lang="en-US" sz="1100" dirty="0">
                  <a:latin typeface="Roboto"/>
                  <a:ea typeface="Roboto"/>
                  <a:cs typeface="Roboto"/>
                  <a:sym typeface="Roboto"/>
                </a:rPr>
                <a:t>This cluster is concentrated around the left part of the plot, suggesting that these data points are closely related in terms of their attributes represented by Dim1 and Dim2. The dense nature of this cluster implies that these attributes are quite homogeneous within this group.</a:t>
              </a:r>
            </a:p>
            <a:p>
              <a:pPr marL="171450" lvl="0" indent="-171450" algn="l" rtl="0">
                <a:spcBef>
                  <a:spcPts val="0"/>
                </a:spcBef>
                <a:spcAft>
                  <a:spcPts val="0"/>
                </a:spcAft>
                <a:buFont typeface="Arial" panose="020B0604020202020204" pitchFamily="34" charset="0"/>
                <a:buChar char="•"/>
              </a:pPr>
              <a:endParaRPr lang="en-US" sz="1100" dirty="0">
                <a:latin typeface="Roboto"/>
                <a:ea typeface="Roboto"/>
                <a:cs typeface="Roboto"/>
                <a:sym typeface="Roboto"/>
              </a:endParaRPr>
            </a:p>
            <a:p>
              <a:pPr marL="171450" lvl="0" indent="-171450" algn="l" rtl="0">
                <a:spcBef>
                  <a:spcPts val="0"/>
                </a:spcBef>
                <a:spcAft>
                  <a:spcPts val="0"/>
                </a:spcAft>
                <a:buFont typeface="Arial" panose="020B0604020202020204" pitchFamily="34" charset="0"/>
                <a:buChar char="•"/>
              </a:pPr>
              <a:r>
                <a:rPr lang="en-US" sz="1100" dirty="0">
                  <a:highlight>
                    <a:srgbClr val="EFE4FC"/>
                  </a:highlight>
                  <a:latin typeface="Roboto"/>
                  <a:ea typeface="Roboto"/>
                  <a:cs typeface="Roboto"/>
                  <a:sym typeface="Roboto"/>
                </a:rPr>
                <a:t>Cluster 2 (Red Triangles): </a:t>
              </a:r>
              <a:r>
                <a:rPr lang="en-US" sz="1100" dirty="0">
                  <a:latin typeface="Roboto"/>
                  <a:ea typeface="Roboto"/>
                  <a:cs typeface="Roboto"/>
                  <a:sym typeface="Roboto"/>
                </a:rPr>
                <a:t>This cluster is more spread out compared to Cluster 1, covering a broader area in the plot mainly to the right side. This spread suggests a higher variation within the cluster compared to Cluster 1.</a:t>
              </a:r>
            </a:p>
          </p:txBody>
        </p:sp>
        <p:sp>
          <p:nvSpPr>
            <p:cNvPr id="19" name="Google Shape;2151;p41">
              <a:extLst>
                <a:ext uri="{FF2B5EF4-FFF2-40B4-BE49-F238E27FC236}">
                  <a16:creationId xmlns:a16="http://schemas.microsoft.com/office/drawing/2014/main" id="{BBD637F2-F29E-07D9-03F5-6A8A54DCA748}"/>
                </a:ext>
              </a:extLst>
            </p:cNvPr>
            <p:cNvSpPr/>
            <p:nvPr/>
          </p:nvSpPr>
          <p:spPr>
            <a:xfrm>
              <a:off x="651058" y="1744244"/>
              <a:ext cx="190622" cy="682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a:extLst>
              <a:ext uri="{FF2B5EF4-FFF2-40B4-BE49-F238E27FC236}">
                <a16:creationId xmlns:a16="http://schemas.microsoft.com/office/drawing/2014/main" id="{663F9D89-A9AC-9456-AFC6-A26986242C70}"/>
              </a:ext>
            </a:extLst>
          </p:cNvPr>
          <p:cNvPicPr/>
          <p:nvPr/>
        </p:nvPicPr>
        <p:blipFill>
          <a:blip r:embed="rId3"/>
          <a:stretch>
            <a:fillRect/>
          </a:stretch>
        </p:blipFill>
        <p:spPr bwMode="auto">
          <a:xfrm>
            <a:off x="4927010" y="1360712"/>
            <a:ext cx="3461429" cy="2904309"/>
          </a:xfrm>
          <a:prstGeom prst="rect">
            <a:avLst/>
          </a:prstGeom>
          <a:noFill/>
          <a:ln w="9525">
            <a:noFill/>
            <a:headEnd/>
            <a:tailEnd/>
          </a:ln>
        </p:spPr>
      </p:pic>
    </p:spTree>
    <p:extLst>
      <p:ext uri="{BB962C8B-B14F-4D97-AF65-F5344CB8AC3E}">
        <p14:creationId xmlns:p14="http://schemas.microsoft.com/office/powerpoint/2010/main" val="155212736"/>
      </p:ext>
    </p:extLst>
  </p:cSld>
  <p:clrMapOvr>
    <a:masterClrMapping/>
  </p:clrMapOvr>
  <mc:AlternateContent xmlns:mc="http://schemas.openxmlformats.org/markup-compatibility/2006" xmlns:p14="http://schemas.microsoft.com/office/powerpoint/2010/main">
    <mc:Choice Requires="p14">
      <p:transition spd="slow" p14:dur="2000" advTm="32612"/>
    </mc:Choice>
    <mc:Fallback xmlns="">
      <p:transition spd="slow" advTm="3261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b="0" dirty="0">
                <a:highlight>
                  <a:srgbClr val="FFFF00"/>
                </a:highlight>
                <a:latin typeface="Roboto" panose="02000000000000000000" pitchFamily="2" charset="0"/>
                <a:ea typeface="Roboto" panose="02000000000000000000" pitchFamily="2" charset="0"/>
                <a:cs typeface="Roboto" panose="02000000000000000000" pitchFamily="2" charset="0"/>
              </a:rPr>
              <a:t>CLUSTER VALIDATION </a:t>
            </a:r>
            <a:r>
              <a:rPr lang="en-CA" b="0" dirty="0">
                <a:latin typeface="Roboto" panose="02000000000000000000" pitchFamily="2" charset="0"/>
                <a:ea typeface="Roboto" panose="02000000000000000000" pitchFamily="2" charset="0"/>
                <a:cs typeface="Roboto" panose="02000000000000000000" pitchFamily="2" charset="0"/>
              </a:rPr>
              <a:t>STATISTICS</a:t>
            </a:r>
            <a:endParaRPr b="0" dirty="0">
              <a:latin typeface="Roboto" panose="02000000000000000000" pitchFamily="2" charset="0"/>
              <a:ea typeface="Roboto" panose="02000000000000000000" pitchFamily="2" charset="0"/>
              <a:cs typeface="Roboto" panose="02000000000000000000" pitchFamily="2" charset="0"/>
            </a:endParaRPr>
          </a:p>
        </p:txBody>
      </p:sp>
      <p:sp>
        <p:nvSpPr>
          <p:cNvPr id="486" name="Google Shape;486;p19"/>
          <p:cNvSpPr txBox="1"/>
          <p:nvPr/>
        </p:nvSpPr>
        <p:spPr>
          <a:xfrm>
            <a:off x="791294" y="3799784"/>
            <a:ext cx="1981200" cy="614921"/>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400" dirty="0">
                <a:highlight>
                  <a:srgbClr val="FFFF00"/>
                </a:highlight>
                <a:latin typeface="Roboto" panose="02000000000000000000" pitchFamily="2" charset="0"/>
                <a:ea typeface="Roboto" panose="02000000000000000000" pitchFamily="2" charset="0"/>
                <a:cs typeface="Roboto" panose="02000000000000000000" pitchFamily="2" charset="0"/>
              </a:rPr>
              <a:t>Silhouette Score</a:t>
            </a:r>
          </a:p>
          <a:p>
            <a:pPr lvl="0" algn="ctr" rtl="0">
              <a:spcBef>
                <a:spcPts val="0"/>
              </a:spcBef>
              <a:spcAft>
                <a:spcPts val="0"/>
              </a:spcAft>
            </a:pPr>
            <a:r>
              <a:rPr lang="en-US" sz="1400" dirty="0">
                <a:highlight>
                  <a:srgbClr val="FFFF00"/>
                </a:highlight>
                <a:latin typeface="Roboto" panose="02000000000000000000" pitchFamily="2" charset="0"/>
                <a:ea typeface="Roboto" panose="02000000000000000000" pitchFamily="2" charset="0"/>
                <a:cs typeface="Roboto" panose="02000000000000000000" pitchFamily="2" charset="0"/>
              </a:rPr>
              <a:t>Dunn Index</a:t>
            </a:r>
          </a:p>
          <a:p>
            <a:pPr lvl="0" algn="ctr" rtl="0">
              <a:spcBef>
                <a:spcPts val="0"/>
              </a:spcBef>
              <a:spcAft>
                <a:spcPts val="0"/>
              </a:spcAft>
            </a:pPr>
            <a:r>
              <a:rPr lang="en-US" sz="1400" dirty="0">
                <a:highlight>
                  <a:srgbClr val="FFFF00"/>
                </a:highlight>
                <a:latin typeface="Roboto" panose="02000000000000000000" pitchFamily="2" charset="0"/>
                <a:ea typeface="Roboto" panose="02000000000000000000" pitchFamily="2" charset="0"/>
                <a:cs typeface="Roboto" panose="02000000000000000000" pitchFamily="2" charset="0"/>
              </a:rPr>
              <a:t>Connectivity</a:t>
            </a:r>
          </a:p>
        </p:txBody>
      </p:sp>
      <p:sp>
        <p:nvSpPr>
          <p:cNvPr id="487" name="Google Shape;487;p19"/>
          <p:cNvSpPr txBox="1"/>
          <p:nvPr/>
        </p:nvSpPr>
        <p:spPr>
          <a:xfrm>
            <a:off x="788000" y="2467178"/>
            <a:ext cx="1981200" cy="8240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INTERNAL VALIDATION MEASURES</a:t>
            </a:r>
            <a:endParaRPr dirty="0">
              <a:latin typeface="Roboto"/>
              <a:ea typeface="Roboto"/>
              <a:cs typeface="Roboto"/>
              <a:sym typeface="Roboto"/>
            </a:endParaRPr>
          </a:p>
        </p:txBody>
      </p:sp>
      <p:sp>
        <p:nvSpPr>
          <p:cNvPr id="488" name="Google Shape;488;p19"/>
          <p:cNvSpPr/>
          <p:nvPr/>
        </p:nvSpPr>
        <p:spPr>
          <a:xfrm>
            <a:off x="1386235" y="1211750"/>
            <a:ext cx="784800" cy="7848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972985" y="12117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93" name="Google Shape;493;p19"/>
          <p:cNvGrpSpPr/>
          <p:nvPr/>
        </p:nvGrpSpPr>
        <p:grpSpPr>
          <a:xfrm>
            <a:off x="3886200" y="1114550"/>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19"/>
          <p:cNvCxnSpPr>
            <a:cxnSpLocks/>
            <a:stCxn id="488" idx="6"/>
            <a:endCxn id="513" idx="2"/>
          </p:cNvCxnSpPr>
          <p:nvPr/>
        </p:nvCxnSpPr>
        <p:spPr>
          <a:xfrm>
            <a:off x="2171035" y="1604150"/>
            <a:ext cx="1934100" cy="0"/>
          </a:xfrm>
          <a:prstGeom prst="straightConnector1">
            <a:avLst/>
          </a:prstGeom>
          <a:noFill/>
          <a:ln w="9525" cap="flat" cmpd="sng">
            <a:solidFill>
              <a:schemeClr val="dk2"/>
            </a:solidFill>
            <a:prstDash val="solid"/>
            <a:round/>
            <a:headEnd type="none" w="med" len="med"/>
            <a:tailEnd type="oval" w="med" len="med"/>
          </a:ln>
        </p:spPr>
      </p:cxnSp>
      <p:cxnSp>
        <p:nvCxnSpPr>
          <p:cNvPr id="516" name="Google Shape;516;p19"/>
          <p:cNvCxnSpPr>
            <a:cxnSpLocks/>
            <a:stCxn id="492" idx="2"/>
            <a:endCxn id="514" idx="6"/>
          </p:cNvCxnSpPr>
          <p:nvPr/>
        </p:nvCxnSpPr>
        <p:spPr>
          <a:xfrm rot="10800000">
            <a:off x="4567285" y="1604150"/>
            <a:ext cx="2405700" cy="0"/>
          </a:xfrm>
          <a:prstGeom prst="straightConnector1">
            <a:avLst/>
          </a:prstGeom>
          <a:noFill/>
          <a:ln w="9525" cap="flat" cmpd="sng">
            <a:solidFill>
              <a:schemeClr val="dk2"/>
            </a:solidFill>
            <a:prstDash val="solid"/>
            <a:round/>
            <a:headEnd type="none" w="med" len="med"/>
            <a:tailEnd type="oval" w="med" len="med"/>
          </a:ln>
        </p:spPr>
      </p:cxnSp>
      <p:cxnSp>
        <p:nvCxnSpPr>
          <p:cNvPr id="517" name="Google Shape;517;p19"/>
          <p:cNvCxnSpPr>
            <a:stCxn id="488" idx="4"/>
            <a:endCxn id="451" idx="0"/>
          </p:cNvCxnSpPr>
          <p:nvPr/>
        </p:nvCxnSpPr>
        <p:spPr>
          <a:xfrm>
            <a:off x="1778635" y="1996550"/>
            <a:ext cx="0" cy="429300"/>
          </a:xfrm>
          <a:prstGeom prst="straightConnector1">
            <a:avLst/>
          </a:prstGeom>
          <a:noFill/>
          <a:ln w="9525" cap="flat" cmpd="sng">
            <a:solidFill>
              <a:schemeClr val="dk2"/>
            </a:solidFill>
            <a:prstDash val="solid"/>
            <a:round/>
            <a:headEnd type="none" w="med" len="med"/>
            <a:tailEnd type="oval" w="med" len="med"/>
          </a:ln>
        </p:spPr>
      </p:cxnSp>
      <p:cxnSp>
        <p:nvCxnSpPr>
          <p:cNvPr id="518" name="Google Shape;518;p19"/>
          <p:cNvCxnSpPr>
            <a:cxnSpLocks/>
          </p:cNvCxnSpPr>
          <p:nvPr/>
        </p:nvCxnSpPr>
        <p:spPr>
          <a:xfrm>
            <a:off x="1778600" y="3283179"/>
            <a:ext cx="0" cy="429300"/>
          </a:xfrm>
          <a:prstGeom prst="straightConnector1">
            <a:avLst/>
          </a:prstGeom>
          <a:noFill/>
          <a:ln w="9525" cap="flat" cmpd="sng">
            <a:solidFill>
              <a:schemeClr val="dk2"/>
            </a:solidFill>
            <a:prstDash val="solid"/>
            <a:round/>
            <a:headEnd type="none" w="med" len="med"/>
            <a:tailEnd type="oval" w="med" len="med"/>
          </a:ln>
        </p:spPr>
      </p:cxnSp>
      <p:cxnSp>
        <p:nvCxnSpPr>
          <p:cNvPr id="519" name="Google Shape;519;p19"/>
          <p:cNvCxnSpPr>
            <a:stCxn id="492" idx="4"/>
            <a:endCxn id="450" idx="0"/>
          </p:cNvCxnSpPr>
          <p:nvPr/>
        </p:nvCxnSpPr>
        <p:spPr>
          <a:xfrm>
            <a:off x="7365385" y="1996550"/>
            <a:ext cx="0" cy="429300"/>
          </a:xfrm>
          <a:prstGeom prst="straightConnector1">
            <a:avLst/>
          </a:prstGeom>
          <a:noFill/>
          <a:ln w="9525" cap="flat" cmpd="sng">
            <a:solidFill>
              <a:schemeClr val="dk2"/>
            </a:solidFill>
            <a:prstDash val="solid"/>
            <a:round/>
            <a:headEnd type="none" w="med" len="med"/>
            <a:tailEnd type="oval" w="med" len="med"/>
          </a:ln>
        </p:spPr>
      </p:cxnSp>
      <p:sp>
        <p:nvSpPr>
          <p:cNvPr id="3" name="Google Shape;486;p19">
            <a:extLst>
              <a:ext uri="{FF2B5EF4-FFF2-40B4-BE49-F238E27FC236}">
                <a16:creationId xmlns:a16="http://schemas.microsoft.com/office/drawing/2014/main" id="{DA4F2B76-A319-A0C2-5DB1-44237A61E454}"/>
              </a:ext>
            </a:extLst>
          </p:cNvPr>
          <p:cNvSpPr txBox="1"/>
          <p:nvPr/>
        </p:nvSpPr>
        <p:spPr>
          <a:xfrm>
            <a:off x="6390890" y="3801969"/>
            <a:ext cx="1981200" cy="614921"/>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400" dirty="0">
                <a:highlight>
                  <a:srgbClr val="FFFF00"/>
                </a:highlight>
                <a:latin typeface="Roboto" panose="02000000000000000000" pitchFamily="2" charset="0"/>
                <a:ea typeface="Roboto" panose="02000000000000000000" pitchFamily="2" charset="0"/>
                <a:cs typeface="Roboto" panose="02000000000000000000" pitchFamily="2" charset="0"/>
              </a:rPr>
              <a:t>ADM</a:t>
            </a:r>
          </a:p>
          <a:p>
            <a:pPr lvl="0" algn="ctr" rtl="0">
              <a:spcBef>
                <a:spcPts val="0"/>
              </a:spcBef>
              <a:spcAft>
                <a:spcPts val="0"/>
              </a:spcAft>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AD</a:t>
            </a:r>
          </a:p>
          <a:p>
            <a:pPr lvl="0" algn="ctr" rtl="0">
              <a:spcBef>
                <a:spcPts val="0"/>
              </a:spcBef>
              <a:spcAft>
                <a:spcPts val="0"/>
              </a:spcAft>
            </a:pPr>
            <a:r>
              <a:rPr lang="en-US" sz="1400" dirty="0">
                <a:highlight>
                  <a:srgbClr val="FFFF00"/>
                </a:highlight>
                <a:latin typeface="Roboto" panose="02000000000000000000" pitchFamily="2" charset="0"/>
                <a:ea typeface="Roboto" panose="02000000000000000000" pitchFamily="2" charset="0"/>
                <a:cs typeface="Roboto" panose="02000000000000000000" pitchFamily="2" charset="0"/>
              </a:rPr>
              <a:t>APN</a:t>
            </a:r>
          </a:p>
          <a:p>
            <a:pPr lvl="0" algn="ctr" rtl="0">
              <a:spcBef>
                <a:spcPts val="0"/>
              </a:spcBef>
              <a:spcAft>
                <a:spcPts val="0"/>
              </a:spcAft>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FOM</a:t>
            </a:r>
            <a:endParaRPr lang="en-US" sz="1400"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sp>
        <p:nvSpPr>
          <p:cNvPr id="4" name="Google Shape;487;p19">
            <a:extLst>
              <a:ext uri="{FF2B5EF4-FFF2-40B4-BE49-F238E27FC236}">
                <a16:creationId xmlns:a16="http://schemas.microsoft.com/office/drawing/2014/main" id="{198B12EB-16EA-7CCA-50AF-95F08E4F78B1}"/>
              </a:ext>
            </a:extLst>
          </p:cNvPr>
          <p:cNvSpPr txBox="1"/>
          <p:nvPr/>
        </p:nvSpPr>
        <p:spPr>
          <a:xfrm>
            <a:off x="6387596" y="2469363"/>
            <a:ext cx="1981200" cy="8240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dirty="0">
                <a:latin typeface="Roboto"/>
                <a:ea typeface="Roboto"/>
                <a:cs typeface="Roboto"/>
                <a:sym typeface="Roboto"/>
              </a:rPr>
              <a:t>STABILITY</a:t>
            </a:r>
            <a:r>
              <a:rPr lang="en" dirty="0">
                <a:latin typeface="Roboto"/>
                <a:ea typeface="Roboto"/>
                <a:cs typeface="Roboto"/>
                <a:sym typeface="Roboto"/>
              </a:rPr>
              <a:t> VALIDATION MEASURES</a:t>
            </a:r>
            <a:endParaRPr dirty="0">
              <a:latin typeface="Roboto"/>
              <a:ea typeface="Roboto"/>
              <a:cs typeface="Roboto"/>
              <a:sym typeface="Roboto"/>
            </a:endParaRPr>
          </a:p>
        </p:txBody>
      </p:sp>
      <p:cxnSp>
        <p:nvCxnSpPr>
          <p:cNvPr id="5" name="Google Shape;518;p19">
            <a:extLst>
              <a:ext uri="{FF2B5EF4-FFF2-40B4-BE49-F238E27FC236}">
                <a16:creationId xmlns:a16="http://schemas.microsoft.com/office/drawing/2014/main" id="{F7971EEE-34AA-F52A-D3D5-A9F155C77D0C}"/>
              </a:ext>
            </a:extLst>
          </p:cNvPr>
          <p:cNvCxnSpPr>
            <a:cxnSpLocks/>
          </p:cNvCxnSpPr>
          <p:nvPr/>
        </p:nvCxnSpPr>
        <p:spPr>
          <a:xfrm>
            <a:off x="7378196" y="3285364"/>
            <a:ext cx="0" cy="429300"/>
          </a:xfrm>
          <a:prstGeom prst="straightConnector1">
            <a:avLst/>
          </a:prstGeom>
          <a:noFill/>
          <a:ln w="9525"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2298255200"/>
      </p:ext>
    </p:extLst>
  </p:cSld>
  <p:clrMapOvr>
    <a:masterClrMapping/>
  </p:clrMapOvr>
  <mc:AlternateContent xmlns:mc="http://schemas.openxmlformats.org/markup-compatibility/2006" xmlns:p14="http://schemas.microsoft.com/office/powerpoint/2010/main">
    <mc:Choice Requires="p14">
      <p:transition spd="slow" p14:dur="2000" advTm="26061"/>
    </mc:Choice>
    <mc:Fallback xmlns="">
      <p:transition spd="slow" advTm="2606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0" dirty="0">
                <a:highlight>
                  <a:srgbClr val="FFFF00"/>
                </a:highlight>
                <a:latin typeface="Roboto"/>
                <a:ea typeface="Roboto"/>
                <a:cs typeface="Roboto"/>
                <a:sym typeface="Roboto"/>
              </a:rPr>
              <a:t>INTERNAL</a:t>
            </a:r>
            <a:r>
              <a:rPr lang="en-IN" b="0" dirty="0">
                <a:latin typeface="Roboto"/>
                <a:ea typeface="Roboto"/>
                <a:cs typeface="Roboto"/>
                <a:sym typeface="Roboto"/>
              </a:rPr>
              <a:t> VALIDATION MEASURES</a:t>
            </a:r>
          </a:p>
        </p:txBody>
      </p:sp>
      <p:grpSp>
        <p:nvGrpSpPr>
          <p:cNvPr id="8" name="Group 7">
            <a:extLst>
              <a:ext uri="{FF2B5EF4-FFF2-40B4-BE49-F238E27FC236}">
                <a16:creationId xmlns:a16="http://schemas.microsoft.com/office/drawing/2014/main" id="{34BBF647-C34A-AD14-F630-418DC027C2AF}"/>
              </a:ext>
            </a:extLst>
          </p:cNvPr>
          <p:cNvGrpSpPr/>
          <p:nvPr/>
        </p:nvGrpSpPr>
        <p:grpSpPr>
          <a:xfrm>
            <a:off x="457200" y="3246559"/>
            <a:ext cx="8229600" cy="1036563"/>
            <a:chOff x="457200" y="3742948"/>
            <a:chExt cx="8229600" cy="1036563"/>
          </a:xfrm>
        </p:grpSpPr>
        <p:grpSp>
          <p:nvGrpSpPr>
            <p:cNvPr id="4" name="Group 3">
              <a:extLst>
                <a:ext uri="{FF2B5EF4-FFF2-40B4-BE49-F238E27FC236}">
                  <a16:creationId xmlns:a16="http://schemas.microsoft.com/office/drawing/2014/main" id="{3B3E100F-F1EC-DA45-353A-1833A02304DF}"/>
                </a:ext>
              </a:extLst>
            </p:cNvPr>
            <p:cNvGrpSpPr/>
            <p:nvPr/>
          </p:nvGrpSpPr>
          <p:grpSpPr>
            <a:xfrm>
              <a:off x="457200" y="3742948"/>
              <a:ext cx="8153400" cy="1036563"/>
              <a:chOff x="457200" y="3742948"/>
              <a:chExt cx="8153400" cy="1036563"/>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3742948"/>
                <a:ext cx="8153400" cy="1036563"/>
              </a:xfrm>
              <a:prstGeom prst="roundRect">
                <a:avLst>
                  <a:gd name="adj" fmla="val 15217"/>
                </a:avLst>
              </a:prstGeom>
              <a:solidFill>
                <a:schemeClr val="accent6">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892;p25">
                <a:extLst>
                  <a:ext uri="{FF2B5EF4-FFF2-40B4-BE49-F238E27FC236}">
                    <a16:creationId xmlns:a16="http://schemas.microsoft.com/office/drawing/2014/main" id="{425AF368-836B-77B5-399D-CAA8180CAB53}"/>
                  </a:ext>
                </a:extLst>
              </p:cNvPr>
              <p:cNvSpPr/>
              <p:nvPr/>
            </p:nvSpPr>
            <p:spPr>
              <a:xfrm>
                <a:off x="931861" y="3829488"/>
                <a:ext cx="1446667" cy="233063"/>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n-lt"/>
                    <a:sym typeface="Fira Sans Extra Condensed"/>
                  </a:rPr>
                  <a:t>Conclusion</a:t>
                </a:r>
                <a:endParaRPr lang="en-IN" sz="1100" dirty="0">
                  <a:solidFill>
                    <a:schemeClr val="lt1"/>
                  </a:solidFill>
                  <a:latin typeface="+mn-lt"/>
                </a:endParaRPr>
              </a:p>
            </p:txBody>
          </p:sp>
        </p:grpSp>
        <p:sp>
          <p:nvSpPr>
            <p:cNvPr id="7" name="Google Shape;893;p25">
              <a:extLst>
                <a:ext uri="{FF2B5EF4-FFF2-40B4-BE49-F238E27FC236}">
                  <a16:creationId xmlns:a16="http://schemas.microsoft.com/office/drawing/2014/main" id="{BDA8BF5D-6D59-87CD-D94E-04237161296C}"/>
                </a:ext>
              </a:extLst>
            </p:cNvPr>
            <p:cNvSpPr txBox="1"/>
            <p:nvPr/>
          </p:nvSpPr>
          <p:spPr>
            <a:xfrm>
              <a:off x="704850" y="3993905"/>
              <a:ext cx="7981950" cy="785605"/>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1100" dirty="0">
                  <a:highlight>
                    <a:srgbClr val="FFFF00"/>
                  </a:highlight>
                  <a:latin typeface="Roboto" panose="02000000000000000000" pitchFamily="2" charset="0"/>
                  <a:ea typeface="Roboto" panose="02000000000000000000" pitchFamily="2" charset="0"/>
                  <a:cs typeface="Roboto" panose="02000000000000000000" pitchFamily="2" charset="0"/>
                </a:rPr>
                <a:t>Partitional Clustering Recommended: </a:t>
              </a:r>
              <a:r>
                <a:rPr lang="en-US" sz="1100" dirty="0">
                  <a:latin typeface="Roboto" panose="02000000000000000000" pitchFamily="2" charset="0"/>
                  <a:ea typeface="Roboto" panose="02000000000000000000" pitchFamily="2" charset="0"/>
                  <a:cs typeface="Roboto" panose="02000000000000000000" pitchFamily="2" charset="0"/>
                </a:rPr>
                <a:t>Based on internal validation metrics, K-Means clustering with two clusters is most effective, achieving the lowest connectivity and highest silhouette score.</a:t>
              </a:r>
            </a:p>
          </p:txBody>
        </p:sp>
      </p:grpSp>
      <p:pic>
        <p:nvPicPr>
          <p:cNvPr id="15" name="Picture 14">
            <a:extLst>
              <a:ext uri="{FF2B5EF4-FFF2-40B4-BE49-F238E27FC236}">
                <a16:creationId xmlns:a16="http://schemas.microsoft.com/office/drawing/2014/main" id="{EE350CD7-3D70-24C7-D0C9-E5B2AE9519E5}"/>
              </a:ext>
            </a:extLst>
          </p:cNvPr>
          <p:cNvPicPr>
            <a:picLocks noChangeAspect="1"/>
          </p:cNvPicPr>
          <p:nvPr/>
        </p:nvPicPr>
        <p:blipFill>
          <a:blip r:embed="rId3"/>
          <a:stretch>
            <a:fillRect/>
          </a:stretch>
        </p:blipFill>
        <p:spPr>
          <a:xfrm>
            <a:off x="69230" y="1247206"/>
            <a:ext cx="2960834" cy="1580176"/>
          </a:xfrm>
          <a:prstGeom prst="rect">
            <a:avLst/>
          </a:prstGeom>
        </p:spPr>
      </p:pic>
      <p:pic>
        <p:nvPicPr>
          <p:cNvPr id="19" name="Picture 18">
            <a:extLst>
              <a:ext uri="{FF2B5EF4-FFF2-40B4-BE49-F238E27FC236}">
                <a16:creationId xmlns:a16="http://schemas.microsoft.com/office/drawing/2014/main" id="{27D7735E-D0F6-C528-A8B5-CC88DA20B159}"/>
              </a:ext>
            </a:extLst>
          </p:cNvPr>
          <p:cNvPicPr>
            <a:picLocks noChangeAspect="1"/>
          </p:cNvPicPr>
          <p:nvPr/>
        </p:nvPicPr>
        <p:blipFill>
          <a:blip r:embed="rId4"/>
          <a:stretch>
            <a:fillRect/>
          </a:stretch>
        </p:blipFill>
        <p:spPr>
          <a:xfrm>
            <a:off x="3147949" y="1247206"/>
            <a:ext cx="2960834" cy="1580176"/>
          </a:xfrm>
          <a:prstGeom prst="rect">
            <a:avLst/>
          </a:prstGeom>
        </p:spPr>
      </p:pic>
      <p:pic>
        <p:nvPicPr>
          <p:cNvPr id="21" name="Picture 20">
            <a:extLst>
              <a:ext uri="{FF2B5EF4-FFF2-40B4-BE49-F238E27FC236}">
                <a16:creationId xmlns:a16="http://schemas.microsoft.com/office/drawing/2014/main" id="{3F3A37BE-C72E-D37A-A8E9-95C2BBDE80BB}"/>
              </a:ext>
            </a:extLst>
          </p:cNvPr>
          <p:cNvPicPr>
            <a:picLocks noChangeAspect="1"/>
          </p:cNvPicPr>
          <p:nvPr/>
        </p:nvPicPr>
        <p:blipFill>
          <a:blip r:embed="rId5"/>
          <a:stretch>
            <a:fillRect/>
          </a:stretch>
        </p:blipFill>
        <p:spPr>
          <a:xfrm>
            <a:off x="5996052" y="1247206"/>
            <a:ext cx="2960834" cy="1580176"/>
          </a:xfrm>
          <a:prstGeom prst="rect">
            <a:avLst/>
          </a:prstGeom>
        </p:spPr>
      </p:pic>
    </p:spTree>
    <p:extLst>
      <p:ext uri="{BB962C8B-B14F-4D97-AF65-F5344CB8AC3E}">
        <p14:creationId xmlns:p14="http://schemas.microsoft.com/office/powerpoint/2010/main" val="3925904751"/>
      </p:ext>
    </p:extLst>
  </p:cSld>
  <p:clrMapOvr>
    <a:masterClrMapping/>
  </p:clrMapOvr>
  <mc:AlternateContent xmlns:mc="http://schemas.openxmlformats.org/markup-compatibility/2006" xmlns:p14="http://schemas.microsoft.com/office/powerpoint/2010/main">
    <mc:Choice Requires="p14">
      <p:transition spd="slow" p14:dur="2000" advTm="18317"/>
    </mc:Choice>
    <mc:Fallback xmlns="">
      <p:transition spd="slow" advTm="1831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STABILITY MEASURES </a:t>
            </a:r>
            <a:r>
              <a:rPr lang="en-US" dirty="0">
                <a:latin typeface="Roboto" panose="02000000000000000000" pitchFamily="2" charset="0"/>
                <a:ea typeface="Roboto" panose="02000000000000000000" pitchFamily="2" charset="0"/>
                <a:cs typeface="Roboto" panose="02000000000000000000" pitchFamily="2" charset="0"/>
              </a:rPr>
              <a:t>IN CLUSTER VALIDATION</a:t>
            </a:r>
            <a:endParaRPr lang="en-IN"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1657" name="Google Shape;1657;p34"/>
          <p:cNvGraphicFramePr/>
          <p:nvPr>
            <p:extLst>
              <p:ext uri="{D42A27DB-BD31-4B8C-83A1-F6EECF244321}">
                <p14:modId xmlns:p14="http://schemas.microsoft.com/office/powerpoint/2010/main" val="2117158573"/>
              </p:ext>
            </p:extLst>
          </p:nvPr>
        </p:nvGraphicFramePr>
        <p:xfrm>
          <a:off x="875475" y="2025338"/>
          <a:ext cx="5605096" cy="2914698"/>
        </p:xfrm>
        <a:graphic>
          <a:graphicData uri="http://schemas.openxmlformats.org/drawingml/2006/table">
            <a:tbl>
              <a:tblPr>
                <a:noFill/>
                <a:tableStyleId>{D7A09C55-13AD-4218-92B7-5AB16898E972}</a:tableStyleId>
              </a:tblPr>
              <a:tblGrid>
                <a:gridCol w="2470464">
                  <a:extLst>
                    <a:ext uri="{9D8B030D-6E8A-4147-A177-3AD203B41FA5}">
                      <a16:colId xmlns:a16="http://schemas.microsoft.com/office/drawing/2014/main" val="20000"/>
                    </a:ext>
                  </a:extLst>
                </a:gridCol>
                <a:gridCol w="3134632">
                  <a:extLst>
                    <a:ext uri="{9D8B030D-6E8A-4147-A177-3AD203B41FA5}">
                      <a16:colId xmlns:a16="http://schemas.microsoft.com/office/drawing/2014/main" val="20001"/>
                    </a:ext>
                  </a:extLst>
                </a:gridCol>
              </a:tblGrid>
              <a:tr h="373034">
                <a:tc gridSpan="2">
                  <a:txBody>
                    <a:bodyPr/>
                    <a:lstStyle/>
                    <a:p>
                      <a:pPr marL="0" lvl="0" indent="0" algn="ctr" rtl="0">
                        <a:spcBef>
                          <a:spcPts val="0"/>
                        </a:spcBef>
                        <a:spcAft>
                          <a:spcPts val="0"/>
                        </a:spcAft>
                        <a:buNone/>
                      </a:pPr>
                      <a:r>
                        <a:rPr lang="en-US" sz="1400" dirty="0"/>
                        <a:t>FOUR TYPES</a:t>
                      </a:r>
                      <a:endParaRPr lang="en-US" sz="14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lumMod val="50000"/>
                        <a:alpha val="25099"/>
                      </a:schemeClr>
                    </a:solidFill>
                  </a:tcPr>
                </a:tc>
                <a:tc hMerge="1">
                  <a:txBody>
                    <a:bodyPr/>
                    <a:lstStyle/>
                    <a:p>
                      <a:endParaRPr lang="en-US"/>
                    </a:p>
                  </a:txBody>
                  <a:tcPr/>
                </a:tc>
                <a:extLst>
                  <a:ext uri="{0D108BD9-81ED-4DB2-BD59-A6C34878D82A}">
                    <a16:rowId xmlns:a16="http://schemas.microsoft.com/office/drawing/2014/main" val="10000"/>
                  </a:ext>
                </a:extLst>
              </a:tr>
              <a:tr h="598338">
                <a:tc>
                  <a:txBody>
                    <a:bodyPr/>
                    <a:lstStyle/>
                    <a:p>
                      <a:pPr marL="0" lvl="0" indent="0" algn="ctr" rtl="0">
                        <a:spcBef>
                          <a:spcPts val="0"/>
                        </a:spcBef>
                        <a:spcAft>
                          <a:spcPts val="0"/>
                        </a:spcAft>
                        <a:buNone/>
                      </a:pPr>
                      <a:r>
                        <a:rPr lang="en-US" sz="1200" b="1" dirty="0">
                          <a:solidFill>
                            <a:schemeClr val="lt1"/>
                          </a:solidFill>
                          <a:latin typeface="Fira Sans Extra Condensed"/>
                          <a:ea typeface="Fira Sans Extra Condensed"/>
                          <a:cs typeface="Fira Sans Extra Condensed"/>
                          <a:sym typeface="Fira Sans Extra Condensed"/>
                        </a:rPr>
                        <a:t>Average Proportion of Non-overlap (APN)</a:t>
                      </a:r>
                      <a:endParaRPr sz="12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dirty="0"/>
                        <a:t>Measures the average dissimilarity between clusters obtained from the dataset and those from subsamples.</a:t>
                      </a:r>
                      <a:endParaRPr sz="10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598338">
                <a:tc>
                  <a:txBody>
                    <a:bodyPr/>
                    <a:lstStyle/>
                    <a:p>
                      <a:pPr marL="0" lvl="0" indent="0" algn="ctr" rtl="0">
                        <a:spcBef>
                          <a:spcPts val="0"/>
                        </a:spcBef>
                        <a:spcAft>
                          <a:spcPts val="0"/>
                        </a:spcAft>
                        <a:buNone/>
                      </a:pPr>
                      <a:r>
                        <a:rPr lang="en-IN" sz="1200" b="1" dirty="0">
                          <a:solidFill>
                            <a:schemeClr val="lt1"/>
                          </a:solidFill>
                          <a:latin typeface="Fira Sans Extra Condensed"/>
                          <a:ea typeface="Fira Sans Extra Condensed"/>
                          <a:cs typeface="Fira Sans Extra Condensed"/>
                          <a:sym typeface="Fira Sans Extra Condensed"/>
                        </a:rPr>
                        <a:t>Average Distance (AD)</a:t>
                      </a:r>
                      <a:endParaRPr sz="12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000" dirty="0"/>
                        <a:t>Calculates the average distance between elements in the same cluster across different clustering solutions.</a:t>
                      </a:r>
                      <a:endParaRPr sz="10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59833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lt1"/>
                          </a:solidFill>
                          <a:latin typeface="Fira Sans Extra Condensed"/>
                          <a:ea typeface="Fira Sans Extra Condensed"/>
                          <a:cs typeface="Fira Sans Extra Condensed"/>
                          <a:sym typeface="Fira Sans Extra Condensed"/>
                        </a:rPr>
                        <a:t>Average Distance between Means (ADM)</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000" dirty="0"/>
                        <a:t>Evaluates the stability of cluster centroids by measuring the distance between centroids in different subsamples.</a:t>
                      </a:r>
                      <a:endParaRPr sz="10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598338">
                <a:tc>
                  <a:txBody>
                    <a:bodyPr/>
                    <a:lstStyle/>
                    <a:p>
                      <a:pPr marL="0" lvl="0" indent="0" algn="ctr" rtl="0">
                        <a:spcBef>
                          <a:spcPts val="0"/>
                        </a:spcBef>
                        <a:spcAft>
                          <a:spcPts val="0"/>
                        </a:spcAft>
                        <a:buNone/>
                      </a:pPr>
                      <a:r>
                        <a:rPr lang="en-US" sz="1200" b="1" dirty="0">
                          <a:solidFill>
                            <a:schemeClr val="lt1"/>
                          </a:solidFill>
                          <a:latin typeface="Fira Sans Extra Condensed"/>
                          <a:ea typeface="Fira Sans Extra Condensed"/>
                          <a:cs typeface="Fira Sans Extra Condensed"/>
                          <a:sym typeface="Fira Sans Extra Condensed"/>
                        </a:rPr>
                        <a:t>Figure of Merit (FOM) </a:t>
                      </a:r>
                      <a:endParaRPr sz="12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000" dirty="0"/>
                        <a:t>Focuses on the within-cluster dispersion and its variation across different subsamples.</a:t>
                      </a:r>
                      <a:endParaRPr sz="10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grpSp>
        <p:nvGrpSpPr>
          <p:cNvPr id="1658" name="Google Shape;1658;p34"/>
          <p:cNvGrpSpPr/>
          <p:nvPr/>
        </p:nvGrpSpPr>
        <p:grpSpPr>
          <a:xfrm>
            <a:off x="6481099" y="2187361"/>
            <a:ext cx="1771160" cy="2590651"/>
            <a:chOff x="5894611" y="1313840"/>
            <a:chExt cx="2411226" cy="3405834"/>
          </a:xfrm>
        </p:grpSpPr>
        <p:sp>
          <p:nvSpPr>
            <p:cNvPr id="1659" name="Google Shape;1659;p34"/>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27C3126B-898E-8A02-7EDA-7E6B68ECA6CF}"/>
              </a:ext>
            </a:extLst>
          </p:cNvPr>
          <p:cNvGrpSpPr/>
          <p:nvPr/>
        </p:nvGrpSpPr>
        <p:grpSpPr>
          <a:xfrm>
            <a:off x="548640" y="1011914"/>
            <a:ext cx="8153400" cy="847380"/>
            <a:chOff x="495300" y="2441930"/>
            <a:chExt cx="8153400" cy="847380"/>
          </a:xfrm>
          <a:solidFill>
            <a:schemeClr val="accent5">
              <a:lumMod val="40000"/>
              <a:lumOff val="60000"/>
            </a:schemeClr>
          </a:solidFill>
        </p:grpSpPr>
        <p:sp>
          <p:nvSpPr>
            <p:cNvPr id="3" name="Google Shape;890;p25">
              <a:extLst>
                <a:ext uri="{FF2B5EF4-FFF2-40B4-BE49-F238E27FC236}">
                  <a16:creationId xmlns:a16="http://schemas.microsoft.com/office/drawing/2014/main" id="{7E1AC449-38F5-70A1-B94E-2480B1F6DFA4}"/>
                </a:ext>
              </a:extLst>
            </p:cNvPr>
            <p:cNvSpPr/>
            <p:nvPr/>
          </p:nvSpPr>
          <p:spPr>
            <a:xfrm>
              <a:off x="495300" y="2441930"/>
              <a:ext cx="8153400" cy="847380"/>
            </a:xfrm>
            <a:prstGeom prst="roundRect">
              <a:avLst>
                <a:gd name="adj" fmla="val 15217"/>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893;p25">
              <a:extLst>
                <a:ext uri="{FF2B5EF4-FFF2-40B4-BE49-F238E27FC236}">
                  <a16:creationId xmlns:a16="http://schemas.microsoft.com/office/drawing/2014/main" id="{03112947-BECF-F479-DD36-A929475F0B6A}"/>
                </a:ext>
              </a:extLst>
            </p:cNvPr>
            <p:cNvSpPr txBox="1"/>
            <p:nvPr/>
          </p:nvSpPr>
          <p:spPr>
            <a:xfrm>
              <a:off x="742950" y="2713108"/>
              <a:ext cx="7882618" cy="517517"/>
            </a:xfrm>
            <a:prstGeom prst="rect">
              <a:avLst/>
            </a:prstGeom>
            <a:grpFill/>
            <a:ln>
              <a:noFill/>
            </a:ln>
          </p:spPr>
          <p:txBody>
            <a:bodyPr spcFirstLastPara="1" wrap="square" lIns="91425" tIns="91425" rIns="91425" bIns="91425" anchor="ctr" anchorCtr="0">
              <a:noAutofit/>
            </a:bodyPr>
            <a:lstStyle/>
            <a:p>
              <a:r>
                <a:rPr lang="en-US" sz="1100" dirty="0">
                  <a:latin typeface="Roboto" panose="02000000000000000000" pitchFamily="2" charset="0"/>
                  <a:ea typeface="Roboto" panose="02000000000000000000" pitchFamily="2" charset="0"/>
                  <a:cs typeface="Roboto" panose="02000000000000000000" pitchFamily="2" charset="0"/>
                </a:rPr>
                <a:t>Ensuring stability in clustering is crucial for confirming that the identified clusters are reliable and not artifacts of specific data peculiarities or the clustering process.</a:t>
              </a:r>
              <a:endParaRPr lang="en-IN" sz="1050" dirty="0">
                <a:latin typeface="Roboto" panose="02000000000000000000" pitchFamily="2" charset="0"/>
                <a:ea typeface="Roboto" panose="02000000000000000000" pitchFamily="2" charset="0"/>
                <a:cs typeface="Roboto" panose="02000000000000000000" pitchFamily="2" charset="0"/>
              </a:endParaRPr>
            </a:p>
          </p:txBody>
        </p:sp>
      </p:grpSp>
      <p:sp>
        <p:nvSpPr>
          <p:cNvPr id="10" name="Google Shape;892;p25">
            <a:extLst>
              <a:ext uri="{FF2B5EF4-FFF2-40B4-BE49-F238E27FC236}">
                <a16:creationId xmlns:a16="http://schemas.microsoft.com/office/drawing/2014/main" id="{9B8B4492-5464-9C66-469D-195902DB39E2}"/>
              </a:ext>
            </a:extLst>
          </p:cNvPr>
          <p:cNvSpPr/>
          <p:nvPr/>
        </p:nvSpPr>
        <p:spPr>
          <a:xfrm>
            <a:off x="796290" y="1121660"/>
            <a:ext cx="1446667" cy="184008"/>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n-lt"/>
                <a:sym typeface="Fira Sans Extra Condensed"/>
              </a:rPr>
              <a:t>Importance</a:t>
            </a:r>
            <a:endParaRPr lang="en-IN" sz="1100" dirty="0">
              <a:solidFill>
                <a:schemeClr val="lt1"/>
              </a:solidFill>
              <a:latin typeface="+mn-lt"/>
            </a:endParaRPr>
          </a:p>
        </p:txBody>
      </p:sp>
      <p:pic>
        <p:nvPicPr>
          <p:cNvPr id="16" name="Audio 15">
            <a:hlinkClick r:id="" action="ppaction://media"/>
            <a:extLst>
              <a:ext uri="{FF2B5EF4-FFF2-40B4-BE49-F238E27FC236}">
                <a16:creationId xmlns:a16="http://schemas.microsoft.com/office/drawing/2014/main" id="{720563FE-C894-E666-1447-B6C2B6251E9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4211" t="-234211" r="-234211" b="-234211"/>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79872244"/>
      </p:ext>
    </p:extLst>
  </p:cSld>
  <p:clrMapOvr>
    <a:masterClrMapping/>
  </p:clrMapOvr>
  <mc:AlternateContent xmlns:mc="http://schemas.openxmlformats.org/markup-compatibility/2006" xmlns:p14="http://schemas.microsoft.com/office/powerpoint/2010/main">
    <mc:Choice Requires="p14">
      <p:transition spd="slow" p14:dur="2000" advTm="22215"/>
    </mc:Choice>
    <mc:Fallback xmlns="">
      <p:transition spd="slow" advTm="22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339633" y="411475"/>
            <a:ext cx="849738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STABILITY MEASURES </a:t>
            </a:r>
            <a:r>
              <a:rPr lang="en-US" dirty="0">
                <a:latin typeface="Roboto" panose="02000000000000000000" pitchFamily="2" charset="0"/>
                <a:ea typeface="Roboto" panose="02000000000000000000" pitchFamily="2" charset="0"/>
                <a:cs typeface="Roboto" panose="02000000000000000000" pitchFamily="2" charset="0"/>
              </a:rPr>
              <a:t>IN CLUSTER VALIDATION</a:t>
            </a:r>
            <a:endParaRPr lang="en-IN" b="0"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sp>
        <p:nvSpPr>
          <p:cNvPr id="5" name="Google Shape;1842;p36">
            <a:extLst>
              <a:ext uri="{FF2B5EF4-FFF2-40B4-BE49-F238E27FC236}">
                <a16:creationId xmlns:a16="http://schemas.microsoft.com/office/drawing/2014/main" id="{BA233DA3-C53B-804A-9CA9-2D22830A6806}"/>
              </a:ext>
            </a:extLst>
          </p:cNvPr>
          <p:cNvSpPr/>
          <p:nvPr/>
        </p:nvSpPr>
        <p:spPr>
          <a:xfrm>
            <a:off x="6250577" y="1410789"/>
            <a:ext cx="2661014" cy="2754481"/>
          </a:xfrm>
          <a:prstGeom prst="roundRect">
            <a:avLst>
              <a:gd name="adj" fmla="val 19950"/>
            </a:avLst>
          </a:prstGeom>
          <a:solidFill>
            <a:schemeClr val="accent6">
              <a:lumMod val="60000"/>
              <a:lumOff val="40000"/>
              <a:alpha val="25099"/>
            </a:schemeClr>
          </a:solidFill>
          <a:ln>
            <a:noFill/>
          </a:ln>
        </p:spPr>
        <p:txBody>
          <a:bodyPr spcFirstLastPara="1" wrap="square" lIns="91425" tIns="91425" rIns="91425" bIns="91425" anchor="ctr" anchorCtr="0">
            <a:noAutofit/>
          </a:bodyPr>
          <a:lstStyle/>
          <a:p>
            <a:pPr marL="400050" indent="-171450">
              <a:lnSpc>
                <a:spcPct val="107000"/>
              </a:lnSpc>
              <a:spcAft>
                <a:spcPts val="800"/>
              </a:spcAft>
              <a:buFont typeface="Arial" panose="020B0604020202020204" pitchFamily="34" charset="0"/>
              <a:buChar char="•"/>
            </a:pPr>
            <a:r>
              <a:rPr lang="en-US" sz="1100" kern="100" dirty="0">
                <a:effectLst/>
                <a:highlight>
                  <a:srgbClr val="FFFF00"/>
                </a:highlight>
                <a:latin typeface="Aptos"/>
                <a:ea typeface="Aptos"/>
                <a:cs typeface="Times New Roman" panose="02020603050405020304" pitchFamily="18" charset="0"/>
              </a:rPr>
              <a:t>ADM</a:t>
            </a:r>
            <a:r>
              <a:rPr lang="en-US" sz="1100" kern="100" dirty="0">
                <a:effectLst/>
                <a:latin typeface="Aptos"/>
                <a:ea typeface="Aptos"/>
                <a:cs typeface="Times New Roman" panose="02020603050405020304" pitchFamily="18" charset="0"/>
              </a:rPr>
              <a:t> scores suggests </a:t>
            </a:r>
            <a:r>
              <a:rPr lang="en-US" sz="1100" kern="100" dirty="0" err="1">
                <a:effectLst/>
                <a:latin typeface="Aptos"/>
                <a:ea typeface="Aptos"/>
                <a:cs typeface="Times New Roman" panose="02020603050405020304" pitchFamily="18" charset="0"/>
              </a:rPr>
              <a:t>kmeans</a:t>
            </a:r>
            <a:r>
              <a:rPr lang="en-US" sz="1100" kern="100" dirty="0">
                <a:effectLst/>
                <a:latin typeface="Aptos"/>
                <a:ea typeface="Aptos"/>
                <a:cs typeface="Times New Roman" panose="02020603050405020304" pitchFamily="18" charset="0"/>
              </a:rPr>
              <a:t> with k=2 is optimal. </a:t>
            </a:r>
          </a:p>
          <a:p>
            <a:pPr marL="400050" indent="-171450">
              <a:lnSpc>
                <a:spcPct val="107000"/>
              </a:lnSpc>
              <a:spcAft>
                <a:spcPts val="800"/>
              </a:spcAft>
              <a:buFont typeface="Arial" panose="020B0604020202020204" pitchFamily="34" charset="0"/>
              <a:buChar char="•"/>
            </a:pPr>
            <a:r>
              <a:rPr lang="en-US" sz="1100" kern="100" dirty="0">
                <a:effectLst/>
                <a:highlight>
                  <a:srgbClr val="FFFF00"/>
                </a:highlight>
                <a:latin typeface="Aptos"/>
                <a:ea typeface="Aptos"/>
                <a:cs typeface="Times New Roman" panose="02020603050405020304" pitchFamily="18" charset="0"/>
              </a:rPr>
              <a:t>FOM</a:t>
            </a:r>
            <a:r>
              <a:rPr lang="en-US" sz="1100" kern="100" dirty="0">
                <a:effectLst/>
                <a:latin typeface="Aptos"/>
                <a:ea typeface="Aptos"/>
                <a:cs typeface="Times New Roman" panose="02020603050405020304" pitchFamily="18" charset="0"/>
              </a:rPr>
              <a:t> scores suggests </a:t>
            </a:r>
            <a:r>
              <a:rPr lang="en-US" sz="1100" kern="100" dirty="0" err="1">
                <a:effectLst/>
                <a:latin typeface="Aptos"/>
                <a:ea typeface="Aptos"/>
                <a:cs typeface="Times New Roman" panose="02020603050405020304" pitchFamily="18" charset="0"/>
              </a:rPr>
              <a:t>kmeans</a:t>
            </a:r>
            <a:r>
              <a:rPr lang="en-US" sz="1100" kern="100" dirty="0">
                <a:effectLst/>
                <a:latin typeface="Aptos"/>
                <a:ea typeface="Aptos"/>
                <a:cs typeface="Times New Roman" panose="02020603050405020304" pitchFamily="18" charset="0"/>
              </a:rPr>
              <a:t> with k=10 is optimal.</a:t>
            </a:r>
          </a:p>
          <a:p>
            <a:pPr marL="400050" indent="-171450">
              <a:lnSpc>
                <a:spcPct val="107000"/>
              </a:lnSpc>
              <a:spcAft>
                <a:spcPts val="800"/>
              </a:spcAft>
              <a:buFont typeface="Arial" panose="020B0604020202020204" pitchFamily="34" charset="0"/>
              <a:buChar char="•"/>
            </a:pPr>
            <a:r>
              <a:rPr lang="en-US" sz="1100" kern="100" dirty="0">
                <a:effectLst/>
                <a:highlight>
                  <a:srgbClr val="FFFF00"/>
                </a:highlight>
                <a:latin typeface="Aptos"/>
                <a:ea typeface="Aptos"/>
                <a:cs typeface="Times New Roman" panose="02020603050405020304" pitchFamily="18" charset="0"/>
              </a:rPr>
              <a:t>AD</a:t>
            </a:r>
            <a:r>
              <a:rPr lang="en-US" sz="1100" kern="100" dirty="0">
                <a:effectLst/>
                <a:latin typeface="Aptos"/>
                <a:ea typeface="Aptos"/>
                <a:cs typeface="Times New Roman" panose="02020603050405020304" pitchFamily="18" charset="0"/>
              </a:rPr>
              <a:t> scores suggests pam with k=10 is optimal.</a:t>
            </a:r>
          </a:p>
          <a:p>
            <a:pPr marL="400050" indent="-171450">
              <a:lnSpc>
                <a:spcPct val="107000"/>
              </a:lnSpc>
              <a:spcAft>
                <a:spcPts val="800"/>
              </a:spcAft>
              <a:buFont typeface="Arial" panose="020B0604020202020204" pitchFamily="34" charset="0"/>
              <a:buChar char="•"/>
            </a:pPr>
            <a:r>
              <a:rPr lang="en-US" sz="1100" kern="100" dirty="0">
                <a:effectLst/>
                <a:highlight>
                  <a:srgbClr val="FFFF00"/>
                </a:highlight>
                <a:latin typeface="Aptos"/>
                <a:ea typeface="Aptos"/>
                <a:cs typeface="Times New Roman" panose="02020603050405020304" pitchFamily="18" charset="0"/>
              </a:rPr>
              <a:t>APN</a:t>
            </a:r>
            <a:r>
              <a:rPr lang="en-US" sz="1100" kern="100" dirty="0">
                <a:effectLst/>
                <a:latin typeface="Aptos"/>
                <a:ea typeface="Aptos"/>
                <a:cs typeface="Times New Roman" panose="02020603050405020304" pitchFamily="18" charset="0"/>
              </a:rPr>
              <a:t> scores suggests </a:t>
            </a:r>
            <a:r>
              <a:rPr lang="en-US" sz="1100" kern="100" dirty="0" err="1">
                <a:effectLst/>
                <a:latin typeface="Aptos"/>
                <a:ea typeface="Aptos"/>
                <a:cs typeface="Times New Roman" panose="02020603050405020304" pitchFamily="18" charset="0"/>
              </a:rPr>
              <a:t>kmeans</a:t>
            </a:r>
            <a:r>
              <a:rPr lang="en-US" sz="1100" kern="100" dirty="0">
                <a:effectLst/>
                <a:latin typeface="Aptos"/>
                <a:ea typeface="Aptos"/>
                <a:cs typeface="Times New Roman" panose="02020603050405020304" pitchFamily="18" charset="0"/>
              </a:rPr>
              <a:t> with k=2 is optimal. </a:t>
            </a:r>
          </a:p>
        </p:txBody>
      </p:sp>
      <p:pic>
        <p:nvPicPr>
          <p:cNvPr id="3" name="Picture 2">
            <a:extLst>
              <a:ext uri="{FF2B5EF4-FFF2-40B4-BE49-F238E27FC236}">
                <a16:creationId xmlns:a16="http://schemas.microsoft.com/office/drawing/2014/main" id="{05708F3E-AAEF-6C3B-C7CB-11232FE8A039}"/>
              </a:ext>
            </a:extLst>
          </p:cNvPr>
          <p:cNvPicPr>
            <a:picLocks noChangeAspect="1"/>
          </p:cNvPicPr>
          <p:nvPr/>
        </p:nvPicPr>
        <p:blipFill>
          <a:blip r:embed="rId3"/>
          <a:stretch>
            <a:fillRect/>
          </a:stretch>
        </p:blipFill>
        <p:spPr>
          <a:xfrm>
            <a:off x="386318" y="1208315"/>
            <a:ext cx="2776710" cy="1461187"/>
          </a:xfrm>
          <a:prstGeom prst="rect">
            <a:avLst/>
          </a:prstGeom>
        </p:spPr>
      </p:pic>
      <p:pic>
        <p:nvPicPr>
          <p:cNvPr id="8" name="Picture 7">
            <a:extLst>
              <a:ext uri="{FF2B5EF4-FFF2-40B4-BE49-F238E27FC236}">
                <a16:creationId xmlns:a16="http://schemas.microsoft.com/office/drawing/2014/main" id="{4D8DF252-451B-C642-AE7A-9934081A4276}"/>
              </a:ext>
            </a:extLst>
          </p:cNvPr>
          <p:cNvPicPr>
            <a:picLocks noChangeAspect="1"/>
          </p:cNvPicPr>
          <p:nvPr/>
        </p:nvPicPr>
        <p:blipFill>
          <a:blip r:embed="rId4"/>
          <a:stretch>
            <a:fillRect/>
          </a:stretch>
        </p:blipFill>
        <p:spPr>
          <a:xfrm>
            <a:off x="386318" y="2863375"/>
            <a:ext cx="2776710" cy="1461187"/>
          </a:xfrm>
          <a:prstGeom prst="rect">
            <a:avLst/>
          </a:prstGeom>
        </p:spPr>
      </p:pic>
      <p:pic>
        <p:nvPicPr>
          <p:cNvPr id="10" name="Picture 9">
            <a:extLst>
              <a:ext uri="{FF2B5EF4-FFF2-40B4-BE49-F238E27FC236}">
                <a16:creationId xmlns:a16="http://schemas.microsoft.com/office/drawing/2014/main" id="{57D521C6-0E1B-441C-6568-BF440B69B3AB}"/>
              </a:ext>
            </a:extLst>
          </p:cNvPr>
          <p:cNvPicPr>
            <a:picLocks noChangeAspect="1"/>
          </p:cNvPicPr>
          <p:nvPr/>
        </p:nvPicPr>
        <p:blipFill>
          <a:blip r:embed="rId5"/>
          <a:stretch>
            <a:fillRect/>
          </a:stretch>
        </p:blipFill>
        <p:spPr>
          <a:xfrm>
            <a:off x="3271529" y="2863375"/>
            <a:ext cx="2661014" cy="1461187"/>
          </a:xfrm>
          <a:prstGeom prst="rect">
            <a:avLst/>
          </a:prstGeom>
        </p:spPr>
      </p:pic>
      <p:pic>
        <p:nvPicPr>
          <p:cNvPr id="12" name="Picture 11">
            <a:extLst>
              <a:ext uri="{FF2B5EF4-FFF2-40B4-BE49-F238E27FC236}">
                <a16:creationId xmlns:a16="http://schemas.microsoft.com/office/drawing/2014/main" id="{A66DF74B-1D68-3E0D-8205-D07E942E7F22}"/>
              </a:ext>
            </a:extLst>
          </p:cNvPr>
          <p:cNvPicPr>
            <a:picLocks noChangeAspect="1"/>
          </p:cNvPicPr>
          <p:nvPr/>
        </p:nvPicPr>
        <p:blipFill>
          <a:blip r:embed="rId6"/>
          <a:stretch>
            <a:fillRect/>
          </a:stretch>
        </p:blipFill>
        <p:spPr>
          <a:xfrm>
            <a:off x="3271529" y="1213155"/>
            <a:ext cx="2776710" cy="1456347"/>
          </a:xfrm>
          <a:prstGeom prst="rect">
            <a:avLst/>
          </a:prstGeom>
        </p:spPr>
      </p:pic>
    </p:spTree>
    <p:extLst>
      <p:ext uri="{BB962C8B-B14F-4D97-AF65-F5344CB8AC3E}">
        <p14:creationId xmlns:p14="http://schemas.microsoft.com/office/powerpoint/2010/main" val="1772698976"/>
      </p:ext>
    </p:extLst>
  </p:cSld>
  <p:clrMapOvr>
    <a:masterClrMapping/>
  </p:clrMapOvr>
  <mc:AlternateContent xmlns:mc="http://schemas.openxmlformats.org/markup-compatibility/2006" xmlns:p14="http://schemas.microsoft.com/office/powerpoint/2010/main">
    <mc:Choice Requires="p14">
      <p:transition spd="slow" p14:dur="2000" advTm="28223"/>
    </mc:Choice>
    <mc:Fallback xmlns="">
      <p:transition spd="slow" advTm="2822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613" name="Google Shape;419;p18">
            <a:extLst>
              <a:ext uri="{FF2B5EF4-FFF2-40B4-BE49-F238E27FC236}">
                <a16:creationId xmlns:a16="http://schemas.microsoft.com/office/drawing/2014/main" id="{B2A8BB50-2738-C270-B097-2135A4CC5BCD}"/>
              </a:ext>
            </a:extLst>
          </p:cNvPr>
          <p:cNvSpPr/>
          <p:nvPr/>
        </p:nvSpPr>
        <p:spPr>
          <a:xfrm>
            <a:off x="5373340" y="1804351"/>
            <a:ext cx="3676800" cy="844789"/>
          </a:xfrm>
          <a:prstGeom prst="roundRect">
            <a:avLst>
              <a:gd name="adj" fmla="val 50000"/>
            </a:avLst>
          </a:prstGeom>
          <a:solidFill>
            <a:srgbClr val="FCE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420;p18">
            <a:extLst>
              <a:ext uri="{FF2B5EF4-FFF2-40B4-BE49-F238E27FC236}">
                <a16:creationId xmlns:a16="http://schemas.microsoft.com/office/drawing/2014/main" id="{7B8EA6A3-740B-8C14-5C26-63789A9EABF4}"/>
              </a:ext>
            </a:extLst>
          </p:cNvPr>
          <p:cNvSpPr/>
          <p:nvPr/>
        </p:nvSpPr>
        <p:spPr>
          <a:xfrm>
            <a:off x="4324253" y="1984826"/>
            <a:ext cx="1635828" cy="464400"/>
          </a:xfrm>
          <a:prstGeom prst="roundRect">
            <a:avLst>
              <a:gd name="adj" fmla="val 50000"/>
            </a:avLst>
          </a:prstGeom>
          <a:solidFill>
            <a:srgbClr val="EA4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DATA</a:t>
            </a:r>
            <a:r>
              <a:rPr lang="en-CA" dirty="0">
                <a:latin typeface="Roboto" panose="02000000000000000000" pitchFamily="2" charset="0"/>
                <a:ea typeface="Roboto" panose="02000000000000000000" pitchFamily="2" charset="0"/>
                <a:cs typeface="Roboto" panose="02000000000000000000" pitchFamily="2" charset="0"/>
              </a:rPr>
              <a:t> PREPROCESSING</a:t>
            </a:r>
          </a:p>
        </p:txBody>
      </p:sp>
      <p:grpSp>
        <p:nvGrpSpPr>
          <p:cNvPr id="17" name="Group 16">
            <a:extLst>
              <a:ext uri="{FF2B5EF4-FFF2-40B4-BE49-F238E27FC236}">
                <a16:creationId xmlns:a16="http://schemas.microsoft.com/office/drawing/2014/main" id="{92F5C0CD-2ECE-56CA-7A19-4FFADC48F391}"/>
              </a:ext>
            </a:extLst>
          </p:cNvPr>
          <p:cNvGrpSpPr/>
          <p:nvPr/>
        </p:nvGrpSpPr>
        <p:grpSpPr>
          <a:xfrm>
            <a:off x="588890" y="1269928"/>
            <a:ext cx="2889300" cy="3407700"/>
            <a:chOff x="790447" y="1653077"/>
            <a:chExt cx="2889300" cy="3407700"/>
          </a:xfrm>
        </p:grpSpPr>
        <p:sp>
          <p:nvSpPr>
            <p:cNvPr id="2" name="Google Shape;360;p18">
              <a:extLst>
                <a:ext uri="{FF2B5EF4-FFF2-40B4-BE49-F238E27FC236}">
                  <a16:creationId xmlns:a16="http://schemas.microsoft.com/office/drawing/2014/main" id="{7B62C421-2AD6-6C4C-F9FE-7CEA937E9256}"/>
                </a:ext>
              </a:extLst>
            </p:cNvPr>
            <p:cNvSpPr/>
            <p:nvPr/>
          </p:nvSpPr>
          <p:spPr>
            <a:xfrm>
              <a:off x="790447" y="1653077"/>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1;p18">
              <a:extLst>
                <a:ext uri="{FF2B5EF4-FFF2-40B4-BE49-F238E27FC236}">
                  <a16:creationId xmlns:a16="http://schemas.microsoft.com/office/drawing/2014/main" id="{C59CE222-0E08-6074-4253-C488FA16EC33}"/>
                </a:ext>
              </a:extLst>
            </p:cNvPr>
            <p:cNvSpPr txBox="1"/>
            <p:nvPr/>
          </p:nvSpPr>
          <p:spPr>
            <a:xfrm>
              <a:off x="979484" y="2170277"/>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100" b="1" dirty="0">
                  <a:latin typeface="Fira Sans Extra Condensed"/>
                  <a:ea typeface="Fira Sans Extra Condensed"/>
                  <a:cs typeface="Fira Sans Extra Condensed"/>
                  <a:sym typeface="Fira Sans Extra Condensed"/>
                </a:rPr>
                <a:t>Exploratory Data Analysis</a:t>
              </a:r>
              <a:endParaRPr lang="en-IN" sz="2100" b="1" dirty="0">
                <a:solidFill>
                  <a:srgbClr val="000000"/>
                </a:solidFill>
                <a:latin typeface="Fira Sans Extra Condensed"/>
                <a:ea typeface="Fira Sans Extra Condensed"/>
                <a:cs typeface="Fira Sans Extra Condensed"/>
                <a:sym typeface="Fira Sans Extra Condensed"/>
              </a:endParaRPr>
            </a:p>
          </p:txBody>
        </p:sp>
        <p:grpSp>
          <p:nvGrpSpPr>
            <p:cNvPr id="6" name="Google Shape;362;p18">
              <a:extLst>
                <a:ext uri="{FF2B5EF4-FFF2-40B4-BE49-F238E27FC236}">
                  <a16:creationId xmlns:a16="http://schemas.microsoft.com/office/drawing/2014/main" id="{9B46815D-B6E7-00D7-668F-484B0394EEC2}"/>
                </a:ext>
              </a:extLst>
            </p:cNvPr>
            <p:cNvGrpSpPr/>
            <p:nvPr/>
          </p:nvGrpSpPr>
          <p:grpSpPr>
            <a:xfrm>
              <a:off x="1184360" y="3244477"/>
              <a:ext cx="2133450" cy="1431550"/>
              <a:chOff x="851113" y="2915825"/>
              <a:chExt cx="2133450" cy="1431550"/>
            </a:xfrm>
          </p:grpSpPr>
          <p:sp>
            <p:nvSpPr>
              <p:cNvPr id="7" name="Google Shape;363;p18">
                <a:extLst>
                  <a:ext uri="{FF2B5EF4-FFF2-40B4-BE49-F238E27FC236}">
                    <a16:creationId xmlns:a16="http://schemas.microsoft.com/office/drawing/2014/main" id="{5F8BCF37-2436-15E5-D7CA-FC8FF01836EF}"/>
                  </a:ext>
                </a:extLst>
              </p:cNvPr>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4;p18">
                <a:extLst>
                  <a:ext uri="{FF2B5EF4-FFF2-40B4-BE49-F238E27FC236}">
                    <a16:creationId xmlns:a16="http://schemas.microsoft.com/office/drawing/2014/main" id="{338193E6-3828-D3A4-DFD2-064EDA907CDB}"/>
                  </a:ext>
                </a:extLst>
              </p:cNvPr>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5;p18">
                <a:extLst>
                  <a:ext uri="{FF2B5EF4-FFF2-40B4-BE49-F238E27FC236}">
                    <a16:creationId xmlns:a16="http://schemas.microsoft.com/office/drawing/2014/main" id="{0CE22CAC-37F2-9481-06FE-7D1BF6805B61}"/>
                  </a:ext>
                </a:extLst>
              </p:cNvPr>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6;p18">
                <a:extLst>
                  <a:ext uri="{FF2B5EF4-FFF2-40B4-BE49-F238E27FC236}">
                    <a16:creationId xmlns:a16="http://schemas.microsoft.com/office/drawing/2014/main" id="{F0D2B9AA-286C-96F2-F8AD-E837A540214E}"/>
                  </a:ext>
                </a:extLst>
              </p:cNvPr>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7;p18">
                <a:extLst>
                  <a:ext uri="{FF2B5EF4-FFF2-40B4-BE49-F238E27FC236}">
                    <a16:creationId xmlns:a16="http://schemas.microsoft.com/office/drawing/2014/main" id="{99F89D0B-8761-71E4-9F05-59C804A73268}"/>
                  </a:ext>
                </a:extLst>
              </p:cNvPr>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8;p18">
                <a:extLst>
                  <a:ext uri="{FF2B5EF4-FFF2-40B4-BE49-F238E27FC236}">
                    <a16:creationId xmlns:a16="http://schemas.microsoft.com/office/drawing/2014/main" id="{39545259-7AE8-E3A7-62BD-F8AC31E505B4}"/>
                  </a:ext>
                </a:extLst>
              </p:cNvPr>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9;p18">
                <a:extLst>
                  <a:ext uri="{FF2B5EF4-FFF2-40B4-BE49-F238E27FC236}">
                    <a16:creationId xmlns:a16="http://schemas.microsoft.com/office/drawing/2014/main" id="{D5CA2FAA-8AFF-9A5B-A004-0E867530E4EC}"/>
                  </a:ext>
                </a:extLst>
              </p:cNvPr>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0;p18">
                <a:extLst>
                  <a:ext uri="{FF2B5EF4-FFF2-40B4-BE49-F238E27FC236}">
                    <a16:creationId xmlns:a16="http://schemas.microsoft.com/office/drawing/2014/main" id="{75717F8A-82A8-543B-8404-55C747688DA5}"/>
                  </a:ext>
                </a:extLst>
              </p:cNvPr>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p18">
                <a:extLst>
                  <a:ext uri="{FF2B5EF4-FFF2-40B4-BE49-F238E27FC236}">
                    <a16:creationId xmlns:a16="http://schemas.microsoft.com/office/drawing/2014/main" id="{DC379C31-335F-9F62-8AE4-4E59EB159429}"/>
                  </a:ext>
                </a:extLst>
              </p:cNvPr>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p18">
                <a:extLst>
                  <a:ext uri="{FF2B5EF4-FFF2-40B4-BE49-F238E27FC236}">
                    <a16:creationId xmlns:a16="http://schemas.microsoft.com/office/drawing/2014/main" id="{943FED9B-7F94-D77C-224A-4D4BCDA5A8CC}"/>
                  </a:ext>
                </a:extLst>
              </p:cNvPr>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3;p18">
                <a:extLst>
                  <a:ext uri="{FF2B5EF4-FFF2-40B4-BE49-F238E27FC236}">
                    <a16:creationId xmlns:a16="http://schemas.microsoft.com/office/drawing/2014/main" id="{6F83BA1B-0726-E2E3-C8F4-DC4918ACF2D3}"/>
                  </a:ext>
                </a:extLst>
              </p:cNvPr>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4;p18">
                <a:extLst>
                  <a:ext uri="{FF2B5EF4-FFF2-40B4-BE49-F238E27FC236}">
                    <a16:creationId xmlns:a16="http://schemas.microsoft.com/office/drawing/2014/main" id="{6A4CFA24-D23D-BA72-A5ED-27A0051A89BE}"/>
                  </a:ext>
                </a:extLst>
              </p:cNvPr>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5;p18">
                <a:extLst>
                  <a:ext uri="{FF2B5EF4-FFF2-40B4-BE49-F238E27FC236}">
                    <a16:creationId xmlns:a16="http://schemas.microsoft.com/office/drawing/2014/main" id="{1189B611-2AA5-181D-6833-3CFE64FBB25B}"/>
                  </a:ext>
                </a:extLst>
              </p:cNvPr>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6;p18">
                <a:extLst>
                  <a:ext uri="{FF2B5EF4-FFF2-40B4-BE49-F238E27FC236}">
                    <a16:creationId xmlns:a16="http://schemas.microsoft.com/office/drawing/2014/main" id="{F950161C-1FD2-FE2B-DA46-A70C83469FA6}"/>
                  </a:ext>
                </a:extLst>
              </p:cNvPr>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7;p18">
                <a:extLst>
                  <a:ext uri="{FF2B5EF4-FFF2-40B4-BE49-F238E27FC236}">
                    <a16:creationId xmlns:a16="http://schemas.microsoft.com/office/drawing/2014/main" id="{2209A10E-6950-C922-9886-7CE2C84EC609}"/>
                  </a:ext>
                </a:extLst>
              </p:cNvPr>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8;p18">
                <a:extLst>
                  <a:ext uri="{FF2B5EF4-FFF2-40B4-BE49-F238E27FC236}">
                    <a16:creationId xmlns:a16="http://schemas.microsoft.com/office/drawing/2014/main" id="{3F65AFBF-F621-7703-40AE-4B38C3476493}"/>
                  </a:ext>
                </a:extLst>
              </p:cNvPr>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9;p18">
                <a:extLst>
                  <a:ext uri="{FF2B5EF4-FFF2-40B4-BE49-F238E27FC236}">
                    <a16:creationId xmlns:a16="http://schemas.microsoft.com/office/drawing/2014/main" id="{C750A28F-96AF-6C27-E00D-12F7AA1C6AF9}"/>
                  </a:ext>
                </a:extLst>
              </p:cNvPr>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380;p18">
                <a:extLst>
                  <a:ext uri="{FF2B5EF4-FFF2-40B4-BE49-F238E27FC236}">
                    <a16:creationId xmlns:a16="http://schemas.microsoft.com/office/drawing/2014/main" id="{FEDF1FA8-A912-1BB8-9072-12E23D87DCCE}"/>
                  </a:ext>
                </a:extLst>
              </p:cNvPr>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381;p18">
                <a:extLst>
                  <a:ext uri="{FF2B5EF4-FFF2-40B4-BE49-F238E27FC236}">
                    <a16:creationId xmlns:a16="http://schemas.microsoft.com/office/drawing/2014/main" id="{4355A451-02A2-F730-0210-1D6B5EE980D8}"/>
                  </a:ext>
                </a:extLst>
              </p:cNvPr>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382;p18">
                <a:extLst>
                  <a:ext uri="{FF2B5EF4-FFF2-40B4-BE49-F238E27FC236}">
                    <a16:creationId xmlns:a16="http://schemas.microsoft.com/office/drawing/2014/main" id="{DDAC843B-AB0D-C258-5888-7A9CDDB6576B}"/>
                  </a:ext>
                </a:extLst>
              </p:cNvPr>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383;p18">
                <a:extLst>
                  <a:ext uri="{FF2B5EF4-FFF2-40B4-BE49-F238E27FC236}">
                    <a16:creationId xmlns:a16="http://schemas.microsoft.com/office/drawing/2014/main" id="{6614BCB0-8D0A-4543-0AA3-0AD226B030B1}"/>
                  </a:ext>
                </a:extLst>
              </p:cNvPr>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384;p18">
                <a:extLst>
                  <a:ext uri="{FF2B5EF4-FFF2-40B4-BE49-F238E27FC236}">
                    <a16:creationId xmlns:a16="http://schemas.microsoft.com/office/drawing/2014/main" id="{4A76AEBD-F21C-A3A3-1A6A-3921C9A7E69C}"/>
                  </a:ext>
                </a:extLst>
              </p:cNvPr>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385;p18">
                <a:extLst>
                  <a:ext uri="{FF2B5EF4-FFF2-40B4-BE49-F238E27FC236}">
                    <a16:creationId xmlns:a16="http://schemas.microsoft.com/office/drawing/2014/main" id="{710B15ED-EE6A-5285-4595-531E0E6DE183}"/>
                  </a:ext>
                </a:extLst>
              </p:cNvPr>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386;p18">
                <a:extLst>
                  <a:ext uri="{FF2B5EF4-FFF2-40B4-BE49-F238E27FC236}">
                    <a16:creationId xmlns:a16="http://schemas.microsoft.com/office/drawing/2014/main" id="{890FF864-AC3E-87F3-BC4D-49A8169EAAB8}"/>
                  </a:ext>
                </a:extLst>
              </p:cNvPr>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387;p18">
                <a:extLst>
                  <a:ext uri="{FF2B5EF4-FFF2-40B4-BE49-F238E27FC236}">
                    <a16:creationId xmlns:a16="http://schemas.microsoft.com/office/drawing/2014/main" id="{ACCAD297-45F3-050E-A3FF-DA89339449BC}"/>
                  </a:ext>
                </a:extLst>
              </p:cNvPr>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388;p18">
                <a:extLst>
                  <a:ext uri="{FF2B5EF4-FFF2-40B4-BE49-F238E27FC236}">
                    <a16:creationId xmlns:a16="http://schemas.microsoft.com/office/drawing/2014/main" id="{1093F9C3-C0AA-AEE9-7D3C-08BD1CE65D0C}"/>
                  </a:ext>
                </a:extLst>
              </p:cNvPr>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389;p18">
                <a:extLst>
                  <a:ext uri="{FF2B5EF4-FFF2-40B4-BE49-F238E27FC236}">
                    <a16:creationId xmlns:a16="http://schemas.microsoft.com/office/drawing/2014/main" id="{1A75C6DE-B0C1-C0C8-1CC5-A7AAEE687112}"/>
                  </a:ext>
                </a:extLst>
              </p:cNvPr>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390;p18">
                <a:extLst>
                  <a:ext uri="{FF2B5EF4-FFF2-40B4-BE49-F238E27FC236}">
                    <a16:creationId xmlns:a16="http://schemas.microsoft.com/office/drawing/2014/main" id="{99F075EA-E0CD-2475-BFF7-C24BA1D49A31}"/>
                  </a:ext>
                </a:extLst>
              </p:cNvPr>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391;p18">
                <a:extLst>
                  <a:ext uri="{FF2B5EF4-FFF2-40B4-BE49-F238E27FC236}">
                    <a16:creationId xmlns:a16="http://schemas.microsoft.com/office/drawing/2014/main" id="{09E488D5-FCBB-9C59-10C6-4A7BCC2EEC93}"/>
                  </a:ext>
                </a:extLst>
              </p:cNvPr>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392;p18">
                <a:extLst>
                  <a:ext uri="{FF2B5EF4-FFF2-40B4-BE49-F238E27FC236}">
                    <a16:creationId xmlns:a16="http://schemas.microsoft.com/office/drawing/2014/main" id="{2B789A09-4170-698C-0F5F-5FCBA23CC83F}"/>
                  </a:ext>
                </a:extLst>
              </p:cNvPr>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393;p18">
                <a:extLst>
                  <a:ext uri="{FF2B5EF4-FFF2-40B4-BE49-F238E27FC236}">
                    <a16:creationId xmlns:a16="http://schemas.microsoft.com/office/drawing/2014/main" id="{9A86754D-849B-9144-0657-D1A4B0DB4BEB}"/>
                  </a:ext>
                </a:extLst>
              </p:cNvPr>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94;p18">
                <a:extLst>
                  <a:ext uri="{FF2B5EF4-FFF2-40B4-BE49-F238E27FC236}">
                    <a16:creationId xmlns:a16="http://schemas.microsoft.com/office/drawing/2014/main" id="{0584606D-F6BB-48F4-4302-98E5133B9BA2}"/>
                  </a:ext>
                </a:extLst>
              </p:cNvPr>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95;p18">
                <a:extLst>
                  <a:ext uri="{FF2B5EF4-FFF2-40B4-BE49-F238E27FC236}">
                    <a16:creationId xmlns:a16="http://schemas.microsoft.com/office/drawing/2014/main" id="{BA2EE39A-F625-FCDF-AA9A-995E0FEAFAA8}"/>
                  </a:ext>
                </a:extLst>
              </p:cNvPr>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96;p18">
                <a:extLst>
                  <a:ext uri="{FF2B5EF4-FFF2-40B4-BE49-F238E27FC236}">
                    <a16:creationId xmlns:a16="http://schemas.microsoft.com/office/drawing/2014/main" id="{05DB9582-A8AA-2AD9-06CB-27DC57756C67}"/>
                  </a:ext>
                </a:extLst>
              </p:cNvPr>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97;p18">
                <a:extLst>
                  <a:ext uri="{FF2B5EF4-FFF2-40B4-BE49-F238E27FC236}">
                    <a16:creationId xmlns:a16="http://schemas.microsoft.com/office/drawing/2014/main" id="{2A8F55DD-BB46-7EF3-D6BD-1D5348D413CD}"/>
                  </a:ext>
                </a:extLst>
              </p:cNvPr>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98;p18">
                <a:extLst>
                  <a:ext uri="{FF2B5EF4-FFF2-40B4-BE49-F238E27FC236}">
                    <a16:creationId xmlns:a16="http://schemas.microsoft.com/office/drawing/2014/main" id="{1A51A83A-EC00-1302-2FC9-9AF6AFC7A4BC}"/>
                  </a:ext>
                </a:extLst>
              </p:cNvPr>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99;p18">
                <a:extLst>
                  <a:ext uri="{FF2B5EF4-FFF2-40B4-BE49-F238E27FC236}">
                    <a16:creationId xmlns:a16="http://schemas.microsoft.com/office/drawing/2014/main" id="{812D37F6-FC43-3562-8EDE-A11B49812EE0}"/>
                  </a:ext>
                </a:extLst>
              </p:cNvPr>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400;p18">
                <a:extLst>
                  <a:ext uri="{FF2B5EF4-FFF2-40B4-BE49-F238E27FC236}">
                    <a16:creationId xmlns:a16="http://schemas.microsoft.com/office/drawing/2014/main" id="{9F4DADFE-FBD3-3098-5BEE-AB4A4784517E}"/>
                  </a:ext>
                </a:extLst>
              </p:cNvPr>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401;p18">
                <a:extLst>
                  <a:ext uri="{FF2B5EF4-FFF2-40B4-BE49-F238E27FC236}">
                    <a16:creationId xmlns:a16="http://schemas.microsoft.com/office/drawing/2014/main" id="{FCA03A3D-A5A2-58CC-2176-7203FB4F7641}"/>
                  </a:ext>
                </a:extLst>
              </p:cNvPr>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402;p18">
                <a:extLst>
                  <a:ext uri="{FF2B5EF4-FFF2-40B4-BE49-F238E27FC236}">
                    <a16:creationId xmlns:a16="http://schemas.microsoft.com/office/drawing/2014/main" id="{D64205E7-0C83-A38E-9BEA-1C4C01F70546}"/>
                  </a:ext>
                </a:extLst>
              </p:cNvPr>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403;p18">
                <a:extLst>
                  <a:ext uri="{FF2B5EF4-FFF2-40B4-BE49-F238E27FC236}">
                    <a16:creationId xmlns:a16="http://schemas.microsoft.com/office/drawing/2014/main" id="{03477B71-9BD2-C718-871C-129015287111}"/>
                  </a:ext>
                </a:extLst>
              </p:cNvPr>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404;p18">
                <a:extLst>
                  <a:ext uri="{FF2B5EF4-FFF2-40B4-BE49-F238E27FC236}">
                    <a16:creationId xmlns:a16="http://schemas.microsoft.com/office/drawing/2014/main" id="{627D0869-5270-16FB-6859-51F2D97BDDC2}"/>
                  </a:ext>
                </a:extLst>
              </p:cNvPr>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405;p18">
                <a:extLst>
                  <a:ext uri="{FF2B5EF4-FFF2-40B4-BE49-F238E27FC236}">
                    <a16:creationId xmlns:a16="http://schemas.microsoft.com/office/drawing/2014/main" id="{22B1CF53-C196-9D57-C993-B5495ECC2742}"/>
                  </a:ext>
                </a:extLst>
              </p:cNvPr>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406;p18">
                <a:extLst>
                  <a:ext uri="{FF2B5EF4-FFF2-40B4-BE49-F238E27FC236}">
                    <a16:creationId xmlns:a16="http://schemas.microsoft.com/office/drawing/2014/main" id="{AF0365D3-AE20-1C08-FC80-6B1B9FAEEDE5}"/>
                  </a:ext>
                </a:extLst>
              </p:cNvPr>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407;p18">
                <a:extLst>
                  <a:ext uri="{FF2B5EF4-FFF2-40B4-BE49-F238E27FC236}">
                    <a16:creationId xmlns:a16="http://schemas.microsoft.com/office/drawing/2014/main" id="{7C0905AB-915D-B3AA-6285-C2E379E704E9}"/>
                  </a:ext>
                </a:extLst>
              </p:cNvPr>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408;p18">
                <a:extLst>
                  <a:ext uri="{FF2B5EF4-FFF2-40B4-BE49-F238E27FC236}">
                    <a16:creationId xmlns:a16="http://schemas.microsoft.com/office/drawing/2014/main" id="{B987B6B6-5E27-7C53-EB99-43C4E8CA281F}"/>
                  </a:ext>
                </a:extLst>
              </p:cNvPr>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409;p18">
                <a:extLst>
                  <a:ext uri="{FF2B5EF4-FFF2-40B4-BE49-F238E27FC236}">
                    <a16:creationId xmlns:a16="http://schemas.microsoft.com/office/drawing/2014/main" id="{16049CDF-6DFC-6A28-3561-4D11491F6293}"/>
                  </a:ext>
                </a:extLst>
              </p:cNvPr>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410;p18">
                <a:extLst>
                  <a:ext uri="{FF2B5EF4-FFF2-40B4-BE49-F238E27FC236}">
                    <a16:creationId xmlns:a16="http://schemas.microsoft.com/office/drawing/2014/main" id="{384A28BE-F44A-5A60-D379-B334799997F0}"/>
                  </a:ext>
                </a:extLst>
              </p:cNvPr>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11;p18">
                <a:extLst>
                  <a:ext uri="{FF2B5EF4-FFF2-40B4-BE49-F238E27FC236}">
                    <a16:creationId xmlns:a16="http://schemas.microsoft.com/office/drawing/2014/main" id="{ED3512AA-E814-2A3B-341F-E5F3ACEA1801}"/>
                  </a:ext>
                </a:extLst>
              </p:cNvPr>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69" name="Google Shape;413;p18">
            <a:extLst>
              <a:ext uri="{FF2B5EF4-FFF2-40B4-BE49-F238E27FC236}">
                <a16:creationId xmlns:a16="http://schemas.microsoft.com/office/drawing/2014/main" id="{F91386DB-906E-2CD2-D358-5CADB4F458FD}"/>
              </a:ext>
            </a:extLst>
          </p:cNvPr>
          <p:cNvSpPr/>
          <p:nvPr/>
        </p:nvSpPr>
        <p:spPr>
          <a:xfrm>
            <a:off x="2129585" y="3830052"/>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15;p18">
            <a:extLst>
              <a:ext uri="{FF2B5EF4-FFF2-40B4-BE49-F238E27FC236}">
                <a16:creationId xmlns:a16="http://schemas.microsoft.com/office/drawing/2014/main" id="{52E7979A-C3F2-F74E-523A-8A85CBF64E7C}"/>
              </a:ext>
            </a:extLst>
          </p:cNvPr>
          <p:cNvSpPr/>
          <p:nvPr/>
        </p:nvSpPr>
        <p:spPr>
          <a:xfrm>
            <a:off x="2129585" y="3830052"/>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17;p18">
            <a:extLst>
              <a:ext uri="{FF2B5EF4-FFF2-40B4-BE49-F238E27FC236}">
                <a16:creationId xmlns:a16="http://schemas.microsoft.com/office/drawing/2014/main" id="{7788373E-20B0-C985-0DCB-A1AB1A3BCC55}"/>
              </a:ext>
            </a:extLst>
          </p:cNvPr>
          <p:cNvSpPr/>
          <p:nvPr/>
        </p:nvSpPr>
        <p:spPr>
          <a:xfrm>
            <a:off x="2265872" y="1144422"/>
            <a:ext cx="2317867" cy="2296756"/>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IN"/>
          </a:p>
        </p:txBody>
      </p:sp>
      <p:grpSp>
        <p:nvGrpSpPr>
          <p:cNvPr id="20" name="Group 19">
            <a:extLst>
              <a:ext uri="{FF2B5EF4-FFF2-40B4-BE49-F238E27FC236}">
                <a16:creationId xmlns:a16="http://schemas.microsoft.com/office/drawing/2014/main" id="{2779FB5C-6F93-4F84-C4EE-909AE47578EB}"/>
              </a:ext>
            </a:extLst>
          </p:cNvPr>
          <p:cNvGrpSpPr/>
          <p:nvPr/>
        </p:nvGrpSpPr>
        <p:grpSpPr>
          <a:xfrm>
            <a:off x="4324253" y="1000054"/>
            <a:ext cx="4725887" cy="650100"/>
            <a:chOff x="4324253" y="1065367"/>
            <a:chExt cx="4725887" cy="650100"/>
          </a:xfrm>
        </p:grpSpPr>
        <p:sp>
          <p:nvSpPr>
            <p:cNvPr id="1575" name="Google Shape;419;p18">
              <a:extLst>
                <a:ext uri="{FF2B5EF4-FFF2-40B4-BE49-F238E27FC236}">
                  <a16:creationId xmlns:a16="http://schemas.microsoft.com/office/drawing/2014/main" id="{51FC70FA-DF45-1BE3-46E4-B7E9180052D6}"/>
                </a:ext>
              </a:extLst>
            </p:cNvPr>
            <p:cNvSpPr/>
            <p:nvPr/>
          </p:nvSpPr>
          <p:spPr>
            <a:xfrm>
              <a:off x="5373340" y="1065367"/>
              <a:ext cx="3676800" cy="650100"/>
            </a:xfrm>
            <a:prstGeom prst="roundRect">
              <a:avLst>
                <a:gd name="adj" fmla="val 50000"/>
              </a:avLst>
            </a:prstGeom>
            <a:solidFill>
              <a:srgbClr val="EFE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20;p18">
              <a:extLst>
                <a:ext uri="{FF2B5EF4-FFF2-40B4-BE49-F238E27FC236}">
                  <a16:creationId xmlns:a16="http://schemas.microsoft.com/office/drawing/2014/main" id="{8AA775A1-9C16-5566-BE29-53B14AFA5853}"/>
                </a:ext>
              </a:extLst>
            </p:cNvPr>
            <p:cNvSpPr/>
            <p:nvPr/>
          </p:nvSpPr>
          <p:spPr>
            <a:xfrm>
              <a:off x="4324253" y="1158217"/>
              <a:ext cx="1635828" cy="464400"/>
            </a:xfrm>
            <a:prstGeom prst="roundRect">
              <a:avLst>
                <a:gd name="adj" fmla="val 50000"/>
              </a:avLst>
            </a:prstGeom>
            <a:solidFill>
              <a:srgbClr val="802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421;p18">
              <a:extLst>
                <a:ext uri="{FF2B5EF4-FFF2-40B4-BE49-F238E27FC236}">
                  <a16:creationId xmlns:a16="http://schemas.microsoft.com/office/drawing/2014/main" id="{059C1650-DD01-52C8-90E9-C2E48436EF9B}"/>
                </a:ext>
              </a:extLst>
            </p:cNvPr>
            <p:cNvGrpSpPr/>
            <p:nvPr/>
          </p:nvGrpSpPr>
          <p:grpSpPr>
            <a:xfrm>
              <a:off x="4485470" y="1094961"/>
              <a:ext cx="4564670" cy="558115"/>
              <a:chOff x="4122280" y="1261169"/>
              <a:chExt cx="4564670" cy="558115"/>
            </a:xfrm>
          </p:grpSpPr>
          <p:sp>
            <p:nvSpPr>
              <p:cNvPr id="1578" name="Google Shape;422;p18">
                <a:extLst>
                  <a:ext uri="{FF2B5EF4-FFF2-40B4-BE49-F238E27FC236}">
                    <a16:creationId xmlns:a16="http://schemas.microsoft.com/office/drawing/2014/main" id="{9818922A-CCF8-2186-704A-C03E50883FEB}"/>
                  </a:ext>
                </a:extLst>
              </p:cNvPr>
              <p:cNvSpPr txBox="1"/>
              <p:nvPr/>
            </p:nvSpPr>
            <p:spPr>
              <a:xfrm>
                <a:off x="5684965" y="1261169"/>
                <a:ext cx="3001985" cy="55811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Roboto"/>
                    <a:ea typeface="Roboto"/>
                    <a:cs typeface="Roboto"/>
                    <a:sym typeface="Roboto"/>
                  </a:rPr>
                  <a:t>Student enrollment figures of campus Nanoscale Science and Engineering were not available, so we drop this row.</a:t>
                </a:r>
              </a:p>
            </p:txBody>
          </p:sp>
          <p:sp>
            <p:nvSpPr>
              <p:cNvPr id="1579" name="Google Shape;423;p18">
                <a:extLst>
                  <a:ext uri="{FF2B5EF4-FFF2-40B4-BE49-F238E27FC236}">
                    <a16:creationId xmlns:a16="http://schemas.microsoft.com/office/drawing/2014/main" id="{093BA908-DF49-952D-9EED-D58A9D7E7A07}"/>
                  </a:ext>
                </a:extLst>
              </p:cNvPr>
              <p:cNvSpPr txBox="1"/>
              <p:nvPr/>
            </p:nvSpPr>
            <p:spPr>
              <a:xfrm>
                <a:off x="4122280" y="1390725"/>
                <a:ext cx="127075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Fira Sans Extra Condensed"/>
                    <a:ea typeface="Fira Sans Extra Condensed"/>
                    <a:cs typeface="Fira Sans Extra Condensed"/>
                    <a:sym typeface="Fira Sans Extra Condensed"/>
                  </a:rPr>
                  <a:t>Missing Values</a:t>
                </a:r>
              </a:p>
            </p:txBody>
          </p:sp>
        </p:grpSp>
      </p:grpSp>
      <p:sp>
        <p:nvSpPr>
          <p:cNvPr id="1581" name="Google Shape;425;p18">
            <a:extLst>
              <a:ext uri="{FF2B5EF4-FFF2-40B4-BE49-F238E27FC236}">
                <a16:creationId xmlns:a16="http://schemas.microsoft.com/office/drawing/2014/main" id="{B1EE105D-9C85-1E1B-2A4A-F164A48CB710}"/>
              </a:ext>
            </a:extLst>
          </p:cNvPr>
          <p:cNvSpPr/>
          <p:nvPr/>
        </p:nvSpPr>
        <p:spPr>
          <a:xfrm rot="20930441">
            <a:off x="2128887" y="3156376"/>
            <a:ext cx="2341182" cy="387862"/>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IN"/>
          </a:p>
        </p:txBody>
      </p:sp>
      <p:sp>
        <p:nvSpPr>
          <p:cNvPr id="1598" name="Google Shape;445;p18">
            <a:extLst>
              <a:ext uri="{FF2B5EF4-FFF2-40B4-BE49-F238E27FC236}">
                <a16:creationId xmlns:a16="http://schemas.microsoft.com/office/drawing/2014/main" id="{CE43FBE0-DBB1-5AED-4C1E-366DD5CFF45C}"/>
              </a:ext>
            </a:extLst>
          </p:cNvPr>
          <p:cNvSpPr/>
          <p:nvPr/>
        </p:nvSpPr>
        <p:spPr>
          <a:xfrm>
            <a:off x="2129597" y="3829877"/>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421;p18">
            <a:extLst>
              <a:ext uri="{FF2B5EF4-FFF2-40B4-BE49-F238E27FC236}">
                <a16:creationId xmlns:a16="http://schemas.microsoft.com/office/drawing/2014/main" id="{70C4CDA0-21AE-0BFD-A05B-95443F31DC2F}"/>
              </a:ext>
            </a:extLst>
          </p:cNvPr>
          <p:cNvGrpSpPr/>
          <p:nvPr/>
        </p:nvGrpSpPr>
        <p:grpSpPr>
          <a:xfrm>
            <a:off x="4485470" y="2051126"/>
            <a:ext cx="4564670" cy="331813"/>
            <a:chOff x="4122280" y="1390725"/>
            <a:chExt cx="4564670" cy="331813"/>
          </a:xfrm>
        </p:grpSpPr>
        <p:sp>
          <p:nvSpPr>
            <p:cNvPr id="1615" name="Google Shape;422;p18">
              <a:extLst>
                <a:ext uri="{FF2B5EF4-FFF2-40B4-BE49-F238E27FC236}">
                  <a16:creationId xmlns:a16="http://schemas.microsoft.com/office/drawing/2014/main" id="{DB6524A9-1653-05F6-9B22-94AEFC63E013}"/>
                </a:ext>
              </a:extLst>
            </p:cNvPr>
            <p:cNvSpPr txBox="1"/>
            <p:nvPr/>
          </p:nvSpPr>
          <p:spPr>
            <a:xfrm>
              <a:off x="5684966" y="1390738"/>
              <a:ext cx="3001984"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lang="en-US" sz="1100" dirty="0">
                <a:latin typeface="Roboto"/>
                <a:ea typeface="Roboto"/>
                <a:cs typeface="Roboto"/>
                <a:sym typeface="Roboto"/>
              </a:endParaRPr>
            </a:p>
          </p:txBody>
        </p:sp>
        <p:sp>
          <p:nvSpPr>
            <p:cNvPr id="1616" name="Google Shape;423;p18">
              <a:extLst>
                <a:ext uri="{FF2B5EF4-FFF2-40B4-BE49-F238E27FC236}">
                  <a16:creationId xmlns:a16="http://schemas.microsoft.com/office/drawing/2014/main" id="{E80C5E9B-6779-6E5B-FA24-D073C89CE03D}"/>
                </a:ext>
              </a:extLst>
            </p:cNvPr>
            <p:cNvSpPr txBox="1"/>
            <p:nvPr/>
          </p:nvSpPr>
          <p:spPr>
            <a:xfrm>
              <a:off x="4122280" y="1390725"/>
              <a:ext cx="138824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Fira Sans Extra Condensed"/>
                  <a:ea typeface="Fira Sans Extra Condensed"/>
                  <a:cs typeface="Fira Sans Extra Condensed"/>
                  <a:sym typeface="Fira Sans Extra Condensed"/>
                </a:rPr>
                <a:t>Outlier Detection</a:t>
              </a:r>
            </a:p>
          </p:txBody>
        </p:sp>
      </p:grpSp>
      <p:grpSp>
        <p:nvGrpSpPr>
          <p:cNvPr id="1617" name="Group 1616">
            <a:extLst>
              <a:ext uri="{FF2B5EF4-FFF2-40B4-BE49-F238E27FC236}">
                <a16:creationId xmlns:a16="http://schemas.microsoft.com/office/drawing/2014/main" id="{0AB417BF-E09C-E8B1-BC31-F63B740C2887}"/>
              </a:ext>
            </a:extLst>
          </p:cNvPr>
          <p:cNvGrpSpPr/>
          <p:nvPr/>
        </p:nvGrpSpPr>
        <p:grpSpPr>
          <a:xfrm>
            <a:off x="4324253" y="2808291"/>
            <a:ext cx="4725887" cy="650100"/>
            <a:chOff x="4455527" y="940647"/>
            <a:chExt cx="4725887" cy="650100"/>
          </a:xfrm>
        </p:grpSpPr>
        <p:sp>
          <p:nvSpPr>
            <p:cNvPr id="1618" name="Google Shape;420;p18">
              <a:extLst>
                <a:ext uri="{FF2B5EF4-FFF2-40B4-BE49-F238E27FC236}">
                  <a16:creationId xmlns:a16="http://schemas.microsoft.com/office/drawing/2014/main" id="{1029FD53-6C82-655D-B9DD-BFA66BB5404B}"/>
                </a:ext>
              </a:extLst>
            </p:cNvPr>
            <p:cNvSpPr/>
            <p:nvPr/>
          </p:nvSpPr>
          <p:spPr>
            <a:xfrm>
              <a:off x="4455527" y="1033497"/>
              <a:ext cx="1635828"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roup 1618">
              <a:extLst>
                <a:ext uri="{FF2B5EF4-FFF2-40B4-BE49-F238E27FC236}">
                  <a16:creationId xmlns:a16="http://schemas.microsoft.com/office/drawing/2014/main" id="{6C0C4833-2714-7E0D-55C1-18550BC300E3}"/>
                </a:ext>
              </a:extLst>
            </p:cNvPr>
            <p:cNvGrpSpPr/>
            <p:nvPr/>
          </p:nvGrpSpPr>
          <p:grpSpPr>
            <a:xfrm>
              <a:off x="4477438" y="940647"/>
              <a:ext cx="4703976" cy="650100"/>
              <a:chOff x="4477438" y="940647"/>
              <a:chExt cx="4703976" cy="650100"/>
            </a:xfrm>
          </p:grpSpPr>
          <p:sp>
            <p:nvSpPr>
              <p:cNvPr id="1620" name="Google Shape;419;p18">
                <a:extLst>
                  <a:ext uri="{FF2B5EF4-FFF2-40B4-BE49-F238E27FC236}">
                    <a16:creationId xmlns:a16="http://schemas.microsoft.com/office/drawing/2014/main" id="{97C8744A-82EC-49F5-61EF-6557B0A4EC29}"/>
                  </a:ext>
                </a:extLst>
              </p:cNvPr>
              <p:cNvSpPr/>
              <p:nvPr/>
            </p:nvSpPr>
            <p:spPr>
              <a:xfrm>
                <a:off x="5504614" y="940647"/>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421;p18">
                <a:extLst>
                  <a:ext uri="{FF2B5EF4-FFF2-40B4-BE49-F238E27FC236}">
                    <a16:creationId xmlns:a16="http://schemas.microsoft.com/office/drawing/2014/main" id="{31F17F84-D6CA-5405-7BF7-A8E551B5189E}"/>
                  </a:ext>
                </a:extLst>
              </p:cNvPr>
              <p:cNvGrpSpPr/>
              <p:nvPr/>
            </p:nvGrpSpPr>
            <p:grpSpPr>
              <a:xfrm>
                <a:off x="4477438" y="1099797"/>
                <a:ext cx="4703975" cy="331813"/>
                <a:chOff x="3982974" y="1390725"/>
                <a:chExt cx="4703975" cy="331813"/>
              </a:xfrm>
            </p:grpSpPr>
            <p:sp>
              <p:nvSpPr>
                <p:cNvPr id="1622" name="Google Shape;422;p18">
                  <a:extLst>
                    <a:ext uri="{FF2B5EF4-FFF2-40B4-BE49-F238E27FC236}">
                      <a16:creationId xmlns:a16="http://schemas.microsoft.com/office/drawing/2014/main" id="{7AA1F13F-7593-19EC-1CCA-371CCF7E8173}"/>
                    </a:ext>
                  </a:extLst>
                </p:cNvPr>
                <p:cNvSpPr txBox="1"/>
                <p:nvPr/>
              </p:nvSpPr>
              <p:spPr>
                <a:xfrm>
                  <a:off x="5663054" y="1390738"/>
                  <a:ext cx="3023895"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Roboto"/>
                      <a:ea typeface="Roboto"/>
                      <a:cs typeface="Roboto"/>
                      <a:sym typeface="Roboto"/>
                    </a:rPr>
                    <a:t>Valuable insights clearly illustrating that most colleges have low crime rates with skewed distributions towards fewer incidents</a:t>
                  </a:r>
                </a:p>
              </p:txBody>
            </p:sp>
            <p:sp>
              <p:nvSpPr>
                <p:cNvPr id="1623" name="Google Shape;423;p18">
                  <a:extLst>
                    <a:ext uri="{FF2B5EF4-FFF2-40B4-BE49-F238E27FC236}">
                      <a16:creationId xmlns:a16="http://schemas.microsoft.com/office/drawing/2014/main" id="{ABD0657E-854C-0F8C-B0BA-24FEB96F9A0D}"/>
                    </a:ext>
                  </a:extLst>
                </p:cNvPr>
                <p:cNvSpPr txBox="1"/>
                <p:nvPr/>
              </p:nvSpPr>
              <p:spPr>
                <a:xfrm>
                  <a:off x="3982974" y="1390725"/>
                  <a:ext cx="156469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Fira Sans Extra Condensed"/>
                      <a:ea typeface="Fira Sans Extra Condensed"/>
                      <a:cs typeface="Fira Sans Extra Condensed"/>
                      <a:sym typeface="Fira Sans Extra Condensed"/>
                    </a:rPr>
                    <a:t>Histogram Summary</a:t>
                  </a:r>
                </a:p>
              </p:txBody>
            </p:sp>
          </p:grpSp>
        </p:grpSp>
      </p:grpSp>
      <p:sp>
        <p:nvSpPr>
          <p:cNvPr id="1645" name="Google Shape;417;p18">
            <a:extLst>
              <a:ext uri="{FF2B5EF4-FFF2-40B4-BE49-F238E27FC236}">
                <a16:creationId xmlns:a16="http://schemas.microsoft.com/office/drawing/2014/main" id="{DFA7D393-81FB-83C1-E8D3-786ECE2A81E5}"/>
              </a:ext>
            </a:extLst>
          </p:cNvPr>
          <p:cNvSpPr/>
          <p:nvPr/>
        </p:nvSpPr>
        <p:spPr>
          <a:xfrm rot="201828">
            <a:off x="2296500" y="1983580"/>
            <a:ext cx="2254327" cy="1635395"/>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IN"/>
          </a:p>
        </p:txBody>
      </p:sp>
      <p:cxnSp>
        <p:nvCxnSpPr>
          <p:cNvPr id="1655" name="Google Shape;1098;p28">
            <a:extLst>
              <a:ext uri="{FF2B5EF4-FFF2-40B4-BE49-F238E27FC236}">
                <a16:creationId xmlns:a16="http://schemas.microsoft.com/office/drawing/2014/main" id="{D1FCED68-49EF-F80E-8714-C20565808C7D}"/>
              </a:ext>
            </a:extLst>
          </p:cNvPr>
          <p:cNvCxnSpPr>
            <a:cxnSpLocks/>
            <a:stCxn id="1618" idx="2"/>
            <a:endCxn id="1670" idx="1"/>
          </p:cNvCxnSpPr>
          <p:nvPr/>
        </p:nvCxnSpPr>
        <p:spPr>
          <a:xfrm rot="5400000">
            <a:off x="4483399" y="3599709"/>
            <a:ext cx="892936" cy="424600"/>
          </a:xfrm>
          <a:prstGeom prst="curvedConnector4">
            <a:avLst>
              <a:gd name="adj1" fmla="val 12245"/>
              <a:gd name="adj2" fmla="val 153839"/>
            </a:avLst>
          </a:prstGeom>
          <a:noFill/>
          <a:ln w="9525" cap="flat" cmpd="sng">
            <a:solidFill>
              <a:schemeClr val="dk2"/>
            </a:solidFill>
            <a:prstDash val="solid"/>
            <a:round/>
            <a:headEnd type="none" w="med" len="med"/>
            <a:tailEnd type="stealth" w="med" len="med"/>
          </a:ln>
        </p:spPr>
      </p:cxnSp>
      <p:grpSp>
        <p:nvGrpSpPr>
          <p:cNvPr id="13" name="Group 12">
            <a:extLst>
              <a:ext uri="{FF2B5EF4-FFF2-40B4-BE49-F238E27FC236}">
                <a16:creationId xmlns:a16="http://schemas.microsoft.com/office/drawing/2014/main" id="{97576C7A-642E-CBC4-8DA4-12BE734C4219}"/>
              </a:ext>
            </a:extLst>
          </p:cNvPr>
          <p:cNvGrpSpPr/>
          <p:nvPr/>
        </p:nvGrpSpPr>
        <p:grpSpPr>
          <a:xfrm>
            <a:off x="4717567" y="3584227"/>
            <a:ext cx="4191301" cy="1358118"/>
            <a:chOff x="4495499" y="3584227"/>
            <a:chExt cx="4191301" cy="1358118"/>
          </a:xfrm>
        </p:grpSpPr>
        <p:sp>
          <p:nvSpPr>
            <p:cNvPr id="1670" name="Rectangle 1669">
              <a:extLst>
                <a:ext uri="{FF2B5EF4-FFF2-40B4-BE49-F238E27FC236}">
                  <a16:creationId xmlns:a16="http://schemas.microsoft.com/office/drawing/2014/main" id="{A78AF5BF-B382-4D24-E83D-9EAB65E49B0E}"/>
                </a:ext>
              </a:extLst>
            </p:cNvPr>
            <p:cNvSpPr/>
            <p:nvPr/>
          </p:nvSpPr>
          <p:spPr>
            <a:xfrm>
              <a:off x="4495499" y="3584227"/>
              <a:ext cx="4080267" cy="1348499"/>
            </a:xfrm>
            <a:prstGeom prst="rect">
              <a:avLst/>
            </a:prstGeom>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endParaRPr lang="en-IN" sz="1100" dirty="0">
                <a:ln>
                  <a:solidFill>
                    <a:schemeClr val="tx1"/>
                  </a:solidFill>
                </a:ln>
                <a:solidFill>
                  <a:schemeClr val="tx1"/>
                </a:solidFill>
              </a:endParaRPr>
            </a:p>
          </p:txBody>
        </p:sp>
        <p:sp>
          <p:nvSpPr>
            <p:cNvPr id="1674" name="Google Shape;422;p18">
              <a:extLst>
                <a:ext uri="{FF2B5EF4-FFF2-40B4-BE49-F238E27FC236}">
                  <a16:creationId xmlns:a16="http://schemas.microsoft.com/office/drawing/2014/main" id="{44B83C89-8BB3-7960-5CEB-E569CD4D018D}"/>
                </a:ext>
              </a:extLst>
            </p:cNvPr>
            <p:cNvSpPr txBox="1"/>
            <p:nvPr/>
          </p:nvSpPr>
          <p:spPr>
            <a:xfrm>
              <a:off x="4495499" y="3593846"/>
              <a:ext cx="4191301" cy="1348499"/>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tx1"/>
                  </a:solidFill>
                  <a:highlight>
                    <a:srgbClr val="FFFF00"/>
                  </a:highlight>
                  <a:latin typeface="Roboto"/>
                  <a:ea typeface="Roboto"/>
                  <a:cs typeface="Roboto"/>
                  <a:sym typeface="Roboto"/>
                </a:rPr>
                <a:t>Student Enrollment: </a:t>
              </a:r>
              <a:r>
                <a:rPr lang="en-US" sz="1100" dirty="0">
                  <a:solidFill>
                    <a:schemeClr val="tx1"/>
                  </a:solidFill>
                  <a:latin typeface="Roboto"/>
                  <a:ea typeface="Roboto"/>
                  <a:cs typeface="Roboto"/>
                  <a:sym typeface="Roboto"/>
                </a:rPr>
                <a:t>Distribution is right-skewed with most colleges having low enrollments.</a:t>
              </a:r>
            </a:p>
            <a:p>
              <a:pPr marL="171450" lvl="0" indent="-171450" rtl="0">
                <a:spcBef>
                  <a:spcPts val="0"/>
                </a:spcBef>
                <a:spcAft>
                  <a:spcPts val="0"/>
                </a:spcAft>
                <a:buFont typeface="Arial" panose="020B0604020202020204" pitchFamily="34" charset="0"/>
                <a:buChar char="•"/>
              </a:pPr>
              <a:r>
                <a:rPr lang="en-US" sz="1100" dirty="0">
                  <a:solidFill>
                    <a:schemeClr val="tx1"/>
                  </a:solidFill>
                  <a:highlight>
                    <a:srgbClr val="FFFF00"/>
                  </a:highlight>
                  <a:latin typeface="Roboto"/>
                  <a:ea typeface="Roboto"/>
                  <a:cs typeface="Roboto"/>
                  <a:sym typeface="Roboto"/>
                </a:rPr>
                <a:t>Violent Crimes</a:t>
              </a:r>
              <a:r>
                <a:rPr lang="en-US" sz="1100" dirty="0">
                  <a:solidFill>
                    <a:schemeClr val="tx1"/>
                  </a:solidFill>
                  <a:latin typeface="Roboto"/>
                  <a:ea typeface="Roboto"/>
                  <a:cs typeface="Roboto"/>
                  <a:sym typeface="Roboto"/>
                </a:rPr>
                <a:t>: Generally low across colleges with notable decreases in higher incident rates.</a:t>
              </a:r>
            </a:p>
            <a:p>
              <a:pPr marL="171450" lvl="0" indent="-171450" rtl="0">
                <a:spcBef>
                  <a:spcPts val="0"/>
                </a:spcBef>
                <a:spcAft>
                  <a:spcPts val="0"/>
                </a:spcAft>
                <a:buFont typeface="Arial" panose="020B0604020202020204" pitchFamily="34" charset="0"/>
                <a:buChar char="•"/>
              </a:pPr>
              <a:r>
                <a:rPr lang="en-US" sz="1100" dirty="0">
                  <a:solidFill>
                    <a:schemeClr val="tx1"/>
                  </a:solidFill>
                  <a:highlight>
                    <a:srgbClr val="FFFF00"/>
                  </a:highlight>
                  <a:latin typeface="Roboto"/>
                  <a:ea typeface="Roboto"/>
                  <a:cs typeface="Roboto"/>
                  <a:sym typeface="Roboto"/>
                </a:rPr>
                <a:t>Property Crimes</a:t>
              </a:r>
              <a:r>
                <a:rPr lang="en-US" sz="1100" dirty="0">
                  <a:solidFill>
                    <a:schemeClr val="tx1"/>
                  </a:solidFill>
                  <a:latin typeface="Roboto"/>
                  <a:ea typeface="Roboto"/>
                  <a:cs typeface="Roboto"/>
                  <a:sym typeface="Roboto"/>
                </a:rPr>
                <a:t>: Mostly low but with slightly more frequent incidents of larceny-theft compared to other crimes.</a:t>
              </a:r>
            </a:p>
            <a:p>
              <a:pPr marL="0" lvl="0" indent="0" rtl="0">
                <a:spcBef>
                  <a:spcPts val="0"/>
                </a:spcBef>
                <a:spcAft>
                  <a:spcPts val="0"/>
                </a:spcAft>
                <a:buNone/>
              </a:pPr>
              <a:endParaRPr lang="en-US" sz="1100" dirty="0">
                <a:solidFill>
                  <a:schemeClr val="tx1"/>
                </a:solidFill>
                <a:latin typeface="Roboto"/>
                <a:ea typeface="Roboto"/>
                <a:cs typeface="Roboto"/>
                <a:sym typeface="Roboto"/>
              </a:endParaRPr>
            </a:p>
          </p:txBody>
        </p:sp>
      </p:grpSp>
      <p:sp>
        <p:nvSpPr>
          <p:cNvPr id="3" name="Google Shape;422;p18">
            <a:extLst>
              <a:ext uri="{FF2B5EF4-FFF2-40B4-BE49-F238E27FC236}">
                <a16:creationId xmlns:a16="http://schemas.microsoft.com/office/drawing/2014/main" id="{4BE59613-E0F0-DF1D-2406-3A5FF37E43B1}"/>
              </a:ext>
            </a:extLst>
          </p:cNvPr>
          <p:cNvSpPr txBox="1"/>
          <p:nvPr/>
        </p:nvSpPr>
        <p:spPr>
          <a:xfrm>
            <a:off x="6048154" y="1939872"/>
            <a:ext cx="3001985" cy="55811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Roboto"/>
                <a:ea typeface="Roboto"/>
                <a:cs typeface="Roboto"/>
                <a:sym typeface="Roboto"/>
              </a:rPr>
              <a:t>We found out few outliers for each variable, but this is because certain campuses have higher crime rates than others, so it is important to retain these for further analysis.</a:t>
            </a:r>
          </a:p>
        </p:txBody>
      </p:sp>
    </p:spTree>
    <p:extLst>
      <p:ext uri="{BB962C8B-B14F-4D97-AF65-F5344CB8AC3E}">
        <p14:creationId xmlns:p14="http://schemas.microsoft.com/office/powerpoint/2010/main" val="3711126060"/>
      </p:ext>
    </p:extLst>
  </p:cSld>
  <p:clrMapOvr>
    <a:masterClrMapping/>
  </p:clrMapOvr>
  <mc:AlternateContent xmlns:mc="http://schemas.openxmlformats.org/markup-compatibility/2006" xmlns:p14="http://schemas.microsoft.com/office/powerpoint/2010/main">
    <mc:Choice Requires="p14">
      <p:transition spd="slow" p14:dur="2000" advTm="53532"/>
    </mc:Choice>
    <mc:Fallback xmlns="">
      <p:transition spd="slow" advTm="5353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Cluster Distribution </a:t>
            </a: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Visualization</a:t>
            </a:r>
            <a:endParaRPr lang="en-CA" dirty="0">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2763EE17-CCF2-166F-ACC1-6B70C7890331}"/>
              </a:ext>
            </a:extLst>
          </p:cNvPr>
          <p:cNvSpPr txBox="1"/>
          <p:nvPr/>
        </p:nvSpPr>
        <p:spPr>
          <a:xfrm>
            <a:off x="509763" y="1046739"/>
            <a:ext cx="8229600" cy="276999"/>
          </a:xfrm>
          <a:prstGeom prst="rect">
            <a:avLst/>
          </a:prstGeom>
          <a:noFill/>
        </p:spPr>
        <p:txBody>
          <a:bodyPr wrap="square">
            <a:spAutoFit/>
          </a:bodyPr>
          <a:lstStyle/>
          <a:p>
            <a:r>
              <a:rPr lang="en-US" sz="1200" dirty="0">
                <a:highlight>
                  <a:srgbClr val="FFFF00"/>
                </a:highlight>
              </a:rPr>
              <a:t>Silhouette score</a:t>
            </a:r>
            <a:r>
              <a:rPr lang="en-US" sz="1200" dirty="0"/>
              <a:t>: Prepared a dataset with K-Means k=2 clustering result and original customer data.</a:t>
            </a:r>
            <a:endParaRPr lang="en-IN" sz="1200" dirty="0"/>
          </a:p>
        </p:txBody>
      </p:sp>
      <p:sp>
        <p:nvSpPr>
          <p:cNvPr id="20" name="Google Shape;2149;p41">
            <a:extLst>
              <a:ext uri="{FF2B5EF4-FFF2-40B4-BE49-F238E27FC236}">
                <a16:creationId xmlns:a16="http://schemas.microsoft.com/office/drawing/2014/main" id="{CC7FF1B0-AB3C-C772-214A-734F452BD642}"/>
              </a:ext>
            </a:extLst>
          </p:cNvPr>
          <p:cNvSpPr txBox="1"/>
          <p:nvPr/>
        </p:nvSpPr>
        <p:spPr>
          <a:xfrm>
            <a:off x="841680" y="1458221"/>
            <a:ext cx="4018914" cy="332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The average silhouette width is 0.64</a:t>
            </a:r>
            <a:endParaRPr lang="en-IN" sz="1800" b="1" dirty="0">
              <a:solidFill>
                <a:srgbClr val="000000"/>
              </a:solidFill>
              <a:latin typeface="Fira Sans Extra Condensed"/>
              <a:ea typeface="Fira Sans Extra Condensed"/>
              <a:cs typeface="Fira Sans Extra Condensed"/>
              <a:sym typeface="Fira Sans Extra Condensed"/>
            </a:endParaRPr>
          </a:p>
        </p:txBody>
      </p:sp>
      <p:sp>
        <p:nvSpPr>
          <p:cNvPr id="19" name="Google Shape;2151;p41">
            <a:extLst>
              <a:ext uri="{FF2B5EF4-FFF2-40B4-BE49-F238E27FC236}">
                <a16:creationId xmlns:a16="http://schemas.microsoft.com/office/drawing/2014/main" id="{BBD637F2-F29E-07D9-03F5-6A8A54DCA748}"/>
              </a:ext>
            </a:extLst>
          </p:cNvPr>
          <p:cNvSpPr/>
          <p:nvPr/>
        </p:nvSpPr>
        <p:spPr>
          <a:xfrm>
            <a:off x="651058" y="1509114"/>
            <a:ext cx="190622" cy="6828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3BF340E1-6A2E-E023-53C9-8F3E8FA88D08}"/>
              </a:ext>
            </a:extLst>
          </p:cNvPr>
          <p:cNvSpPr txBox="1"/>
          <p:nvPr/>
        </p:nvSpPr>
        <p:spPr>
          <a:xfrm>
            <a:off x="588138" y="3819763"/>
            <a:ext cx="8229600" cy="1200329"/>
          </a:xfrm>
          <a:prstGeom prst="rect">
            <a:avLst/>
          </a:prstGeom>
          <a:noFill/>
        </p:spPr>
        <p:txBody>
          <a:bodyPr wrap="square">
            <a:spAutoFit/>
          </a:bodyPr>
          <a:lstStyle/>
          <a:p>
            <a:r>
              <a:rPr lang="en-US" sz="1200" dirty="0">
                <a:highlight>
                  <a:srgbClr val="FFFF00"/>
                </a:highlight>
              </a:rPr>
              <a:t>Conclusion: </a:t>
            </a:r>
          </a:p>
          <a:p>
            <a:pPr marL="171450" indent="-171450">
              <a:buFont typeface="Arial" panose="020B0604020202020204" pitchFamily="34" charset="0"/>
              <a:buChar char="•"/>
            </a:pPr>
            <a:r>
              <a:rPr lang="en-US" sz="1200" dirty="0"/>
              <a:t>Cluster Quality: Cluster 1 is relatively well-defined with an average silhouette width of 0.77, indicating good clustering quality. However, Cluster 2 has a very low silhouette width of 0.04, indicating poor clustering quality and potential issues with the clustering algorithm’s ability to distinguish this cluster from others.</a:t>
            </a:r>
          </a:p>
          <a:p>
            <a:pPr marL="171450" indent="-171450">
              <a:buFont typeface="Arial" panose="020B0604020202020204" pitchFamily="34" charset="0"/>
              <a:buChar char="•"/>
            </a:pPr>
            <a:r>
              <a:rPr lang="en-US" sz="1200" dirty="0"/>
              <a:t>Overall Clustering: The overall average silhouette width of 0.64 suggests that the clustering solution is moderate.</a:t>
            </a:r>
          </a:p>
          <a:p>
            <a:pPr marL="171450" indent="-171450">
              <a:buFont typeface="Arial" panose="020B0604020202020204" pitchFamily="34" charset="0"/>
              <a:buChar char="•"/>
            </a:pPr>
            <a:endParaRPr lang="en-US" sz="1200" dirty="0"/>
          </a:p>
        </p:txBody>
      </p:sp>
      <p:sp>
        <p:nvSpPr>
          <p:cNvPr id="4" name="Google Shape;2260;p44">
            <a:extLst>
              <a:ext uri="{FF2B5EF4-FFF2-40B4-BE49-F238E27FC236}">
                <a16:creationId xmlns:a16="http://schemas.microsoft.com/office/drawing/2014/main" id="{C0782774-24FA-1199-F48A-3600B24F4A06}"/>
              </a:ext>
            </a:extLst>
          </p:cNvPr>
          <p:cNvSpPr/>
          <p:nvPr/>
        </p:nvSpPr>
        <p:spPr>
          <a:xfrm>
            <a:off x="1014868" y="1924848"/>
            <a:ext cx="3845726" cy="1817623"/>
          </a:xfrm>
          <a:prstGeom prst="roundRect">
            <a:avLst>
              <a:gd name="adj" fmla="val 7118"/>
            </a:avLst>
          </a:prstGeom>
          <a:solidFill>
            <a:srgbClr val="E99B27">
              <a:alpha val="25099"/>
            </a:srgbClr>
          </a:solidFill>
          <a:ln>
            <a:noFill/>
          </a:ln>
        </p:spPr>
        <p:txBody>
          <a:bodyPr spcFirstLastPara="1" wrap="square" lIns="91425" tIns="91425" rIns="91425" bIns="91425" anchor="t" anchorCtr="0">
            <a:noAutofit/>
          </a:bodyPr>
          <a:lstStyle/>
          <a:p>
            <a:pPr marL="171450" lvl="0" indent="-171450" algn="l" rtl="0">
              <a:spcBef>
                <a:spcPts val="600"/>
              </a:spcBef>
              <a:spcAft>
                <a:spcPts val="0"/>
              </a:spcAft>
              <a:buFont typeface="Arial" panose="020B0604020202020204" pitchFamily="34" charset="0"/>
              <a:buChar char="•"/>
            </a:pPr>
            <a:r>
              <a:rPr lang="en-US" sz="1050" dirty="0">
                <a:highlight>
                  <a:srgbClr val="FFFF00"/>
                </a:highlight>
              </a:rPr>
              <a:t>Cluster 1: </a:t>
            </a:r>
            <a:r>
              <a:rPr lang="en-US" sz="1050" dirty="0"/>
              <a:t>Size: 3444, ASW: 0.77 </a:t>
            </a:r>
            <a:br>
              <a:rPr lang="en-US" sz="1050" dirty="0"/>
            </a:br>
            <a:r>
              <a:rPr lang="en-US" sz="1050" dirty="0"/>
              <a:t>This cluster has a higher average silhouette width, indicating that the points in this cluster are better clustered and more distinct from points in other clusters.</a:t>
            </a:r>
          </a:p>
          <a:p>
            <a:pPr marL="171450" lvl="0" indent="-171450" algn="l" rtl="0">
              <a:spcBef>
                <a:spcPts val="600"/>
              </a:spcBef>
              <a:spcAft>
                <a:spcPts val="0"/>
              </a:spcAft>
              <a:buFont typeface="Arial" panose="020B0604020202020204" pitchFamily="34" charset="0"/>
              <a:buChar char="•"/>
            </a:pPr>
            <a:r>
              <a:rPr lang="en-US" sz="1050" dirty="0">
                <a:highlight>
                  <a:srgbClr val="FFFF00"/>
                </a:highlight>
              </a:rPr>
              <a:t>Cluster 2: </a:t>
            </a:r>
            <a:r>
              <a:rPr lang="en-US" sz="1050" dirty="0"/>
              <a:t>Size: 776, ASW: 0.04 </a:t>
            </a:r>
            <a:br>
              <a:rPr lang="en-US" sz="1050" dirty="0"/>
            </a:br>
            <a:r>
              <a:rPr lang="en-US" sz="1050" dirty="0"/>
              <a:t>This indicates that cluster 2 has a low silhouette width, suggesting that the points in this cluster are not well separated from other clusters and may be misclassified</a:t>
            </a:r>
            <a:endParaRPr lang="en-IN" sz="1050" dirty="0"/>
          </a:p>
        </p:txBody>
      </p:sp>
      <p:pic>
        <p:nvPicPr>
          <p:cNvPr id="2" name="Picture">
            <a:extLst>
              <a:ext uri="{FF2B5EF4-FFF2-40B4-BE49-F238E27FC236}">
                <a16:creationId xmlns:a16="http://schemas.microsoft.com/office/drawing/2014/main" id="{3D3C329C-B5A1-B094-FD15-5CA62BFE36E8}"/>
              </a:ext>
            </a:extLst>
          </p:cNvPr>
          <p:cNvPicPr/>
          <p:nvPr/>
        </p:nvPicPr>
        <p:blipFill>
          <a:blip r:embed="rId3"/>
          <a:stretch>
            <a:fillRect/>
          </a:stretch>
        </p:blipFill>
        <p:spPr bwMode="auto">
          <a:xfrm>
            <a:off x="5257800" y="1644537"/>
            <a:ext cx="3162086" cy="2295938"/>
          </a:xfrm>
          <a:prstGeom prst="rect">
            <a:avLst/>
          </a:prstGeom>
          <a:noFill/>
          <a:ln w="9525">
            <a:noFill/>
            <a:headEnd/>
            <a:tailEnd/>
          </a:ln>
        </p:spPr>
      </p:pic>
    </p:spTree>
    <p:extLst>
      <p:ext uri="{BB962C8B-B14F-4D97-AF65-F5344CB8AC3E}">
        <p14:creationId xmlns:p14="http://schemas.microsoft.com/office/powerpoint/2010/main" val="4001467621"/>
      </p:ext>
    </p:extLst>
  </p:cSld>
  <p:clrMapOvr>
    <a:masterClrMapping/>
  </p:clrMapOvr>
  <mc:AlternateContent xmlns:mc="http://schemas.openxmlformats.org/markup-compatibility/2006" xmlns:p14="http://schemas.microsoft.com/office/powerpoint/2010/main">
    <mc:Choice Requires="p14">
      <p:transition spd="slow" p14:dur="2000" advTm="35023"/>
    </mc:Choice>
    <mc:Fallback xmlns="">
      <p:transition spd="slow" advTm="35023"/>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Cluster Distribution </a:t>
            </a: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Visualization</a:t>
            </a:r>
            <a:endParaRPr lang="en-CA" dirty="0">
              <a:latin typeface="Roboto" panose="02000000000000000000" pitchFamily="2" charset="0"/>
              <a:ea typeface="Roboto" panose="02000000000000000000" pitchFamily="2" charset="0"/>
              <a:cs typeface="Roboto" panose="02000000000000000000" pitchFamily="2" charset="0"/>
            </a:endParaRPr>
          </a:p>
        </p:txBody>
      </p:sp>
      <p:sp>
        <p:nvSpPr>
          <p:cNvPr id="20" name="Google Shape;2149;p41">
            <a:extLst>
              <a:ext uri="{FF2B5EF4-FFF2-40B4-BE49-F238E27FC236}">
                <a16:creationId xmlns:a16="http://schemas.microsoft.com/office/drawing/2014/main" id="{CC7FF1B0-AB3C-C772-214A-734F452BD642}"/>
              </a:ext>
            </a:extLst>
          </p:cNvPr>
          <p:cNvSpPr txBox="1"/>
          <p:nvPr/>
        </p:nvSpPr>
        <p:spPr>
          <a:xfrm>
            <a:off x="926583" y="1079391"/>
            <a:ext cx="4018914" cy="332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CLUSTER ANALYSIS AND PROFILING</a:t>
            </a:r>
            <a:endParaRPr lang="en-IN" sz="1800" b="1" dirty="0">
              <a:solidFill>
                <a:srgbClr val="000000"/>
              </a:solidFill>
              <a:latin typeface="Fira Sans Extra Condensed"/>
              <a:ea typeface="Fira Sans Extra Condensed"/>
              <a:cs typeface="Fira Sans Extra Condensed"/>
              <a:sym typeface="Fira Sans Extra Condensed"/>
            </a:endParaRPr>
          </a:p>
        </p:txBody>
      </p:sp>
      <p:sp>
        <p:nvSpPr>
          <p:cNvPr id="19" name="Google Shape;2151;p41">
            <a:extLst>
              <a:ext uri="{FF2B5EF4-FFF2-40B4-BE49-F238E27FC236}">
                <a16:creationId xmlns:a16="http://schemas.microsoft.com/office/drawing/2014/main" id="{BBD637F2-F29E-07D9-03F5-6A8A54DCA748}"/>
              </a:ext>
            </a:extLst>
          </p:cNvPr>
          <p:cNvSpPr/>
          <p:nvPr/>
        </p:nvSpPr>
        <p:spPr>
          <a:xfrm>
            <a:off x="651058" y="1130284"/>
            <a:ext cx="190622" cy="6828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60;p44">
            <a:extLst>
              <a:ext uri="{FF2B5EF4-FFF2-40B4-BE49-F238E27FC236}">
                <a16:creationId xmlns:a16="http://schemas.microsoft.com/office/drawing/2014/main" id="{C0782774-24FA-1199-F48A-3600B24F4A06}"/>
              </a:ext>
            </a:extLst>
          </p:cNvPr>
          <p:cNvSpPr/>
          <p:nvPr/>
        </p:nvSpPr>
        <p:spPr>
          <a:xfrm>
            <a:off x="651058" y="4025877"/>
            <a:ext cx="7761421" cy="740866"/>
          </a:xfrm>
          <a:prstGeom prst="roundRect">
            <a:avLst>
              <a:gd name="adj" fmla="val 38855"/>
            </a:avLst>
          </a:prstGeom>
          <a:solidFill>
            <a:srgbClr val="E99B27">
              <a:alpha val="25099"/>
            </a:srgbClr>
          </a:solidFill>
          <a:ln>
            <a:noFill/>
          </a:ln>
        </p:spPr>
        <p:txBody>
          <a:bodyPr spcFirstLastPara="1" wrap="square" lIns="91425" tIns="91425" rIns="91425" bIns="91425" anchor="t" anchorCtr="0">
            <a:noAutofit/>
          </a:bodyPr>
          <a:lstStyle/>
          <a:p>
            <a:r>
              <a:rPr lang="en-US" sz="1050" dirty="0">
                <a:highlight>
                  <a:srgbClr val="FFFF00"/>
                </a:highlight>
              </a:rPr>
              <a:t>Conclusion: </a:t>
            </a:r>
          </a:p>
          <a:p>
            <a:pPr marL="171450" indent="-171450">
              <a:buFont typeface="Arial" panose="020B0604020202020204" pitchFamily="34" charset="0"/>
              <a:buChar char="•"/>
            </a:pPr>
            <a:r>
              <a:rPr lang="en-US" sz="1050" dirty="0"/>
              <a:t>Cluster 1: “High Spend Frequent Buyers”: High spending and frequent purchases with a variety of products.</a:t>
            </a:r>
          </a:p>
          <a:p>
            <a:pPr marL="171450" indent="-171450">
              <a:buFont typeface="Arial" panose="020B0604020202020204" pitchFamily="34" charset="0"/>
              <a:buChar char="•"/>
            </a:pPr>
            <a:r>
              <a:rPr lang="en-US" sz="1050" dirty="0"/>
              <a:t>Cluster 2: “Low Spend Infrequent Buyers”: Low spending and infrequent purchases with limited product variety.</a:t>
            </a:r>
          </a:p>
        </p:txBody>
      </p:sp>
      <p:grpSp>
        <p:nvGrpSpPr>
          <p:cNvPr id="9" name="Group 8">
            <a:extLst>
              <a:ext uri="{FF2B5EF4-FFF2-40B4-BE49-F238E27FC236}">
                <a16:creationId xmlns:a16="http://schemas.microsoft.com/office/drawing/2014/main" id="{D3FEEA7D-B2B5-CECA-9F06-E47B3EEBACF1}"/>
              </a:ext>
            </a:extLst>
          </p:cNvPr>
          <p:cNvGrpSpPr/>
          <p:nvPr/>
        </p:nvGrpSpPr>
        <p:grpSpPr>
          <a:xfrm>
            <a:off x="5529010" y="2005956"/>
            <a:ext cx="2792030" cy="1962042"/>
            <a:chOff x="5529010" y="1450791"/>
            <a:chExt cx="2792030" cy="1962042"/>
          </a:xfrm>
        </p:grpSpPr>
        <p:pic>
          <p:nvPicPr>
            <p:cNvPr id="5" name="Picture 4">
              <a:extLst>
                <a:ext uri="{FF2B5EF4-FFF2-40B4-BE49-F238E27FC236}">
                  <a16:creationId xmlns:a16="http://schemas.microsoft.com/office/drawing/2014/main" id="{D47C2953-595F-A980-D583-A52A2F2FA01E}"/>
                </a:ext>
              </a:extLst>
            </p:cNvPr>
            <p:cNvPicPr>
              <a:picLocks noChangeAspect="1"/>
            </p:cNvPicPr>
            <p:nvPr/>
          </p:nvPicPr>
          <p:blipFill>
            <a:blip r:embed="rId3"/>
            <a:stretch>
              <a:fillRect/>
            </a:stretch>
          </p:blipFill>
          <p:spPr>
            <a:xfrm>
              <a:off x="5529010" y="1450791"/>
              <a:ext cx="2667933" cy="1962042"/>
            </a:xfrm>
            <a:prstGeom prst="rect">
              <a:avLst/>
            </a:prstGeom>
          </p:spPr>
        </p:pic>
        <p:sp>
          <p:nvSpPr>
            <p:cNvPr id="6" name="TextBox 5">
              <a:extLst>
                <a:ext uri="{FF2B5EF4-FFF2-40B4-BE49-F238E27FC236}">
                  <a16:creationId xmlns:a16="http://schemas.microsoft.com/office/drawing/2014/main" id="{9446105D-4256-4ECF-5B97-61632943F3F3}"/>
                </a:ext>
              </a:extLst>
            </p:cNvPr>
            <p:cNvSpPr txBox="1"/>
            <p:nvPr/>
          </p:nvSpPr>
          <p:spPr>
            <a:xfrm>
              <a:off x="7619681" y="2002872"/>
              <a:ext cx="701359" cy="369332"/>
            </a:xfrm>
            <a:prstGeom prst="rect">
              <a:avLst/>
            </a:prstGeom>
            <a:solidFill>
              <a:schemeClr val="bg1"/>
            </a:solidFill>
            <a:ln>
              <a:noFill/>
            </a:ln>
          </p:spPr>
          <p:txBody>
            <a:bodyPr wrap="square" rtlCol="0">
              <a:spAutoFit/>
            </a:bodyPr>
            <a:lstStyle/>
            <a:p>
              <a:r>
                <a:rPr lang="en-US" sz="900" dirty="0"/>
                <a:t>Cluster 1</a:t>
              </a:r>
            </a:p>
            <a:p>
              <a:r>
                <a:rPr lang="en-US" sz="900" dirty="0"/>
                <a:t>Cluster 2</a:t>
              </a:r>
              <a:endParaRPr lang="en-IN" sz="900" dirty="0"/>
            </a:p>
          </p:txBody>
        </p:sp>
      </p:grpSp>
      <p:pic>
        <p:nvPicPr>
          <p:cNvPr id="8" name="Picture 7">
            <a:extLst>
              <a:ext uri="{FF2B5EF4-FFF2-40B4-BE49-F238E27FC236}">
                <a16:creationId xmlns:a16="http://schemas.microsoft.com/office/drawing/2014/main" id="{48540E92-FEB4-EEAF-BDB4-73588E06303F}"/>
              </a:ext>
            </a:extLst>
          </p:cNvPr>
          <p:cNvPicPr>
            <a:picLocks noChangeAspect="1"/>
          </p:cNvPicPr>
          <p:nvPr/>
        </p:nvPicPr>
        <p:blipFill>
          <a:blip r:embed="rId4"/>
          <a:stretch>
            <a:fillRect/>
          </a:stretch>
        </p:blipFill>
        <p:spPr>
          <a:xfrm>
            <a:off x="1139158" y="2231129"/>
            <a:ext cx="3983926" cy="1544584"/>
          </a:xfrm>
          <a:prstGeom prst="rect">
            <a:avLst/>
          </a:prstGeom>
        </p:spPr>
      </p:pic>
      <p:sp>
        <p:nvSpPr>
          <p:cNvPr id="11" name="TextBox 10">
            <a:extLst>
              <a:ext uri="{FF2B5EF4-FFF2-40B4-BE49-F238E27FC236}">
                <a16:creationId xmlns:a16="http://schemas.microsoft.com/office/drawing/2014/main" id="{C20A510F-716C-2354-A894-2B82FB8C9C29}"/>
              </a:ext>
            </a:extLst>
          </p:cNvPr>
          <p:cNvSpPr txBox="1"/>
          <p:nvPr/>
        </p:nvSpPr>
        <p:spPr>
          <a:xfrm>
            <a:off x="979418" y="1472379"/>
            <a:ext cx="6988925" cy="600164"/>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Analyzing the characteristics of each cluster to understand the distinct behaviors and preferences of different customer segments and also profiling each cluster to identify the key traits that define the customers in each cluster.</a:t>
            </a:r>
            <a:endParaRPr lang="en-IN" sz="11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53238157"/>
      </p:ext>
    </p:extLst>
  </p:cSld>
  <p:clrMapOvr>
    <a:masterClrMapping/>
  </p:clrMapOvr>
  <mc:AlternateContent xmlns:mc="http://schemas.openxmlformats.org/markup-compatibility/2006" xmlns:p14="http://schemas.microsoft.com/office/powerpoint/2010/main">
    <mc:Choice Requires="p14">
      <p:transition spd="slow" p14:dur="2000" advTm="88043"/>
    </mc:Choice>
    <mc:Fallback xmlns="">
      <p:transition spd="slow" advTm="88043"/>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44"/>
          <p:cNvSpPr txBox="1">
            <a:spLocks noGrp="1"/>
          </p:cNvSpPr>
          <p:nvPr>
            <p:ph type="title"/>
          </p:nvPr>
        </p:nvSpPr>
        <p:spPr>
          <a:xfrm>
            <a:off x="847483" y="1761782"/>
            <a:ext cx="3553051" cy="1124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grpSp>
        <p:nvGrpSpPr>
          <p:cNvPr id="1207" name="Google Shape;1207;p44"/>
          <p:cNvGrpSpPr/>
          <p:nvPr/>
        </p:nvGrpSpPr>
        <p:grpSpPr>
          <a:xfrm>
            <a:off x="4580930" y="754313"/>
            <a:ext cx="3694113" cy="3634873"/>
            <a:chOff x="4546486" y="754384"/>
            <a:chExt cx="3694113" cy="3634873"/>
          </a:xfrm>
        </p:grpSpPr>
        <p:sp>
          <p:nvSpPr>
            <p:cNvPr id="1208" name="Google Shape;1208;p44"/>
            <p:cNvSpPr/>
            <p:nvPr/>
          </p:nvSpPr>
          <p:spPr>
            <a:xfrm>
              <a:off x="4967719" y="4216555"/>
              <a:ext cx="2851057" cy="172701"/>
            </a:xfrm>
            <a:custGeom>
              <a:avLst/>
              <a:gdLst/>
              <a:ahLst/>
              <a:cxnLst/>
              <a:rect l="l" t="t" r="r" b="b"/>
              <a:pathLst>
                <a:path w="4617096" h="279678" extrusionOk="0">
                  <a:moveTo>
                    <a:pt x="4617097" y="139839"/>
                  </a:moveTo>
                  <a:cubicBezTo>
                    <a:pt x="4617097" y="217070"/>
                    <a:pt x="3583524" y="279678"/>
                    <a:pt x="2308549" y="279678"/>
                  </a:cubicBezTo>
                  <a:cubicBezTo>
                    <a:pt x="1033573" y="279678"/>
                    <a:pt x="0" y="217070"/>
                    <a:pt x="0" y="139839"/>
                  </a:cubicBezTo>
                  <a:cubicBezTo>
                    <a:pt x="0" y="62608"/>
                    <a:pt x="1033573" y="0"/>
                    <a:pt x="2308549" y="0"/>
                  </a:cubicBezTo>
                  <a:cubicBezTo>
                    <a:pt x="3583524" y="0"/>
                    <a:pt x="4617097" y="62608"/>
                    <a:pt x="4617097" y="1398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44"/>
            <p:cNvSpPr/>
            <p:nvPr/>
          </p:nvSpPr>
          <p:spPr>
            <a:xfrm>
              <a:off x="6199364" y="4125830"/>
              <a:ext cx="183146" cy="149264"/>
            </a:xfrm>
            <a:custGeom>
              <a:avLst/>
              <a:gdLst/>
              <a:ahLst/>
              <a:cxnLst/>
              <a:rect l="l" t="t" r="r" b="b"/>
              <a:pathLst>
                <a:path w="296593" h="241723" extrusionOk="0">
                  <a:moveTo>
                    <a:pt x="146460" y="31064"/>
                  </a:moveTo>
                  <a:cubicBezTo>
                    <a:pt x="126667" y="77656"/>
                    <a:pt x="95326" y="118429"/>
                    <a:pt x="55398" y="149545"/>
                  </a:cubicBezTo>
                  <a:cubicBezTo>
                    <a:pt x="36796" y="163403"/>
                    <a:pt x="21718" y="181450"/>
                    <a:pt x="11385" y="202217"/>
                  </a:cubicBezTo>
                  <a:cubicBezTo>
                    <a:pt x="4211" y="218996"/>
                    <a:pt x="11997" y="238415"/>
                    <a:pt x="28776" y="245589"/>
                  </a:cubicBezTo>
                  <a:cubicBezTo>
                    <a:pt x="28776" y="245593"/>
                    <a:pt x="28780" y="245593"/>
                    <a:pt x="28780" y="245593"/>
                  </a:cubicBezTo>
                  <a:cubicBezTo>
                    <a:pt x="32997" y="247396"/>
                    <a:pt x="37540" y="248301"/>
                    <a:pt x="42123" y="248253"/>
                  </a:cubicBezTo>
                  <a:lnTo>
                    <a:pt x="267826" y="248253"/>
                  </a:lnTo>
                  <a:cubicBezTo>
                    <a:pt x="281576" y="248321"/>
                    <a:pt x="293929" y="239875"/>
                    <a:pt x="298854" y="227039"/>
                  </a:cubicBezTo>
                  <a:cubicBezTo>
                    <a:pt x="305924" y="207556"/>
                    <a:pt x="310684" y="173354"/>
                    <a:pt x="293800" y="119527"/>
                  </a:cubicBezTo>
                  <a:lnTo>
                    <a:pt x="271721" y="6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44"/>
            <p:cNvSpPr/>
            <p:nvPr/>
          </p:nvSpPr>
          <p:spPr>
            <a:xfrm>
              <a:off x="6196019" y="4122474"/>
              <a:ext cx="189834" cy="155961"/>
            </a:xfrm>
            <a:custGeom>
              <a:avLst/>
              <a:gdLst/>
              <a:ahLst/>
              <a:cxnLst/>
              <a:rect l="l" t="t" r="r" b="b"/>
              <a:pathLst>
                <a:path w="307423" h="252569" extrusionOk="0">
                  <a:moveTo>
                    <a:pt x="47067" y="259100"/>
                  </a:moveTo>
                  <a:cubicBezTo>
                    <a:pt x="41916" y="259105"/>
                    <a:pt x="36818" y="258054"/>
                    <a:pt x="32086" y="256014"/>
                  </a:cubicBezTo>
                  <a:cubicBezTo>
                    <a:pt x="22695" y="252027"/>
                    <a:pt x="15283" y="244454"/>
                    <a:pt x="11508" y="234974"/>
                  </a:cubicBezTo>
                  <a:cubicBezTo>
                    <a:pt x="7674" y="225510"/>
                    <a:pt x="7794" y="214907"/>
                    <a:pt x="11834" y="205532"/>
                  </a:cubicBezTo>
                  <a:cubicBezTo>
                    <a:pt x="22586" y="183904"/>
                    <a:pt x="38263" y="165104"/>
                    <a:pt x="57609" y="150643"/>
                  </a:cubicBezTo>
                  <a:cubicBezTo>
                    <a:pt x="96745" y="120078"/>
                    <a:pt x="127470" y="80077"/>
                    <a:pt x="146913" y="34387"/>
                  </a:cubicBezTo>
                  <a:cubicBezTo>
                    <a:pt x="147614" y="32737"/>
                    <a:pt x="149090" y="31538"/>
                    <a:pt x="150849" y="31188"/>
                  </a:cubicBezTo>
                  <a:lnTo>
                    <a:pt x="276106" y="6643"/>
                  </a:lnTo>
                  <a:cubicBezTo>
                    <a:pt x="277510" y="6349"/>
                    <a:pt x="278975" y="6639"/>
                    <a:pt x="280162" y="7448"/>
                  </a:cubicBezTo>
                  <a:cubicBezTo>
                    <a:pt x="281353" y="8249"/>
                    <a:pt x="282182" y="9492"/>
                    <a:pt x="282459" y="10900"/>
                  </a:cubicBezTo>
                  <a:lnTo>
                    <a:pt x="304542" y="123897"/>
                  </a:lnTo>
                  <a:cubicBezTo>
                    <a:pt x="321736" y="178620"/>
                    <a:pt x="316666" y="214191"/>
                    <a:pt x="309370" y="234302"/>
                  </a:cubicBezTo>
                  <a:cubicBezTo>
                    <a:pt x="303649" y="249182"/>
                    <a:pt x="289376" y="259020"/>
                    <a:pt x="273434" y="259076"/>
                  </a:cubicBezTo>
                  <a:lnTo>
                    <a:pt x="47075" y="259076"/>
                  </a:lnTo>
                  <a:close/>
                  <a:moveTo>
                    <a:pt x="155738" y="41268"/>
                  </a:moveTo>
                  <a:cubicBezTo>
                    <a:pt x="135494" y="87598"/>
                    <a:pt x="104024" y="128150"/>
                    <a:pt x="64164" y="159254"/>
                  </a:cubicBezTo>
                  <a:cubicBezTo>
                    <a:pt x="46222" y="172641"/>
                    <a:pt x="31668" y="190044"/>
                    <a:pt x="21660" y="210070"/>
                  </a:cubicBezTo>
                  <a:cubicBezTo>
                    <a:pt x="15798" y="223796"/>
                    <a:pt x="22324" y="240076"/>
                    <a:pt x="36347" y="246063"/>
                  </a:cubicBezTo>
                  <a:cubicBezTo>
                    <a:pt x="39884" y="247572"/>
                    <a:pt x="43534" y="248075"/>
                    <a:pt x="47481" y="248276"/>
                  </a:cubicBezTo>
                  <a:lnTo>
                    <a:pt x="273402" y="248276"/>
                  </a:lnTo>
                  <a:cubicBezTo>
                    <a:pt x="284837" y="248248"/>
                    <a:pt x="295090" y="241211"/>
                    <a:pt x="299222" y="230548"/>
                  </a:cubicBezTo>
                  <a:cubicBezTo>
                    <a:pt x="305930" y="212086"/>
                    <a:pt x="310489" y="178995"/>
                    <a:pt x="294076" y="126585"/>
                  </a:cubicBezTo>
                  <a:lnTo>
                    <a:pt x="272883" y="183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44"/>
            <p:cNvSpPr/>
            <p:nvPr/>
          </p:nvSpPr>
          <p:spPr>
            <a:xfrm>
              <a:off x="6196048" y="4166931"/>
              <a:ext cx="189807" cy="111562"/>
            </a:xfrm>
            <a:custGeom>
              <a:avLst/>
              <a:gdLst/>
              <a:ahLst/>
              <a:cxnLst/>
              <a:rect l="l" t="t" r="r" b="b"/>
              <a:pathLst>
                <a:path w="307379" h="180668" extrusionOk="0">
                  <a:moveTo>
                    <a:pt x="304498" y="51879"/>
                  </a:moveTo>
                  <a:lnTo>
                    <a:pt x="297424" y="15665"/>
                  </a:lnTo>
                  <a:cubicBezTo>
                    <a:pt x="297010" y="13549"/>
                    <a:pt x="295372" y="11879"/>
                    <a:pt x="293264" y="11424"/>
                  </a:cubicBezTo>
                  <a:cubicBezTo>
                    <a:pt x="291155" y="10953"/>
                    <a:pt x="288970" y="11794"/>
                    <a:pt x="287715" y="13553"/>
                  </a:cubicBezTo>
                  <a:lnTo>
                    <a:pt x="276525" y="29125"/>
                  </a:lnTo>
                  <a:cubicBezTo>
                    <a:pt x="267801" y="20808"/>
                    <a:pt x="246535" y="6531"/>
                    <a:pt x="203368" y="6531"/>
                  </a:cubicBezTo>
                  <a:cubicBezTo>
                    <a:pt x="159593" y="6531"/>
                    <a:pt x="134891" y="21105"/>
                    <a:pt x="124614" y="29097"/>
                  </a:cubicBezTo>
                  <a:lnTo>
                    <a:pt x="121443" y="22896"/>
                  </a:lnTo>
                  <a:cubicBezTo>
                    <a:pt x="120586" y="21234"/>
                    <a:pt x="118940" y="20128"/>
                    <a:pt x="117077" y="19963"/>
                  </a:cubicBezTo>
                  <a:cubicBezTo>
                    <a:pt x="115222" y="19846"/>
                    <a:pt x="113428" y="20655"/>
                    <a:pt x="112285" y="22119"/>
                  </a:cubicBezTo>
                  <a:cubicBezTo>
                    <a:pt x="96512" y="43236"/>
                    <a:pt x="78127" y="62261"/>
                    <a:pt x="57561" y="78746"/>
                  </a:cubicBezTo>
                  <a:cubicBezTo>
                    <a:pt x="38227" y="93204"/>
                    <a:pt x="22554" y="111999"/>
                    <a:pt x="11807" y="133619"/>
                  </a:cubicBezTo>
                  <a:cubicBezTo>
                    <a:pt x="3486" y="153151"/>
                    <a:pt x="12543" y="175736"/>
                    <a:pt x="32058" y="184102"/>
                  </a:cubicBezTo>
                  <a:cubicBezTo>
                    <a:pt x="36827" y="186146"/>
                    <a:pt x="41961" y="187200"/>
                    <a:pt x="47152" y="187200"/>
                  </a:cubicBezTo>
                  <a:lnTo>
                    <a:pt x="273330" y="187200"/>
                  </a:lnTo>
                  <a:cubicBezTo>
                    <a:pt x="289312" y="187156"/>
                    <a:pt x="303613" y="177273"/>
                    <a:pt x="309311" y="162341"/>
                  </a:cubicBezTo>
                  <a:cubicBezTo>
                    <a:pt x="309319" y="162317"/>
                    <a:pt x="309327" y="162293"/>
                    <a:pt x="309339" y="162272"/>
                  </a:cubicBezTo>
                  <a:cubicBezTo>
                    <a:pt x="316618" y="142162"/>
                    <a:pt x="321692" y="106603"/>
                    <a:pt x="304498" y="518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44"/>
            <p:cNvSpPr/>
            <p:nvPr/>
          </p:nvSpPr>
          <p:spPr>
            <a:xfrm>
              <a:off x="6199341" y="4252624"/>
              <a:ext cx="181677" cy="22367"/>
            </a:xfrm>
            <a:custGeom>
              <a:avLst/>
              <a:gdLst/>
              <a:ahLst/>
              <a:cxnLst/>
              <a:rect l="l" t="t" r="r" b="b"/>
              <a:pathLst>
                <a:path w="294214" h="36222" extrusionOk="0">
                  <a:moveTo>
                    <a:pt x="8831" y="6531"/>
                  </a:moveTo>
                  <a:cubicBezTo>
                    <a:pt x="7314" y="24960"/>
                    <a:pt x="21027" y="41124"/>
                    <a:pt x="39452" y="42641"/>
                  </a:cubicBezTo>
                  <a:cubicBezTo>
                    <a:pt x="39456" y="42641"/>
                    <a:pt x="39460" y="42641"/>
                    <a:pt x="39464" y="42641"/>
                  </a:cubicBezTo>
                  <a:cubicBezTo>
                    <a:pt x="40365" y="42717"/>
                    <a:pt x="41270" y="42757"/>
                    <a:pt x="42176" y="42753"/>
                  </a:cubicBezTo>
                  <a:lnTo>
                    <a:pt x="267879" y="42753"/>
                  </a:lnTo>
                  <a:cubicBezTo>
                    <a:pt x="281628" y="42822"/>
                    <a:pt x="293981" y="34376"/>
                    <a:pt x="298907" y="21540"/>
                  </a:cubicBezTo>
                  <a:cubicBezTo>
                    <a:pt x="300584" y="16832"/>
                    <a:pt x="301928" y="12007"/>
                    <a:pt x="302930" y="711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44"/>
            <p:cNvSpPr/>
            <p:nvPr/>
          </p:nvSpPr>
          <p:spPr>
            <a:xfrm>
              <a:off x="6195997" y="4249284"/>
              <a:ext cx="188356" cy="29048"/>
            </a:xfrm>
            <a:custGeom>
              <a:avLst/>
              <a:gdLst/>
              <a:ahLst/>
              <a:cxnLst/>
              <a:rect l="l" t="t" r="r" b="b"/>
              <a:pathLst>
                <a:path w="305030" h="47042" extrusionOk="0">
                  <a:moveTo>
                    <a:pt x="273460" y="53573"/>
                  </a:moveTo>
                  <a:lnTo>
                    <a:pt x="47580" y="53573"/>
                  </a:lnTo>
                  <a:cubicBezTo>
                    <a:pt x="46509" y="53573"/>
                    <a:pt x="45439" y="53529"/>
                    <a:pt x="44361" y="53433"/>
                  </a:cubicBezTo>
                  <a:cubicBezTo>
                    <a:pt x="23067" y="51698"/>
                    <a:pt x="7100" y="32883"/>
                    <a:pt x="8847" y="11505"/>
                  </a:cubicBezTo>
                  <a:cubicBezTo>
                    <a:pt x="9080" y="8696"/>
                    <a:pt x="11426" y="6531"/>
                    <a:pt x="14247" y="6531"/>
                  </a:cubicBezTo>
                  <a:lnTo>
                    <a:pt x="14247" y="6531"/>
                  </a:lnTo>
                  <a:lnTo>
                    <a:pt x="308354" y="7111"/>
                  </a:lnTo>
                  <a:cubicBezTo>
                    <a:pt x="309976" y="7115"/>
                    <a:pt x="311509" y="7843"/>
                    <a:pt x="312539" y="9094"/>
                  </a:cubicBezTo>
                  <a:cubicBezTo>
                    <a:pt x="313557" y="10362"/>
                    <a:pt x="313960" y="12012"/>
                    <a:pt x="313638" y="13605"/>
                  </a:cubicBezTo>
                  <a:cubicBezTo>
                    <a:pt x="312587" y="18759"/>
                    <a:pt x="311163" y="23833"/>
                    <a:pt x="309380" y="28783"/>
                  </a:cubicBezTo>
                  <a:cubicBezTo>
                    <a:pt x="303671" y="43667"/>
                    <a:pt x="289402" y="53513"/>
                    <a:pt x="273460" y="53573"/>
                  </a:cubicBezTo>
                  <a:close/>
                  <a:moveTo>
                    <a:pt x="19675" y="17359"/>
                  </a:moveTo>
                  <a:cubicBezTo>
                    <a:pt x="20990" y="30875"/>
                    <a:pt x="31778" y="41514"/>
                    <a:pt x="45310" y="42645"/>
                  </a:cubicBezTo>
                  <a:cubicBezTo>
                    <a:pt x="46063" y="42717"/>
                    <a:pt x="46823" y="42749"/>
                    <a:pt x="47580" y="42741"/>
                  </a:cubicBezTo>
                  <a:lnTo>
                    <a:pt x="273436" y="42741"/>
                  </a:lnTo>
                  <a:cubicBezTo>
                    <a:pt x="284872" y="42713"/>
                    <a:pt x="295124" y="35676"/>
                    <a:pt x="299257" y="25012"/>
                  </a:cubicBezTo>
                  <a:cubicBezTo>
                    <a:pt x="300085" y="22703"/>
                    <a:pt x="300846" y="20321"/>
                    <a:pt x="301510" y="179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44"/>
            <p:cNvSpPr/>
            <p:nvPr/>
          </p:nvSpPr>
          <p:spPr>
            <a:xfrm>
              <a:off x="4834229" y="1391809"/>
              <a:ext cx="3257831" cy="2319003"/>
            </a:xfrm>
            <a:custGeom>
              <a:avLst/>
              <a:gdLst/>
              <a:ahLst/>
              <a:cxnLst/>
              <a:rect l="l" t="t" r="r" b="b"/>
              <a:pathLst>
                <a:path w="5275839" h="3755471" extrusionOk="0">
                  <a:moveTo>
                    <a:pt x="146855" y="2760500"/>
                  </a:moveTo>
                  <a:cubicBezTo>
                    <a:pt x="-239172" y="1733436"/>
                    <a:pt x="252062" y="985472"/>
                    <a:pt x="781828" y="831348"/>
                  </a:cubicBezTo>
                  <a:cubicBezTo>
                    <a:pt x="1525897" y="614868"/>
                    <a:pt x="2223065" y="1402386"/>
                    <a:pt x="2704485" y="1290689"/>
                  </a:cubicBezTo>
                  <a:cubicBezTo>
                    <a:pt x="3091961" y="1200785"/>
                    <a:pt x="3156612" y="255256"/>
                    <a:pt x="3715824" y="62170"/>
                  </a:cubicBezTo>
                  <a:cubicBezTo>
                    <a:pt x="4408517" y="-176811"/>
                    <a:pt x="5275108" y="376912"/>
                    <a:pt x="5284487" y="1285064"/>
                  </a:cubicBezTo>
                  <a:cubicBezTo>
                    <a:pt x="5293722" y="2187442"/>
                    <a:pt x="4366380" y="2971194"/>
                    <a:pt x="3745841" y="3281896"/>
                  </a:cubicBezTo>
                  <a:cubicBezTo>
                    <a:pt x="3132803" y="3589278"/>
                    <a:pt x="2127226" y="3824506"/>
                    <a:pt x="1568179" y="3747156"/>
                  </a:cubicBezTo>
                  <a:cubicBezTo>
                    <a:pt x="931754" y="3658982"/>
                    <a:pt x="377178" y="3373087"/>
                    <a:pt x="146855" y="276050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44"/>
            <p:cNvSpPr/>
            <p:nvPr/>
          </p:nvSpPr>
          <p:spPr>
            <a:xfrm>
              <a:off x="4546486" y="4075429"/>
              <a:ext cx="3694113" cy="8912"/>
            </a:xfrm>
            <a:custGeom>
              <a:avLst/>
              <a:gdLst/>
              <a:ahLst/>
              <a:cxnLst/>
              <a:rect l="l" t="t" r="r" b="b"/>
              <a:pathLst>
                <a:path w="5982370" h="14433" extrusionOk="0">
                  <a:moveTo>
                    <a:pt x="5984039" y="20964"/>
                  </a:moveTo>
                  <a:lnTo>
                    <a:pt x="15935" y="20964"/>
                  </a:lnTo>
                  <a:cubicBezTo>
                    <a:pt x="11951" y="20968"/>
                    <a:pt x="8720" y="17737"/>
                    <a:pt x="8716" y="13754"/>
                  </a:cubicBezTo>
                  <a:cubicBezTo>
                    <a:pt x="8716" y="13754"/>
                    <a:pt x="8716" y="13750"/>
                    <a:pt x="8716" y="13750"/>
                  </a:cubicBezTo>
                  <a:cubicBezTo>
                    <a:pt x="8712" y="9766"/>
                    <a:pt x="11943" y="6535"/>
                    <a:pt x="15927" y="6531"/>
                  </a:cubicBezTo>
                  <a:cubicBezTo>
                    <a:pt x="15931" y="6531"/>
                    <a:pt x="15931" y="6531"/>
                    <a:pt x="15935" y="6531"/>
                  </a:cubicBezTo>
                  <a:lnTo>
                    <a:pt x="5984039" y="6531"/>
                  </a:lnTo>
                  <a:cubicBezTo>
                    <a:pt x="5988027" y="6624"/>
                    <a:pt x="5991182" y="9931"/>
                    <a:pt x="5991085" y="13919"/>
                  </a:cubicBezTo>
                  <a:cubicBezTo>
                    <a:pt x="5990997" y="17769"/>
                    <a:pt x="5987894" y="20872"/>
                    <a:pt x="5984039" y="209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44"/>
            <p:cNvSpPr/>
            <p:nvPr/>
          </p:nvSpPr>
          <p:spPr>
            <a:xfrm>
              <a:off x="6687933" y="2917305"/>
              <a:ext cx="607834" cy="1166956"/>
            </a:xfrm>
            <a:custGeom>
              <a:avLst/>
              <a:gdLst/>
              <a:ahLst/>
              <a:cxnLst/>
              <a:rect l="l" t="t" r="r" b="b"/>
              <a:pathLst>
                <a:path w="984346" h="1889807" extrusionOk="0">
                  <a:moveTo>
                    <a:pt x="497443" y="1742062"/>
                  </a:moveTo>
                  <a:lnTo>
                    <a:pt x="480249" y="1742062"/>
                  </a:lnTo>
                  <a:cubicBezTo>
                    <a:pt x="465848" y="1741627"/>
                    <a:pt x="454417" y="1730578"/>
                    <a:pt x="453499" y="1716374"/>
                  </a:cubicBezTo>
                  <a:lnTo>
                    <a:pt x="447934" y="1642694"/>
                  </a:lnTo>
                  <a:lnTo>
                    <a:pt x="118683" y="1738823"/>
                  </a:lnTo>
                  <a:cubicBezTo>
                    <a:pt x="104798" y="1742919"/>
                    <a:pt x="90222" y="1734984"/>
                    <a:pt x="86127" y="1721098"/>
                  </a:cubicBezTo>
                  <a:cubicBezTo>
                    <a:pt x="85419" y="1718700"/>
                    <a:pt x="85058" y="1716213"/>
                    <a:pt x="85056" y="1713710"/>
                  </a:cubicBezTo>
                  <a:lnTo>
                    <a:pt x="85056" y="1694372"/>
                  </a:lnTo>
                  <a:cubicBezTo>
                    <a:pt x="85170" y="1683069"/>
                    <a:pt x="92480" y="1673102"/>
                    <a:pt x="103223" y="1669593"/>
                  </a:cubicBezTo>
                  <a:lnTo>
                    <a:pt x="425047" y="1556174"/>
                  </a:lnTo>
                  <a:lnTo>
                    <a:pt x="425047" y="995900"/>
                  </a:lnTo>
                  <a:cubicBezTo>
                    <a:pt x="425047" y="992910"/>
                    <a:pt x="427470" y="990488"/>
                    <a:pt x="430459" y="990488"/>
                  </a:cubicBezTo>
                  <a:cubicBezTo>
                    <a:pt x="433448" y="990488"/>
                    <a:pt x="435871" y="992910"/>
                    <a:pt x="435871" y="995900"/>
                  </a:cubicBezTo>
                  <a:lnTo>
                    <a:pt x="435871" y="1560013"/>
                  </a:lnTo>
                  <a:cubicBezTo>
                    <a:pt x="435868" y="1562311"/>
                    <a:pt x="434416" y="1564355"/>
                    <a:pt x="432250" y="1565111"/>
                  </a:cubicBezTo>
                  <a:lnTo>
                    <a:pt x="106704" y="1679842"/>
                  </a:lnTo>
                  <a:cubicBezTo>
                    <a:pt x="100331" y="1681874"/>
                    <a:pt x="95972" y="1687757"/>
                    <a:pt x="95880" y="1694444"/>
                  </a:cubicBezTo>
                  <a:lnTo>
                    <a:pt x="95880" y="1713710"/>
                  </a:lnTo>
                  <a:cubicBezTo>
                    <a:pt x="95891" y="1722196"/>
                    <a:pt x="102770" y="1729065"/>
                    <a:pt x="111255" y="1729069"/>
                  </a:cubicBezTo>
                  <a:cubicBezTo>
                    <a:pt x="112725" y="1729073"/>
                    <a:pt x="114188" y="1728860"/>
                    <a:pt x="115596" y="1728437"/>
                  </a:cubicBezTo>
                  <a:lnTo>
                    <a:pt x="451302" y="1630434"/>
                  </a:lnTo>
                  <a:cubicBezTo>
                    <a:pt x="454171" y="1629593"/>
                    <a:pt x="457181" y="1631242"/>
                    <a:pt x="458022" y="1634111"/>
                  </a:cubicBezTo>
                  <a:cubicBezTo>
                    <a:pt x="458127" y="1634474"/>
                    <a:pt x="458195" y="1634848"/>
                    <a:pt x="458223" y="1635226"/>
                  </a:cubicBezTo>
                  <a:lnTo>
                    <a:pt x="464295" y="1715609"/>
                  </a:lnTo>
                  <a:cubicBezTo>
                    <a:pt x="464802" y="1724212"/>
                    <a:pt x="471803" y="1731000"/>
                    <a:pt x="480418" y="1731242"/>
                  </a:cubicBezTo>
                  <a:lnTo>
                    <a:pt x="497427" y="1731242"/>
                  </a:lnTo>
                  <a:cubicBezTo>
                    <a:pt x="506155" y="1731154"/>
                    <a:pt x="513381" y="1724438"/>
                    <a:pt x="514102" y="1715738"/>
                  </a:cubicBezTo>
                  <a:lnTo>
                    <a:pt x="519582" y="1635262"/>
                  </a:lnTo>
                  <a:cubicBezTo>
                    <a:pt x="519771" y="1632289"/>
                    <a:pt x="522330" y="1630031"/>
                    <a:pt x="525304" y="1630220"/>
                  </a:cubicBezTo>
                  <a:cubicBezTo>
                    <a:pt x="525710" y="1630245"/>
                    <a:pt x="526113" y="1630317"/>
                    <a:pt x="526503" y="1630434"/>
                  </a:cubicBezTo>
                  <a:lnTo>
                    <a:pt x="861026" y="1728743"/>
                  </a:lnTo>
                  <a:cubicBezTo>
                    <a:pt x="869178" y="1731073"/>
                    <a:pt x="877680" y="1726373"/>
                    <a:pt x="880038" y="1718229"/>
                  </a:cubicBezTo>
                  <a:cubicBezTo>
                    <a:pt x="880441" y="1716857"/>
                    <a:pt x="880642" y="1715432"/>
                    <a:pt x="880642" y="1714004"/>
                  </a:cubicBezTo>
                  <a:lnTo>
                    <a:pt x="880642" y="1694666"/>
                  </a:lnTo>
                  <a:cubicBezTo>
                    <a:pt x="880590" y="1688046"/>
                    <a:pt x="876284" y="1682208"/>
                    <a:pt x="869975" y="1680208"/>
                  </a:cubicBezTo>
                  <a:lnTo>
                    <a:pt x="544103" y="1565421"/>
                  </a:lnTo>
                  <a:cubicBezTo>
                    <a:pt x="541934" y="1564661"/>
                    <a:pt x="540482" y="1562617"/>
                    <a:pt x="540482" y="1560319"/>
                  </a:cubicBezTo>
                  <a:lnTo>
                    <a:pt x="540482" y="995900"/>
                  </a:lnTo>
                  <a:cubicBezTo>
                    <a:pt x="540482" y="992910"/>
                    <a:pt x="542904" y="990488"/>
                    <a:pt x="545894" y="990488"/>
                  </a:cubicBezTo>
                  <a:cubicBezTo>
                    <a:pt x="548883" y="990488"/>
                    <a:pt x="551306" y="992910"/>
                    <a:pt x="551306" y="995900"/>
                  </a:cubicBezTo>
                  <a:lnTo>
                    <a:pt x="551306" y="1556476"/>
                  </a:lnTo>
                  <a:lnTo>
                    <a:pt x="873411" y="1669947"/>
                  </a:lnTo>
                  <a:cubicBezTo>
                    <a:pt x="884123" y="1673416"/>
                    <a:pt x="891398" y="1683367"/>
                    <a:pt x="891450" y="1694625"/>
                  </a:cubicBezTo>
                  <a:lnTo>
                    <a:pt x="891450" y="1714004"/>
                  </a:lnTo>
                  <a:cubicBezTo>
                    <a:pt x="891446" y="1716454"/>
                    <a:pt x="891100" y="1718893"/>
                    <a:pt x="890420" y="1721247"/>
                  </a:cubicBezTo>
                  <a:cubicBezTo>
                    <a:pt x="886412" y="1735145"/>
                    <a:pt x="871898" y="1743161"/>
                    <a:pt x="858000" y="1739153"/>
                  </a:cubicBezTo>
                  <a:cubicBezTo>
                    <a:pt x="857996" y="1739149"/>
                    <a:pt x="857988" y="1739149"/>
                    <a:pt x="857980" y="1739145"/>
                  </a:cubicBezTo>
                  <a:lnTo>
                    <a:pt x="529927" y="1642722"/>
                  </a:lnTo>
                  <a:lnTo>
                    <a:pt x="524898" y="1716527"/>
                  </a:lnTo>
                  <a:cubicBezTo>
                    <a:pt x="523727" y="1730856"/>
                    <a:pt x="511820" y="1741929"/>
                    <a:pt x="497443" y="1742062"/>
                  </a:cubicBezTo>
                  <a:close/>
                  <a:moveTo>
                    <a:pt x="163870" y="1823238"/>
                  </a:moveTo>
                  <a:cubicBezTo>
                    <a:pt x="163870" y="1783089"/>
                    <a:pt x="131217" y="1750436"/>
                    <a:pt x="91067" y="1750436"/>
                  </a:cubicBezTo>
                  <a:lnTo>
                    <a:pt x="90926" y="1750436"/>
                  </a:lnTo>
                  <a:cubicBezTo>
                    <a:pt x="50688" y="1750436"/>
                    <a:pt x="17967" y="1783157"/>
                    <a:pt x="17967" y="1823379"/>
                  </a:cubicBezTo>
                  <a:cubicBezTo>
                    <a:pt x="17967" y="1863601"/>
                    <a:pt x="50688" y="1896338"/>
                    <a:pt x="90926" y="1896338"/>
                  </a:cubicBezTo>
                  <a:cubicBezTo>
                    <a:pt x="131164" y="1896338"/>
                    <a:pt x="163850" y="1863613"/>
                    <a:pt x="163850" y="1823238"/>
                  </a:cubicBezTo>
                  <a:close/>
                  <a:moveTo>
                    <a:pt x="91067" y="1761272"/>
                  </a:moveTo>
                  <a:cubicBezTo>
                    <a:pt x="125241" y="1761272"/>
                    <a:pt x="153034" y="1789076"/>
                    <a:pt x="153034" y="1823391"/>
                  </a:cubicBezTo>
                  <a:cubicBezTo>
                    <a:pt x="153034" y="1857706"/>
                    <a:pt x="125173" y="1885514"/>
                    <a:pt x="90906" y="1885514"/>
                  </a:cubicBezTo>
                  <a:cubicBezTo>
                    <a:pt x="56640" y="1885514"/>
                    <a:pt x="28771" y="1857638"/>
                    <a:pt x="28771" y="1823379"/>
                  </a:cubicBezTo>
                  <a:cubicBezTo>
                    <a:pt x="28771" y="1789120"/>
                    <a:pt x="56644" y="1761260"/>
                    <a:pt x="90906" y="1761260"/>
                  </a:cubicBezTo>
                  <a:close/>
                  <a:moveTo>
                    <a:pt x="131836" y="1823391"/>
                  </a:moveTo>
                  <a:cubicBezTo>
                    <a:pt x="131836" y="1820401"/>
                    <a:pt x="129413" y="1817979"/>
                    <a:pt x="126424" y="1817979"/>
                  </a:cubicBezTo>
                  <a:cubicBezTo>
                    <a:pt x="123435" y="1817979"/>
                    <a:pt x="121012" y="1820401"/>
                    <a:pt x="121012" y="1823391"/>
                  </a:cubicBezTo>
                  <a:cubicBezTo>
                    <a:pt x="121017" y="1840013"/>
                    <a:pt x="107547" y="1853489"/>
                    <a:pt x="90926" y="1853493"/>
                  </a:cubicBezTo>
                  <a:cubicBezTo>
                    <a:pt x="74306" y="1853497"/>
                    <a:pt x="60829" y="1840029"/>
                    <a:pt x="60824" y="1823407"/>
                  </a:cubicBezTo>
                  <a:cubicBezTo>
                    <a:pt x="60820" y="1806789"/>
                    <a:pt x="74290" y="1793309"/>
                    <a:pt x="90910" y="1793305"/>
                  </a:cubicBezTo>
                  <a:cubicBezTo>
                    <a:pt x="93899" y="1793305"/>
                    <a:pt x="96322" y="1790883"/>
                    <a:pt x="96322" y="1787893"/>
                  </a:cubicBezTo>
                  <a:cubicBezTo>
                    <a:pt x="96322" y="1784903"/>
                    <a:pt x="93899" y="1782481"/>
                    <a:pt x="90910" y="1782481"/>
                  </a:cubicBezTo>
                  <a:cubicBezTo>
                    <a:pt x="68314" y="1782489"/>
                    <a:pt x="50002" y="1800810"/>
                    <a:pt x="50008" y="1823407"/>
                  </a:cubicBezTo>
                  <a:cubicBezTo>
                    <a:pt x="50015" y="1846005"/>
                    <a:pt x="68338" y="1864317"/>
                    <a:pt x="90934" y="1864309"/>
                  </a:cubicBezTo>
                  <a:cubicBezTo>
                    <a:pt x="113528" y="1864301"/>
                    <a:pt x="131839" y="1845985"/>
                    <a:pt x="131836" y="1823391"/>
                  </a:cubicBezTo>
                  <a:close/>
                  <a:moveTo>
                    <a:pt x="561727" y="1823391"/>
                  </a:moveTo>
                  <a:cubicBezTo>
                    <a:pt x="561816" y="1783185"/>
                    <a:pt x="529296" y="1750520"/>
                    <a:pt x="489090" y="1750431"/>
                  </a:cubicBezTo>
                  <a:cubicBezTo>
                    <a:pt x="489086" y="1750431"/>
                    <a:pt x="489082" y="1750431"/>
                    <a:pt x="489078" y="1750431"/>
                  </a:cubicBezTo>
                  <a:lnTo>
                    <a:pt x="488780" y="1750431"/>
                  </a:lnTo>
                  <a:cubicBezTo>
                    <a:pt x="448562" y="1750431"/>
                    <a:pt x="415836" y="1783153"/>
                    <a:pt x="415836" y="1823375"/>
                  </a:cubicBezTo>
                  <a:cubicBezTo>
                    <a:pt x="415836" y="1863597"/>
                    <a:pt x="448562" y="1896335"/>
                    <a:pt x="488780" y="1896335"/>
                  </a:cubicBezTo>
                  <a:cubicBezTo>
                    <a:pt x="528998" y="1896335"/>
                    <a:pt x="561707" y="1863613"/>
                    <a:pt x="561707" y="1823395"/>
                  </a:cubicBezTo>
                  <a:close/>
                  <a:moveTo>
                    <a:pt x="489062" y="1761255"/>
                  </a:moveTo>
                  <a:cubicBezTo>
                    <a:pt x="523284" y="1761332"/>
                    <a:pt x="550968" y="1789136"/>
                    <a:pt x="550891" y="1823359"/>
                  </a:cubicBezTo>
                  <a:cubicBezTo>
                    <a:pt x="550891" y="1823367"/>
                    <a:pt x="550891" y="1823371"/>
                    <a:pt x="550891" y="1823379"/>
                  </a:cubicBezTo>
                  <a:cubicBezTo>
                    <a:pt x="550891" y="1857638"/>
                    <a:pt x="523031" y="1885514"/>
                    <a:pt x="488768" y="1885514"/>
                  </a:cubicBezTo>
                  <a:cubicBezTo>
                    <a:pt x="454505" y="1885514"/>
                    <a:pt x="426648" y="1857638"/>
                    <a:pt x="426648" y="1823379"/>
                  </a:cubicBezTo>
                  <a:cubicBezTo>
                    <a:pt x="426648" y="1789120"/>
                    <a:pt x="454509" y="1761260"/>
                    <a:pt x="488768" y="1761260"/>
                  </a:cubicBezTo>
                  <a:lnTo>
                    <a:pt x="488768" y="1755847"/>
                  </a:lnTo>
                  <a:close/>
                  <a:moveTo>
                    <a:pt x="530410" y="1823222"/>
                  </a:moveTo>
                  <a:cubicBezTo>
                    <a:pt x="530491" y="1820232"/>
                    <a:pt x="528137" y="1817746"/>
                    <a:pt x="525147" y="1817665"/>
                  </a:cubicBezTo>
                  <a:cubicBezTo>
                    <a:pt x="522161" y="1817585"/>
                    <a:pt x="519671" y="1819939"/>
                    <a:pt x="519590" y="1822928"/>
                  </a:cubicBezTo>
                  <a:cubicBezTo>
                    <a:pt x="519586" y="1823025"/>
                    <a:pt x="519586" y="1823126"/>
                    <a:pt x="519590" y="1823222"/>
                  </a:cubicBezTo>
                  <a:cubicBezTo>
                    <a:pt x="519594" y="1839840"/>
                    <a:pt x="506122" y="1853312"/>
                    <a:pt x="489504" y="1853316"/>
                  </a:cubicBezTo>
                  <a:cubicBezTo>
                    <a:pt x="472886" y="1853320"/>
                    <a:pt x="459414" y="1839848"/>
                    <a:pt x="459410" y="1823230"/>
                  </a:cubicBezTo>
                  <a:cubicBezTo>
                    <a:pt x="459406" y="1806612"/>
                    <a:pt x="472878" y="1793140"/>
                    <a:pt x="489496" y="1793136"/>
                  </a:cubicBezTo>
                  <a:cubicBezTo>
                    <a:pt x="489496" y="1793136"/>
                    <a:pt x="489500" y="1793136"/>
                    <a:pt x="489500" y="1793136"/>
                  </a:cubicBezTo>
                  <a:cubicBezTo>
                    <a:pt x="492490" y="1793136"/>
                    <a:pt x="494912" y="1790714"/>
                    <a:pt x="494912" y="1787724"/>
                  </a:cubicBezTo>
                  <a:cubicBezTo>
                    <a:pt x="494912" y="1784734"/>
                    <a:pt x="492490" y="1782312"/>
                    <a:pt x="489500" y="1782312"/>
                  </a:cubicBezTo>
                  <a:cubicBezTo>
                    <a:pt x="466902" y="1782308"/>
                    <a:pt x="448586" y="1800624"/>
                    <a:pt x="448582" y="1823222"/>
                  </a:cubicBezTo>
                  <a:cubicBezTo>
                    <a:pt x="448578" y="1845820"/>
                    <a:pt x="466894" y="1864136"/>
                    <a:pt x="489492" y="1864140"/>
                  </a:cubicBezTo>
                  <a:cubicBezTo>
                    <a:pt x="512090" y="1864140"/>
                    <a:pt x="530406" y="1845828"/>
                    <a:pt x="530410" y="1823230"/>
                  </a:cubicBezTo>
                  <a:cubicBezTo>
                    <a:pt x="530410" y="1823226"/>
                    <a:pt x="530410" y="1823226"/>
                    <a:pt x="530410" y="1823222"/>
                  </a:cubicBezTo>
                  <a:close/>
                  <a:moveTo>
                    <a:pt x="959597" y="1823379"/>
                  </a:moveTo>
                  <a:cubicBezTo>
                    <a:pt x="959686" y="1783173"/>
                    <a:pt x="927165" y="1750508"/>
                    <a:pt x="886959" y="1750419"/>
                  </a:cubicBezTo>
                  <a:cubicBezTo>
                    <a:pt x="886951" y="1750419"/>
                    <a:pt x="886943" y="1750419"/>
                    <a:pt x="886935" y="1750419"/>
                  </a:cubicBezTo>
                  <a:lnTo>
                    <a:pt x="886654" y="1750419"/>
                  </a:lnTo>
                  <a:cubicBezTo>
                    <a:pt x="846415" y="1750419"/>
                    <a:pt x="813706" y="1783141"/>
                    <a:pt x="813706" y="1823363"/>
                  </a:cubicBezTo>
                  <a:cubicBezTo>
                    <a:pt x="813706" y="1863585"/>
                    <a:pt x="846432" y="1896323"/>
                    <a:pt x="886654" y="1896323"/>
                  </a:cubicBezTo>
                  <a:cubicBezTo>
                    <a:pt x="926875" y="1896323"/>
                    <a:pt x="959577" y="1863613"/>
                    <a:pt x="959577" y="1823395"/>
                  </a:cubicBezTo>
                  <a:close/>
                  <a:moveTo>
                    <a:pt x="886919" y="1761243"/>
                  </a:moveTo>
                  <a:cubicBezTo>
                    <a:pt x="921142" y="1761304"/>
                    <a:pt x="948833" y="1789100"/>
                    <a:pt x="948773" y="1823323"/>
                  </a:cubicBezTo>
                  <a:cubicBezTo>
                    <a:pt x="948773" y="1823335"/>
                    <a:pt x="948773" y="1823351"/>
                    <a:pt x="948773" y="1823363"/>
                  </a:cubicBezTo>
                  <a:cubicBezTo>
                    <a:pt x="948773" y="1857622"/>
                    <a:pt x="920912" y="1885498"/>
                    <a:pt x="886654" y="1885498"/>
                  </a:cubicBezTo>
                  <a:cubicBezTo>
                    <a:pt x="852395" y="1885498"/>
                    <a:pt x="824510" y="1857638"/>
                    <a:pt x="824510" y="1823379"/>
                  </a:cubicBezTo>
                  <a:cubicBezTo>
                    <a:pt x="824510" y="1789120"/>
                    <a:pt x="852371" y="1761260"/>
                    <a:pt x="886633" y="1761260"/>
                  </a:cubicBezTo>
                  <a:lnTo>
                    <a:pt x="886633" y="1755847"/>
                  </a:lnTo>
                  <a:close/>
                  <a:moveTo>
                    <a:pt x="927560" y="1823363"/>
                  </a:moveTo>
                  <a:cubicBezTo>
                    <a:pt x="927560" y="1820373"/>
                    <a:pt x="925137" y="1817951"/>
                    <a:pt x="922147" y="1817951"/>
                  </a:cubicBezTo>
                  <a:cubicBezTo>
                    <a:pt x="919158" y="1817951"/>
                    <a:pt x="916735" y="1820373"/>
                    <a:pt x="916735" y="1823363"/>
                  </a:cubicBezTo>
                  <a:cubicBezTo>
                    <a:pt x="916739" y="1839981"/>
                    <a:pt x="903268" y="1853453"/>
                    <a:pt x="886649" y="1853457"/>
                  </a:cubicBezTo>
                  <a:cubicBezTo>
                    <a:pt x="870031" y="1853461"/>
                    <a:pt x="856560" y="1839989"/>
                    <a:pt x="856555" y="1823371"/>
                  </a:cubicBezTo>
                  <a:cubicBezTo>
                    <a:pt x="856551" y="1806753"/>
                    <a:pt x="870023" y="1793281"/>
                    <a:pt x="886641" y="1793277"/>
                  </a:cubicBezTo>
                  <a:cubicBezTo>
                    <a:pt x="886645" y="1793277"/>
                    <a:pt x="886645" y="1793277"/>
                    <a:pt x="886649" y="1793277"/>
                  </a:cubicBezTo>
                  <a:cubicBezTo>
                    <a:pt x="889639" y="1793277"/>
                    <a:pt x="892061" y="1790855"/>
                    <a:pt x="892061" y="1787865"/>
                  </a:cubicBezTo>
                  <a:cubicBezTo>
                    <a:pt x="892061" y="1784875"/>
                    <a:pt x="889639" y="1782453"/>
                    <a:pt x="886649" y="1782453"/>
                  </a:cubicBezTo>
                  <a:cubicBezTo>
                    <a:pt x="864052" y="1782449"/>
                    <a:pt x="845735" y="1800765"/>
                    <a:pt x="845731" y="1823363"/>
                  </a:cubicBezTo>
                  <a:cubicBezTo>
                    <a:pt x="845727" y="1845961"/>
                    <a:pt x="864044" y="1864277"/>
                    <a:pt x="886641" y="1864281"/>
                  </a:cubicBezTo>
                  <a:cubicBezTo>
                    <a:pt x="909239" y="1864281"/>
                    <a:pt x="927556" y="1845969"/>
                    <a:pt x="927560" y="1823371"/>
                  </a:cubicBezTo>
                  <a:cubicBezTo>
                    <a:pt x="927560" y="1823367"/>
                    <a:pt x="927560" y="1823367"/>
                    <a:pt x="927560" y="1823363"/>
                  </a:cubicBezTo>
                  <a:close/>
                  <a:moveTo>
                    <a:pt x="584510" y="785214"/>
                  </a:moveTo>
                  <a:lnTo>
                    <a:pt x="584510" y="604948"/>
                  </a:lnTo>
                  <a:cubicBezTo>
                    <a:pt x="584510" y="601958"/>
                    <a:pt x="582088" y="599536"/>
                    <a:pt x="579098" y="599536"/>
                  </a:cubicBezTo>
                  <a:cubicBezTo>
                    <a:pt x="576109" y="599536"/>
                    <a:pt x="573686" y="601958"/>
                    <a:pt x="573686" y="604948"/>
                  </a:cubicBezTo>
                  <a:lnTo>
                    <a:pt x="573686" y="785214"/>
                  </a:lnTo>
                  <a:cubicBezTo>
                    <a:pt x="573686" y="788204"/>
                    <a:pt x="576109" y="790626"/>
                    <a:pt x="579098" y="790626"/>
                  </a:cubicBezTo>
                  <a:cubicBezTo>
                    <a:pt x="582088" y="790626"/>
                    <a:pt x="584510" y="788204"/>
                    <a:pt x="584510" y="785214"/>
                  </a:cubicBezTo>
                  <a:close/>
                  <a:moveTo>
                    <a:pt x="660850" y="785214"/>
                  </a:moveTo>
                  <a:lnTo>
                    <a:pt x="660850" y="604948"/>
                  </a:lnTo>
                  <a:cubicBezTo>
                    <a:pt x="660850" y="601958"/>
                    <a:pt x="658427" y="599536"/>
                    <a:pt x="655438" y="599536"/>
                  </a:cubicBezTo>
                  <a:cubicBezTo>
                    <a:pt x="652448" y="599536"/>
                    <a:pt x="650026" y="601958"/>
                    <a:pt x="650026" y="604948"/>
                  </a:cubicBezTo>
                  <a:lnTo>
                    <a:pt x="650026" y="785214"/>
                  </a:lnTo>
                  <a:cubicBezTo>
                    <a:pt x="650026" y="788204"/>
                    <a:pt x="652448" y="790626"/>
                    <a:pt x="655438" y="790626"/>
                  </a:cubicBezTo>
                  <a:cubicBezTo>
                    <a:pt x="658427" y="790626"/>
                    <a:pt x="660850" y="788204"/>
                    <a:pt x="660850" y="785214"/>
                  </a:cubicBezTo>
                  <a:close/>
                  <a:moveTo>
                    <a:pt x="926823" y="525735"/>
                  </a:moveTo>
                  <a:cubicBezTo>
                    <a:pt x="965255" y="510630"/>
                    <a:pt x="991204" y="474331"/>
                    <a:pt x="993063" y="433079"/>
                  </a:cubicBezTo>
                  <a:lnTo>
                    <a:pt x="993063" y="117613"/>
                  </a:lnTo>
                  <a:cubicBezTo>
                    <a:pt x="993063" y="56210"/>
                    <a:pt x="955742" y="16483"/>
                    <a:pt x="895687" y="13915"/>
                  </a:cubicBezTo>
                  <a:cubicBezTo>
                    <a:pt x="892468" y="14016"/>
                    <a:pt x="890174" y="16100"/>
                    <a:pt x="890054" y="19102"/>
                  </a:cubicBezTo>
                  <a:cubicBezTo>
                    <a:pt x="889929" y="22088"/>
                    <a:pt x="892251" y="24611"/>
                    <a:pt x="895236" y="24735"/>
                  </a:cubicBezTo>
                  <a:cubicBezTo>
                    <a:pt x="895236" y="24735"/>
                    <a:pt x="895240" y="24735"/>
                    <a:pt x="895240" y="24735"/>
                  </a:cubicBezTo>
                  <a:cubicBezTo>
                    <a:pt x="948918" y="27017"/>
                    <a:pt x="982263" y="62603"/>
                    <a:pt x="982263" y="117609"/>
                  </a:cubicBezTo>
                  <a:lnTo>
                    <a:pt x="982263" y="432809"/>
                  </a:lnTo>
                  <a:cubicBezTo>
                    <a:pt x="980541" y="469700"/>
                    <a:pt x="957299" y="502135"/>
                    <a:pt x="922916" y="515619"/>
                  </a:cubicBezTo>
                  <a:cubicBezTo>
                    <a:pt x="920128" y="516706"/>
                    <a:pt x="918751" y="519848"/>
                    <a:pt x="919838" y="522633"/>
                  </a:cubicBezTo>
                  <a:cubicBezTo>
                    <a:pt x="920651" y="524713"/>
                    <a:pt x="922658" y="526085"/>
                    <a:pt x="924892" y="526081"/>
                  </a:cubicBezTo>
                  <a:cubicBezTo>
                    <a:pt x="925556" y="526089"/>
                    <a:pt x="926216" y="525968"/>
                    <a:pt x="926839" y="525735"/>
                  </a:cubicBezTo>
                  <a:close/>
                  <a:moveTo>
                    <a:pt x="858926" y="544084"/>
                  </a:moveTo>
                  <a:cubicBezTo>
                    <a:pt x="891221" y="535038"/>
                    <a:pt x="914019" y="506228"/>
                    <a:pt x="915408" y="472717"/>
                  </a:cubicBezTo>
                  <a:lnTo>
                    <a:pt x="915408" y="118220"/>
                  </a:lnTo>
                  <a:cubicBezTo>
                    <a:pt x="915408" y="89317"/>
                    <a:pt x="904612" y="64358"/>
                    <a:pt x="885008" y="47925"/>
                  </a:cubicBezTo>
                  <a:cubicBezTo>
                    <a:pt x="863179" y="29632"/>
                    <a:pt x="832513" y="22856"/>
                    <a:pt x="798605" y="28900"/>
                  </a:cubicBezTo>
                  <a:cubicBezTo>
                    <a:pt x="665863" y="53353"/>
                    <a:pt x="526978" y="47220"/>
                    <a:pt x="396945" y="11244"/>
                  </a:cubicBezTo>
                  <a:cubicBezTo>
                    <a:pt x="363515" y="2194"/>
                    <a:pt x="333288" y="6266"/>
                    <a:pt x="311781" y="22699"/>
                  </a:cubicBezTo>
                  <a:cubicBezTo>
                    <a:pt x="292221" y="37668"/>
                    <a:pt x="281876" y="61103"/>
                    <a:pt x="281876" y="90501"/>
                  </a:cubicBezTo>
                  <a:lnTo>
                    <a:pt x="281876" y="445066"/>
                  </a:lnTo>
                  <a:cubicBezTo>
                    <a:pt x="283582" y="478604"/>
                    <a:pt x="304775" y="508396"/>
                    <a:pt x="336197" y="521067"/>
                  </a:cubicBezTo>
                  <a:cubicBezTo>
                    <a:pt x="504726" y="578165"/>
                    <a:pt x="686019" y="586152"/>
                    <a:pt x="858917" y="544096"/>
                  </a:cubicBezTo>
                  <a:close/>
                  <a:moveTo>
                    <a:pt x="394100" y="21673"/>
                  </a:moveTo>
                  <a:cubicBezTo>
                    <a:pt x="525678" y="58089"/>
                    <a:pt x="666274" y="64261"/>
                    <a:pt x="800552" y="39543"/>
                  </a:cubicBezTo>
                  <a:cubicBezTo>
                    <a:pt x="831246" y="34075"/>
                    <a:pt x="858728" y="40010"/>
                    <a:pt x="878079" y="56214"/>
                  </a:cubicBezTo>
                  <a:cubicBezTo>
                    <a:pt x="895425" y="70760"/>
                    <a:pt x="904600" y="92195"/>
                    <a:pt x="904600" y="118208"/>
                  </a:cubicBezTo>
                  <a:lnTo>
                    <a:pt x="904600" y="472363"/>
                  </a:lnTo>
                  <a:cubicBezTo>
                    <a:pt x="903389" y="501093"/>
                    <a:pt x="883865" y="525795"/>
                    <a:pt x="856193" y="533614"/>
                  </a:cubicBezTo>
                  <a:cubicBezTo>
                    <a:pt x="685447" y="575119"/>
                    <a:pt x="506424" y="567245"/>
                    <a:pt x="339984" y="510907"/>
                  </a:cubicBezTo>
                  <a:cubicBezTo>
                    <a:pt x="312743" y="499914"/>
                    <a:pt x="294197" y="473856"/>
                    <a:pt x="292716" y="444784"/>
                  </a:cubicBezTo>
                  <a:lnTo>
                    <a:pt x="292716" y="90488"/>
                  </a:lnTo>
                  <a:cubicBezTo>
                    <a:pt x="292716" y="64599"/>
                    <a:pt x="301568" y="44122"/>
                    <a:pt x="318364" y="31286"/>
                  </a:cubicBezTo>
                  <a:cubicBezTo>
                    <a:pt x="330435" y="22031"/>
                    <a:pt x="345931" y="17332"/>
                    <a:pt x="363430" y="17332"/>
                  </a:cubicBezTo>
                  <a:cubicBezTo>
                    <a:pt x="373100" y="17332"/>
                    <a:pt x="383405" y="18772"/>
                    <a:pt x="394100" y="21673"/>
                  </a:cubicBezTo>
                  <a:close/>
                  <a:moveTo>
                    <a:pt x="910012" y="472512"/>
                  </a:moveTo>
                  <a:lnTo>
                    <a:pt x="910012" y="472512"/>
                  </a:lnTo>
                  <a:close/>
                  <a:moveTo>
                    <a:pt x="968964" y="924027"/>
                  </a:moveTo>
                  <a:cubicBezTo>
                    <a:pt x="968880" y="858878"/>
                    <a:pt x="915850" y="805916"/>
                    <a:pt x="850697" y="805916"/>
                  </a:cubicBezTo>
                  <a:lnTo>
                    <a:pt x="674631" y="805916"/>
                  </a:lnTo>
                  <a:cubicBezTo>
                    <a:pt x="671642" y="805836"/>
                    <a:pt x="669155" y="808190"/>
                    <a:pt x="669074" y="811180"/>
                  </a:cubicBezTo>
                  <a:cubicBezTo>
                    <a:pt x="668994" y="814165"/>
                    <a:pt x="671348" y="816656"/>
                    <a:pt x="674338" y="816736"/>
                  </a:cubicBezTo>
                  <a:cubicBezTo>
                    <a:pt x="674434" y="816740"/>
                    <a:pt x="674535" y="816740"/>
                    <a:pt x="674631" y="816736"/>
                  </a:cubicBezTo>
                  <a:lnTo>
                    <a:pt x="850665" y="816736"/>
                  </a:lnTo>
                  <a:cubicBezTo>
                    <a:pt x="909843" y="816736"/>
                    <a:pt x="958040" y="864853"/>
                    <a:pt x="958124" y="924325"/>
                  </a:cubicBezTo>
                  <a:cubicBezTo>
                    <a:pt x="958124" y="949832"/>
                    <a:pt x="937378" y="970574"/>
                    <a:pt x="911730" y="970574"/>
                  </a:cubicBezTo>
                  <a:lnTo>
                    <a:pt x="707103" y="970574"/>
                  </a:lnTo>
                  <a:cubicBezTo>
                    <a:pt x="704114" y="970574"/>
                    <a:pt x="701691" y="972997"/>
                    <a:pt x="701691" y="975986"/>
                  </a:cubicBezTo>
                  <a:cubicBezTo>
                    <a:pt x="701691" y="978976"/>
                    <a:pt x="704114" y="981398"/>
                    <a:pt x="707103" y="981398"/>
                  </a:cubicBezTo>
                  <a:lnTo>
                    <a:pt x="911887" y="981398"/>
                  </a:lnTo>
                  <a:cubicBezTo>
                    <a:pt x="943357" y="981398"/>
                    <a:pt x="968964" y="955791"/>
                    <a:pt x="968964" y="924027"/>
                  </a:cubicBezTo>
                  <a:close/>
                  <a:moveTo>
                    <a:pt x="704142" y="924325"/>
                  </a:moveTo>
                  <a:cubicBezTo>
                    <a:pt x="704142" y="859031"/>
                    <a:pt x="651028" y="805916"/>
                    <a:pt x="585733" y="805916"/>
                  </a:cubicBezTo>
                  <a:lnTo>
                    <a:pt x="126815" y="805916"/>
                  </a:lnTo>
                  <a:cubicBezTo>
                    <a:pt x="61509" y="806013"/>
                    <a:pt x="8640" y="859018"/>
                    <a:pt x="8716" y="924325"/>
                  </a:cubicBezTo>
                  <a:cubicBezTo>
                    <a:pt x="8716" y="955791"/>
                    <a:pt x="34324" y="981398"/>
                    <a:pt x="65790" y="981398"/>
                  </a:cubicBezTo>
                  <a:lnTo>
                    <a:pt x="647060" y="981398"/>
                  </a:lnTo>
                  <a:cubicBezTo>
                    <a:pt x="678538" y="981398"/>
                    <a:pt x="704142" y="955791"/>
                    <a:pt x="704142" y="924325"/>
                  </a:cubicBezTo>
                  <a:close/>
                  <a:moveTo>
                    <a:pt x="585733" y="816736"/>
                  </a:moveTo>
                  <a:cubicBezTo>
                    <a:pt x="645052" y="816736"/>
                    <a:pt x="693322" y="865022"/>
                    <a:pt x="693322" y="924325"/>
                  </a:cubicBezTo>
                  <a:cubicBezTo>
                    <a:pt x="693294" y="949868"/>
                    <a:pt x="672591" y="970562"/>
                    <a:pt x="647048" y="970574"/>
                  </a:cubicBezTo>
                  <a:lnTo>
                    <a:pt x="65790" y="970574"/>
                  </a:lnTo>
                  <a:cubicBezTo>
                    <a:pt x="40248" y="970546"/>
                    <a:pt x="19553" y="949844"/>
                    <a:pt x="19540" y="924301"/>
                  </a:cubicBezTo>
                  <a:cubicBezTo>
                    <a:pt x="19427" y="895792"/>
                    <a:pt x="30729" y="868422"/>
                    <a:pt x="50926" y="848299"/>
                  </a:cubicBezTo>
                  <a:cubicBezTo>
                    <a:pt x="71190" y="827975"/>
                    <a:pt x="98149" y="816773"/>
                    <a:pt x="127141" y="8167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44"/>
            <p:cNvSpPr/>
            <p:nvPr/>
          </p:nvSpPr>
          <p:spPr>
            <a:xfrm>
              <a:off x="5318498" y="3247940"/>
              <a:ext cx="680367" cy="835957"/>
            </a:xfrm>
            <a:custGeom>
              <a:avLst/>
              <a:gdLst/>
              <a:ahLst/>
              <a:cxnLst/>
              <a:rect l="l" t="t" r="r" b="b"/>
              <a:pathLst>
                <a:path w="1101809" h="1353776" extrusionOk="0">
                  <a:moveTo>
                    <a:pt x="1105114" y="1360307"/>
                  </a:moveTo>
                  <a:lnTo>
                    <a:pt x="235357" y="1360307"/>
                  </a:lnTo>
                  <a:cubicBezTo>
                    <a:pt x="232371" y="1360307"/>
                    <a:pt x="229949" y="1357885"/>
                    <a:pt x="229945" y="1354899"/>
                  </a:cubicBezTo>
                  <a:lnTo>
                    <a:pt x="229945" y="11943"/>
                  </a:lnTo>
                  <a:cubicBezTo>
                    <a:pt x="229945" y="8953"/>
                    <a:pt x="232367" y="6531"/>
                    <a:pt x="235357" y="6531"/>
                  </a:cubicBezTo>
                  <a:lnTo>
                    <a:pt x="1105114" y="6531"/>
                  </a:lnTo>
                  <a:cubicBezTo>
                    <a:pt x="1108103" y="6531"/>
                    <a:pt x="1110526" y="8953"/>
                    <a:pt x="1110526" y="11943"/>
                  </a:cubicBezTo>
                  <a:lnTo>
                    <a:pt x="1110526" y="1354899"/>
                  </a:lnTo>
                  <a:cubicBezTo>
                    <a:pt x="1110522" y="1357885"/>
                    <a:pt x="1108099" y="1360307"/>
                    <a:pt x="1105114" y="1360307"/>
                  </a:cubicBezTo>
                  <a:close/>
                  <a:moveTo>
                    <a:pt x="240769" y="1349487"/>
                  </a:moveTo>
                  <a:lnTo>
                    <a:pt x="1099714" y="1349487"/>
                  </a:lnTo>
                  <a:lnTo>
                    <a:pt x="1099714" y="17355"/>
                  </a:lnTo>
                  <a:lnTo>
                    <a:pt x="240769" y="17355"/>
                  </a:lnTo>
                  <a:close/>
                  <a:moveTo>
                    <a:pt x="212047" y="1354899"/>
                  </a:moveTo>
                  <a:cubicBezTo>
                    <a:pt x="212047" y="1351909"/>
                    <a:pt x="209624" y="1349487"/>
                    <a:pt x="206635" y="1349487"/>
                  </a:cubicBezTo>
                  <a:lnTo>
                    <a:pt x="19528" y="1349487"/>
                  </a:lnTo>
                  <a:lnTo>
                    <a:pt x="19528" y="17355"/>
                  </a:lnTo>
                  <a:lnTo>
                    <a:pt x="206635" y="17355"/>
                  </a:lnTo>
                  <a:cubicBezTo>
                    <a:pt x="209624" y="17355"/>
                    <a:pt x="212047" y="14933"/>
                    <a:pt x="212047" y="11943"/>
                  </a:cubicBezTo>
                  <a:cubicBezTo>
                    <a:pt x="212047" y="8953"/>
                    <a:pt x="209624" y="6531"/>
                    <a:pt x="206635" y="6531"/>
                  </a:cubicBezTo>
                  <a:lnTo>
                    <a:pt x="14128" y="6531"/>
                  </a:lnTo>
                  <a:cubicBezTo>
                    <a:pt x="11138" y="6531"/>
                    <a:pt x="8716" y="8953"/>
                    <a:pt x="8716" y="11943"/>
                  </a:cubicBezTo>
                  <a:lnTo>
                    <a:pt x="8716" y="1354899"/>
                  </a:lnTo>
                  <a:cubicBezTo>
                    <a:pt x="8720" y="1357885"/>
                    <a:pt x="11142" y="1360307"/>
                    <a:pt x="14128" y="1360307"/>
                  </a:cubicBezTo>
                  <a:lnTo>
                    <a:pt x="206635" y="1360307"/>
                  </a:lnTo>
                  <a:cubicBezTo>
                    <a:pt x="209624" y="1360315"/>
                    <a:pt x="212055" y="1357901"/>
                    <a:pt x="212063" y="1354911"/>
                  </a:cubicBezTo>
                  <a:cubicBezTo>
                    <a:pt x="212063" y="1354907"/>
                    <a:pt x="212063" y="1354903"/>
                    <a:pt x="212063" y="1354899"/>
                  </a:cubicBezTo>
                  <a:close/>
                  <a:moveTo>
                    <a:pt x="1034395" y="443073"/>
                  </a:moveTo>
                  <a:lnTo>
                    <a:pt x="300856" y="443073"/>
                  </a:lnTo>
                  <a:cubicBezTo>
                    <a:pt x="297867" y="443069"/>
                    <a:pt x="295448" y="440651"/>
                    <a:pt x="295444" y="437661"/>
                  </a:cubicBezTo>
                  <a:lnTo>
                    <a:pt x="295444" y="111524"/>
                  </a:lnTo>
                  <a:cubicBezTo>
                    <a:pt x="295444" y="108534"/>
                    <a:pt x="297867" y="106112"/>
                    <a:pt x="300856" y="106112"/>
                  </a:cubicBezTo>
                  <a:lnTo>
                    <a:pt x="1034395" y="106112"/>
                  </a:lnTo>
                  <a:cubicBezTo>
                    <a:pt x="1037385" y="106112"/>
                    <a:pt x="1039807" y="108534"/>
                    <a:pt x="1039807" y="111524"/>
                  </a:cubicBezTo>
                  <a:lnTo>
                    <a:pt x="1039807" y="437661"/>
                  </a:lnTo>
                  <a:cubicBezTo>
                    <a:pt x="1039807" y="440651"/>
                    <a:pt x="1037385" y="443073"/>
                    <a:pt x="1034395" y="443073"/>
                  </a:cubicBezTo>
                  <a:close/>
                  <a:moveTo>
                    <a:pt x="306272" y="432249"/>
                  </a:moveTo>
                  <a:lnTo>
                    <a:pt x="1028987" y="432249"/>
                  </a:lnTo>
                  <a:lnTo>
                    <a:pt x="1028987" y="116936"/>
                  </a:lnTo>
                  <a:lnTo>
                    <a:pt x="306272" y="116936"/>
                  </a:lnTo>
                  <a:close/>
                  <a:moveTo>
                    <a:pt x="1034395" y="804854"/>
                  </a:moveTo>
                  <a:lnTo>
                    <a:pt x="300856" y="804854"/>
                  </a:lnTo>
                  <a:cubicBezTo>
                    <a:pt x="297867" y="804854"/>
                    <a:pt x="295444" y="802431"/>
                    <a:pt x="295444" y="799441"/>
                  </a:cubicBezTo>
                  <a:lnTo>
                    <a:pt x="295444" y="473300"/>
                  </a:lnTo>
                  <a:cubicBezTo>
                    <a:pt x="295448" y="470314"/>
                    <a:pt x="297870" y="467892"/>
                    <a:pt x="300856" y="467892"/>
                  </a:cubicBezTo>
                  <a:lnTo>
                    <a:pt x="1034395" y="467892"/>
                  </a:lnTo>
                  <a:cubicBezTo>
                    <a:pt x="1037381" y="467892"/>
                    <a:pt x="1039803" y="470314"/>
                    <a:pt x="1039807" y="473300"/>
                  </a:cubicBezTo>
                  <a:lnTo>
                    <a:pt x="1039807" y="799453"/>
                  </a:lnTo>
                  <a:cubicBezTo>
                    <a:pt x="1039807" y="802443"/>
                    <a:pt x="1037385" y="804866"/>
                    <a:pt x="1034395" y="804866"/>
                  </a:cubicBezTo>
                  <a:close/>
                  <a:moveTo>
                    <a:pt x="306272" y="794029"/>
                  </a:moveTo>
                  <a:lnTo>
                    <a:pt x="1028987" y="794029"/>
                  </a:lnTo>
                  <a:lnTo>
                    <a:pt x="1028987" y="478712"/>
                  </a:lnTo>
                  <a:lnTo>
                    <a:pt x="306272" y="478712"/>
                  </a:lnTo>
                  <a:close/>
                  <a:moveTo>
                    <a:pt x="1034395" y="1166633"/>
                  </a:moveTo>
                  <a:lnTo>
                    <a:pt x="300856" y="1166633"/>
                  </a:lnTo>
                  <a:cubicBezTo>
                    <a:pt x="297867" y="1166629"/>
                    <a:pt x="295448" y="1164211"/>
                    <a:pt x="295444" y="1161222"/>
                  </a:cubicBezTo>
                  <a:lnTo>
                    <a:pt x="295444" y="835096"/>
                  </a:lnTo>
                  <a:cubicBezTo>
                    <a:pt x="295444" y="832107"/>
                    <a:pt x="297867" y="829684"/>
                    <a:pt x="300856" y="829684"/>
                  </a:cubicBezTo>
                  <a:lnTo>
                    <a:pt x="1034395" y="829684"/>
                  </a:lnTo>
                  <a:cubicBezTo>
                    <a:pt x="1037385" y="829684"/>
                    <a:pt x="1039807" y="832107"/>
                    <a:pt x="1039807" y="835096"/>
                  </a:cubicBezTo>
                  <a:lnTo>
                    <a:pt x="1039807" y="1161234"/>
                  </a:lnTo>
                  <a:cubicBezTo>
                    <a:pt x="1039807" y="1164223"/>
                    <a:pt x="1037385" y="1166646"/>
                    <a:pt x="1034395" y="1166646"/>
                  </a:cubicBezTo>
                  <a:close/>
                  <a:moveTo>
                    <a:pt x="306272" y="1155809"/>
                  </a:moveTo>
                  <a:lnTo>
                    <a:pt x="1028987" y="1155809"/>
                  </a:lnTo>
                  <a:lnTo>
                    <a:pt x="1028987" y="840508"/>
                  </a:lnTo>
                  <a:lnTo>
                    <a:pt x="306272" y="840508"/>
                  </a:lnTo>
                  <a:close/>
                  <a:moveTo>
                    <a:pt x="695724" y="334402"/>
                  </a:moveTo>
                  <a:cubicBezTo>
                    <a:pt x="662817" y="334402"/>
                    <a:pt x="636055" y="307640"/>
                    <a:pt x="636055" y="274734"/>
                  </a:cubicBezTo>
                  <a:cubicBezTo>
                    <a:pt x="636055" y="241827"/>
                    <a:pt x="662797" y="215085"/>
                    <a:pt x="695724" y="215085"/>
                  </a:cubicBezTo>
                  <a:cubicBezTo>
                    <a:pt x="728651" y="215085"/>
                    <a:pt x="755393" y="241847"/>
                    <a:pt x="755393" y="274754"/>
                  </a:cubicBezTo>
                  <a:cubicBezTo>
                    <a:pt x="755393" y="307660"/>
                    <a:pt x="728610" y="334402"/>
                    <a:pt x="695724" y="334402"/>
                  </a:cubicBezTo>
                  <a:close/>
                  <a:moveTo>
                    <a:pt x="695724" y="225889"/>
                  </a:moveTo>
                  <a:cubicBezTo>
                    <a:pt x="668760" y="225921"/>
                    <a:pt x="646907" y="247770"/>
                    <a:pt x="646875" y="274734"/>
                  </a:cubicBezTo>
                  <a:cubicBezTo>
                    <a:pt x="646907" y="301697"/>
                    <a:pt x="668760" y="323546"/>
                    <a:pt x="695724" y="323579"/>
                  </a:cubicBezTo>
                  <a:cubicBezTo>
                    <a:pt x="722687" y="323546"/>
                    <a:pt x="744537" y="301697"/>
                    <a:pt x="744569" y="274734"/>
                  </a:cubicBezTo>
                  <a:cubicBezTo>
                    <a:pt x="744537" y="247770"/>
                    <a:pt x="722687" y="225921"/>
                    <a:pt x="695724" y="225889"/>
                  </a:cubicBezTo>
                  <a:close/>
                  <a:moveTo>
                    <a:pt x="695567" y="696195"/>
                  </a:moveTo>
                  <a:cubicBezTo>
                    <a:pt x="679782" y="696247"/>
                    <a:pt x="664632" y="689998"/>
                    <a:pt x="653474" y="678832"/>
                  </a:cubicBezTo>
                  <a:cubicBezTo>
                    <a:pt x="642215" y="667694"/>
                    <a:pt x="635882" y="652516"/>
                    <a:pt x="635886" y="636683"/>
                  </a:cubicBezTo>
                  <a:cubicBezTo>
                    <a:pt x="635793" y="620845"/>
                    <a:pt x="642042" y="605631"/>
                    <a:pt x="653245" y="594433"/>
                  </a:cubicBezTo>
                  <a:cubicBezTo>
                    <a:pt x="664383" y="583178"/>
                    <a:pt x="679560" y="576845"/>
                    <a:pt x="695398" y="576845"/>
                  </a:cubicBezTo>
                  <a:cubicBezTo>
                    <a:pt x="728518" y="576845"/>
                    <a:pt x="755224" y="603551"/>
                    <a:pt x="755224" y="636373"/>
                  </a:cubicBezTo>
                  <a:cubicBezTo>
                    <a:pt x="755312" y="652211"/>
                    <a:pt x="749064" y="667425"/>
                    <a:pt x="737869" y="678627"/>
                  </a:cubicBezTo>
                  <a:cubicBezTo>
                    <a:pt x="726731" y="689877"/>
                    <a:pt x="711554" y="696203"/>
                    <a:pt x="695724" y="696195"/>
                  </a:cubicBezTo>
                  <a:close/>
                  <a:moveTo>
                    <a:pt x="695724" y="587689"/>
                  </a:moveTo>
                  <a:cubicBezTo>
                    <a:pt x="682671" y="587629"/>
                    <a:pt x="670137" y="592811"/>
                    <a:pt x="660942" y="602078"/>
                  </a:cubicBezTo>
                  <a:cubicBezTo>
                    <a:pt x="651780" y="611248"/>
                    <a:pt x="646666" y="623702"/>
                    <a:pt x="646734" y="636663"/>
                  </a:cubicBezTo>
                  <a:cubicBezTo>
                    <a:pt x="646730" y="649623"/>
                    <a:pt x="651913" y="662045"/>
                    <a:pt x="661123" y="671159"/>
                  </a:cubicBezTo>
                  <a:cubicBezTo>
                    <a:pt x="670257" y="680293"/>
                    <a:pt x="682651" y="685411"/>
                    <a:pt x="695567" y="685379"/>
                  </a:cubicBezTo>
                  <a:lnTo>
                    <a:pt x="695708" y="685379"/>
                  </a:lnTo>
                  <a:cubicBezTo>
                    <a:pt x="708673" y="685371"/>
                    <a:pt x="721098" y="680188"/>
                    <a:pt x="730224" y="670978"/>
                  </a:cubicBezTo>
                  <a:cubicBezTo>
                    <a:pt x="739390" y="661819"/>
                    <a:pt x="744505" y="649366"/>
                    <a:pt x="744428" y="636409"/>
                  </a:cubicBezTo>
                  <a:lnTo>
                    <a:pt x="744428" y="636409"/>
                  </a:lnTo>
                  <a:cubicBezTo>
                    <a:pt x="744408" y="609518"/>
                    <a:pt x="722615" y="587717"/>
                    <a:pt x="695724" y="587689"/>
                  </a:cubicBezTo>
                  <a:close/>
                  <a:moveTo>
                    <a:pt x="695724" y="1057842"/>
                  </a:moveTo>
                  <a:cubicBezTo>
                    <a:pt x="662817" y="1057842"/>
                    <a:pt x="636055" y="1031080"/>
                    <a:pt x="636055" y="998173"/>
                  </a:cubicBezTo>
                  <a:cubicBezTo>
                    <a:pt x="636055" y="965266"/>
                    <a:pt x="662817" y="938504"/>
                    <a:pt x="695724" y="938504"/>
                  </a:cubicBezTo>
                  <a:cubicBezTo>
                    <a:pt x="728631" y="938504"/>
                    <a:pt x="755393" y="965266"/>
                    <a:pt x="755393" y="998173"/>
                  </a:cubicBezTo>
                  <a:cubicBezTo>
                    <a:pt x="755393" y="1031080"/>
                    <a:pt x="728610" y="1057834"/>
                    <a:pt x="695724" y="1057834"/>
                  </a:cubicBezTo>
                  <a:close/>
                  <a:moveTo>
                    <a:pt x="695724" y="949324"/>
                  </a:moveTo>
                  <a:cubicBezTo>
                    <a:pt x="668760" y="949356"/>
                    <a:pt x="646907" y="971209"/>
                    <a:pt x="646875" y="998173"/>
                  </a:cubicBezTo>
                  <a:cubicBezTo>
                    <a:pt x="646911" y="1025133"/>
                    <a:pt x="668764" y="1046978"/>
                    <a:pt x="695724" y="1047010"/>
                  </a:cubicBezTo>
                  <a:cubicBezTo>
                    <a:pt x="722687" y="1046978"/>
                    <a:pt x="744537" y="1025128"/>
                    <a:pt x="744569" y="998165"/>
                  </a:cubicBezTo>
                  <a:cubicBezTo>
                    <a:pt x="744537" y="971201"/>
                    <a:pt x="722687" y="949348"/>
                    <a:pt x="695724" y="9493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44"/>
            <p:cNvSpPr/>
            <p:nvPr/>
          </p:nvSpPr>
          <p:spPr>
            <a:xfrm>
              <a:off x="6494602" y="4125830"/>
              <a:ext cx="201683" cy="149265"/>
            </a:xfrm>
            <a:custGeom>
              <a:avLst/>
              <a:gdLst/>
              <a:ahLst/>
              <a:cxnLst/>
              <a:rect l="l" t="t" r="r" b="b"/>
              <a:pathLst>
                <a:path w="326612" h="241725" extrusionOk="0">
                  <a:moveTo>
                    <a:pt x="167566" y="31064"/>
                  </a:moveTo>
                  <a:cubicBezTo>
                    <a:pt x="188588" y="86359"/>
                    <a:pt x="232788" y="129659"/>
                    <a:pt x="288501" y="149545"/>
                  </a:cubicBezTo>
                  <a:cubicBezTo>
                    <a:pt x="317364" y="159359"/>
                    <a:pt x="325733" y="187067"/>
                    <a:pt x="332658" y="202217"/>
                  </a:cubicBezTo>
                  <a:cubicBezTo>
                    <a:pt x="339834" y="219000"/>
                    <a:pt x="332048" y="238419"/>
                    <a:pt x="315266" y="245597"/>
                  </a:cubicBezTo>
                  <a:cubicBezTo>
                    <a:pt x="315265" y="245597"/>
                    <a:pt x="315264" y="245597"/>
                    <a:pt x="315263" y="245597"/>
                  </a:cubicBezTo>
                  <a:cubicBezTo>
                    <a:pt x="311003" y="247416"/>
                    <a:pt x="306408" y="248321"/>
                    <a:pt x="301775" y="248253"/>
                  </a:cubicBezTo>
                  <a:lnTo>
                    <a:pt x="76217" y="248253"/>
                  </a:lnTo>
                  <a:cubicBezTo>
                    <a:pt x="62508" y="248253"/>
                    <a:pt x="19936" y="239884"/>
                    <a:pt x="15172" y="227039"/>
                  </a:cubicBezTo>
                  <a:cubicBezTo>
                    <a:pt x="8102" y="207556"/>
                    <a:pt x="3342" y="173354"/>
                    <a:pt x="20226" y="119527"/>
                  </a:cubicBezTo>
                  <a:lnTo>
                    <a:pt x="42305" y="65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44"/>
            <p:cNvSpPr/>
            <p:nvPr/>
          </p:nvSpPr>
          <p:spPr>
            <a:xfrm>
              <a:off x="6491283" y="4122493"/>
              <a:ext cx="208353" cy="155942"/>
            </a:xfrm>
            <a:custGeom>
              <a:avLst/>
              <a:gdLst/>
              <a:ahLst/>
              <a:cxnLst/>
              <a:rect l="l" t="t" r="r" b="b"/>
              <a:pathLst>
                <a:path w="337413" h="252538" extrusionOk="0">
                  <a:moveTo>
                    <a:pt x="307674" y="259069"/>
                  </a:moveTo>
                  <a:lnTo>
                    <a:pt x="81596" y="259069"/>
                  </a:lnTo>
                  <a:cubicBezTo>
                    <a:pt x="71939" y="259069"/>
                    <a:pt x="22153" y="252334"/>
                    <a:pt x="15473" y="234335"/>
                  </a:cubicBezTo>
                  <a:cubicBezTo>
                    <a:pt x="8158" y="214168"/>
                    <a:pt x="3112" y="178585"/>
                    <a:pt x="20446" y="123310"/>
                  </a:cubicBezTo>
                  <a:lnTo>
                    <a:pt x="42376" y="10893"/>
                  </a:lnTo>
                  <a:cubicBezTo>
                    <a:pt x="42655" y="9485"/>
                    <a:pt x="43481" y="8242"/>
                    <a:pt x="44674" y="7441"/>
                  </a:cubicBezTo>
                  <a:cubicBezTo>
                    <a:pt x="45867" y="6644"/>
                    <a:pt x="47327" y="6355"/>
                    <a:pt x="48734" y="6636"/>
                  </a:cubicBezTo>
                  <a:lnTo>
                    <a:pt x="173991" y="31181"/>
                  </a:lnTo>
                  <a:cubicBezTo>
                    <a:pt x="175827" y="31548"/>
                    <a:pt x="177347" y="32827"/>
                    <a:pt x="178014" y="34577"/>
                  </a:cubicBezTo>
                  <a:cubicBezTo>
                    <a:pt x="198443" y="88396"/>
                    <a:pt x="241465" y="130537"/>
                    <a:pt x="295695" y="149847"/>
                  </a:cubicBezTo>
                  <a:cubicBezTo>
                    <a:pt x="323262" y="159223"/>
                    <a:pt x="333563" y="183446"/>
                    <a:pt x="340383" y="199469"/>
                  </a:cubicBezTo>
                  <a:cubicBezTo>
                    <a:pt x="341288" y="201585"/>
                    <a:pt x="342133" y="203573"/>
                    <a:pt x="342950" y="205376"/>
                  </a:cubicBezTo>
                  <a:cubicBezTo>
                    <a:pt x="347045" y="214780"/>
                    <a:pt x="347190" y="225430"/>
                    <a:pt x="343353" y="234943"/>
                  </a:cubicBezTo>
                  <a:cubicBezTo>
                    <a:pt x="339579" y="244423"/>
                    <a:pt x="332169" y="252000"/>
                    <a:pt x="322775" y="255983"/>
                  </a:cubicBezTo>
                  <a:cubicBezTo>
                    <a:pt x="318004" y="258027"/>
                    <a:pt x="312865" y="259082"/>
                    <a:pt x="307674" y="259069"/>
                  </a:cubicBezTo>
                  <a:close/>
                  <a:moveTo>
                    <a:pt x="51973" y="18293"/>
                  </a:moveTo>
                  <a:lnTo>
                    <a:pt x="30932" y="125974"/>
                  </a:lnTo>
                  <a:cubicBezTo>
                    <a:pt x="14358" y="178935"/>
                    <a:pt x="18925" y="212055"/>
                    <a:pt x="25645" y="230593"/>
                  </a:cubicBezTo>
                  <a:cubicBezTo>
                    <a:pt x="28635" y="238705"/>
                    <a:pt x="64849" y="248237"/>
                    <a:pt x="81596" y="248237"/>
                  </a:cubicBezTo>
                  <a:lnTo>
                    <a:pt x="307154" y="248237"/>
                  </a:lnTo>
                  <a:cubicBezTo>
                    <a:pt x="311049" y="248253"/>
                    <a:pt x="314909" y="247501"/>
                    <a:pt x="318514" y="246024"/>
                  </a:cubicBezTo>
                  <a:cubicBezTo>
                    <a:pt x="325267" y="243167"/>
                    <a:pt x="330591" y="237719"/>
                    <a:pt x="333297" y="230903"/>
                  </a:cubicBezTo>
                  <a:cubicBezTo>
                    <a:pt x="336046" y="224103"/>
                    <a:pt x="335959" y="216485"/>
                    <a:pt x="333056" y="209750"/>
                  </a:cubicBezTo>
                  <a:cubicBezTo>
                    <a:pt x="332251" y="207987"/>
                    <a:pt x="331366" y="205915"/>
                    <a:pt x="330420" y="203714"/>
                  </a:cubicBezTo>
                  <a:cubicBezTo>
                    <a:pt x="323982" y="188605"/>
                    <a:pt x="315202" y="167902"/>
                    <a:pt x="292130" y="160080"/>
                  </a:cubicBezTo>
                  <a:cubicBezTo>
                    <a:pt x="235877" y="140045"/>
                    <a:pt x="191001" y="96721"/>
                    <a:pt x="169001" y="412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44"/>
            <p:cNvSpPr/>
            <p:nvPr/>
          </p:nvSpPr>
          <p:spPr>
            <a:xfrm>
              <a:off x="6491283" y="4164899"/>
              <a:ext cx="208697" cy="113511"/>
            </a:xfrm>
            <a:custGeom>
              <a:avLst/>
              <a:gdLst/>
              <a:ahLst/>
              <a:cxnLst/>
              <a:rect l="l" t="t" r="r" b="b"/>
              <a:pathLst>
                <a:path w="337971" h="183824" extrusionOk="0">
                  <a:moveTo>
                    <a:pt x="343458" y="136505"/>
                  </a:moveTo>
                  <a:cubicBezTo>
                    <a:pt x="342359" y="134276"/>
                    <a:pt x="341245" y="131769"/>
                    <a:pt x="340062" y="129093"/>
                  </a:cubicBezTo>
                  <a:cubicBezTo>
                    <a:pt x="333221" y="113590"/>
                    <a:pt x="322856" y="90167"/>
                    <a:pt x="295587" y="81090"/>
                  </a:cubicBezTo>
                  <a:cubicBezTo>
                    <a:pt x="257439" y="68056"/>
                    <a:pt x="224503" y="43081"/>
                    <a:pt x="201655" y="9868"/>
                  </a:cubicBezTo>
                  <a:cubicBezTo>
                    <a:pt x="200756" y="8552"/>
                    <a:pt x="199323" y="7703"/>
                    <a:pt x="197740" y="7542"/>
                  </a:cubicBezTo>
                  <a:cubicBezTo>
                    <a:pt x="172539" y="4979"/>
                    <a:pt x="128064" y="5205"/>
                    <a:pt x="105824" y="34148"/>
                  </a:cubicBezTo>
                  <a:cubicBezTo>
                    <a:pt x="83290" y="23094"/>
                    <a:pt x="59515" y="14777"/>
                    <a:pt x="35005" y="9373"/>
                  </a:cubicBezTo>
                  <a:cubicBezTo>
                    <a:pt x="33583" y="9051"/>
                    <a:pt x="32091" y="9325"/>
                    <a:pt x="30877" y="10134"/>
                  </a:cubicBezTo>
                  <a:cubicBezTo>
                    <a:pt x="29654" y="10922"/>
                    <a:pt x="28804" y="12174"/>
                    <a:pt x="28523" y="13602"/>
                  </a:cubicBezTo>
                  <a:lnTo>
                    <a:pt x="20447" y="54597"/>
                  </a:lnTo>
                  <a:cubicBezTo>
                    <a:pt x="3112" y="109872"/>
                    <a:pt x="8158" y="145454"/>
                    <a:pt x="15469" y="165622"/>
                  </a:cubicBezTo>
                  <a:cubicBezTo>
                    <a:pt x="22153" y="183620"/>
                    <a:pt x="71927" y="190356"/>
                    <a:pt x="81597" y="190356"/>
                  </a:cubicBezTo>
                  <a:lnTo>
                    <a:pt x="306970" y="190356"/>
                  </a:lnTo>
                  <a:cubicBezTo>
                    <a:pt x="307404" y="190356"/>
                    <a:pt x="307843" y="190356"/>
                    <a:pt x="308278" y="190356"/>
                  </a:cubicBezTo>
                  <a:cubicBezTo>
                    <a:pt x="318032" y="190384"/>
                    <a:pt x="327426" y="186666"/>
                    <a:pt x="334521" y="179970"/>
                  </a:cubicBezTo>
                  <a:cubicBezTo>
                    <a:pt x="341984" y="173013"/>
                    <a:pt x="346358" y="163364"/>
                    <a:pt x="346669" y="153168"/>
                  </a:cubicBezTo>
                  <a:cubicBezTo>
                    <a:pt x="346850" y="147446"/>
                    <a:pt x="345753" y="141752"/>
                    <a:pt x="343458" y="1365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44"/>
            <p:cNvSpPr/>
            <p:nvPr/>
          </p:nvSpPr>
          <p:spPr>
            <a:xfrm>
              <a:off x="6496094" y="4252624"/>
              <a:ext cx="200482" cy="22367"/>
            </a:xfrm>
            <a:custGeom>
              <a:avLst/>
              <a:gdLst/>
              <a:ahLst/>
              <a:cxnLst/>
              <a:rect l="l" t="t" r="r" b="b"/>
              <a:pathLst>
                <a:path w="324668" h="36222" extrusionOk="0">
                  <a:moveTo>
                    <a:pt x="13335" y="21540"/>
                  </a:moveTo>
                  <a:cubicBezTo>
                    <a:pt x="18095" y="34384"/>
                    <a:pt x="60667" y="42753"/>
                    <a:pt x="74380" y="42753"/>
                  </a:cubicBezTo>
                  <a:lnTo>
                    <a:pt x="299939" y="42753"/>
                  </a:lnTo>
                  <a:cubicBezTo>
                    <a:pt x="318426" y="42737"/>
                    <a:pt x="333400" y="27737"/>
                    <a:pt x="333385" y="9251"/>
                  </a:cubicBezTo>
                  <a:cubicBezTo>
                    <a:pt x="333385" y="9247"/>
                    <a:pt x="333385" y="9247"/>
                    <a:pt x="333385" y="9243"/>
                  </a:cubicBezTo>
                  <a:cubicBezTo>
                    <a:pt x="333385" y="8338"/>
                    <a:pt x="333347" y="7436"/>
                    <a:pt x="333272" y="6531"/>
                  </a:cubicBezTo>
                  <a:lnTo>
                    <a:pt x="8716" y="6531"/>
                  </a:lnTo>
                  <a:cubicBezTo>
                    <a:pt x="9883" y="11641"/>
                    <a:pt x="11427" y="16659"/>
                    <a:pt x="13335" y="215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44"/>
            <p:cNvSpPr/>
            <p:nvPr/>
          </p:nvSpPr>
          <p:spPr>
            <a:xfrm>
              <a:off x="6462361" y="2946673"/>
              <a:ext cx="179643" cy="1218389"/>
            </a:xfrm>
            <a:custGeom>
              <a:avLst/>
              <a:gdLst/>
              <a:ahLst/>
              <a:cxnLst/>
              <a:rect l="l" t="t" r="r" b="b"/>
              <a:pathLst>
                <a:path w="290920" h="1973100" extrusionOk="0">
                  <a:moveTo>
                    <a:pt x="284475" y="51557"/>
                  </a:moveTo>
                  <a:lnTo>
                    <a:pt x="299637" y="1064187"/>
                  </a:lnTo>
                  <a:lnTo>
                    <a:pt x="236866" y="1950261"/>
                  </a:lnTo>
                  <a:cubicBezTo>
                    <a:pt x="236866" y="1950261"/>
                    <a:pt x="135868" y="2012312"/>
                    <a:pt x="69753" y="1956031"/>
                  </a:cubicBezTo>
                  <a:cubicBezTo>
                    <a:pt x="69753" y="1956031"/>
                    <a:pt x="48540" y="1349926"/>
                    <a:pt x="93711" y="1086266"/>
                  </a:cubicBezTo>
                  <a:cubicBezTo>
                    <a:pt x="93711" y="1086266"/>
                    <a:pt x="37430" y="663867"/>
                    <a:pt x="18812" y="290245"/>
                  </a:cubicBezTo>
                  <a:lnTo>
                    <a:pt x="8716" y="29044"/>
                  </a:lnTo>
                  <a:lnTo>
                    <a:pt x="288370" y="6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44"/>
            <p:cNvSpPr/>
            <p:nvPr/>
          </p:nvSpPr>
          <p:spPr>
            <a:xfrm>
              <a:off x="6464387" y="2957982"/>
              <a:ext cx="158673" cy="1207069"/>
            </a:xfrm>
            <a:custGeom>
              <a:avLst/>
              <a:gdLst/>
              <a:ahLst/>
              <a:cxnLst/>
              <a:rect l="l" t="t" r="r" b="b"/>
              <a:pathLst>
                <a:path w="256961" h="1954768" extrusionOk="0">
                  <a:moveTo>
                    <a:pt x="90411" y="1067938"/>
                  </a:moveTo>
                  <a:cubicBezTo>
                    <a:pt x="45244" y="1331597"/>
                    <a:pt x="66458" y="1937703"/>
                    <a:pt x="66458" y="1937703"/>
                  </a:cubicBezTo>
                  <a:cubicBezTo>
                    <a:pt x="132549" y="1993975"/>
                    <a:pt x="233582" y="1931932"/>
                    <a:pt x="233582" y="1931932"/>
                  </a:cubicBezTo>
                  <a:lnTo>
                    <a:pt x="233876" y="1927784"/>
                  </a:lnTo>
                  <a:cubicBezTo>
                    <a:pt x="69335" y="1989952"/>
                    <a:pt x="81140" y="1573186"/>
                    <a:pt x="109895" y="1367095"/>
                  </a:cubicBezTo>
                  <a:cubicBezTo>
                    <a:pt x="139908" y="1151927"/>
                    <a:pt x="274983" y="1131300"/>
                    <a:pt x="265169" y="1110654"/>
                  </a:cubicBezTo>
                  <a:cubicBezTo>
                    <a:pt x="255355" y="1090008"/>
                    <a:pt x="245980" y="1126963"/>
                    <a:pt x="178581" y="1126963"/>
                  </a:cubicBezTo>
                  <a:cubicBezTo>
                    <a:pt x="111182" y="1126963"/>
                    <a:pt x="85068" y="414633"/>
                    <a:pt x="91140" y="352590"/>
                  </a:cubicBezTo>
                  <a:cubicBezTo>
                    <a:pt x="97212" y="290547"/>
                    <a:pt x="242233" y="190238"/>
                    <a:pt x="221020" y="167149"/>
                  </a:cubicBezTo>
                  <a:cubicBezTo>
                    <a:pt x="199806" y="144061"/>
                    <a:pt x="85225" y="205375"/>
                    <a:pt x="88975" y="170899"/>
                  </a:cubicBezTo>
                  <a:cubicBezTo>
                    <a:pt x="92725" y="136423"/>
                    <a:pt x="72381" y="6531"/>
                    <a:pt x="72381" y="6531"/>
                  </a:cubicBezTo>
                  <a:lnTo>
                    <a:pt x="8716" y="95996"/>
                  </a:lnTo>
                  <a:lnTo>
                    <a:pt x="15520" y="271917"/>
                  </a:lnTo>
                  <a:cubicBezTo>
                    <a:pt x="34130" y="645539"/>
                    <a:pt x="90411" y="1067938"/>
                    <a:pt x="90411" y="1067938"/>
                  </a:cubicBezTo>
                  <a:close/>
                </a:path>
              </a:pathLst>
            </a:custGeom>
            <a:solidFill>
              <a:srgbClr val="26323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44"/>
            <p:cNvSpPr/>
            <p:nvPr/>
          </p:nvSpPr>
          <p:spPr>
            <a:xfrm>
              <a:off x="6266375" y="2946942"/>
              <a:ext cx="229599" cy="1218389"/>
            </a:xfrm>
            <a:custGeom>
              <a:avLst/>
              <a:gdLst/>
              <a:ahLst/>
              <a:cxnLst/>
              <a:rect l="l" t="t" r="r" b="b"/>
              <a:pathLst>
                <a:path w="371820" h="1973099" extrusionOk="0">
                  <a:moveTo>
                    <a:pt x="311616" y="29040"/>
                  </a:moveTo>
                  <a:lnTo>
                    <a:pt x="31962" y="6531"/>
                  </a:lnTo>
                  <a:lnTo>
                    <a:pt x="35985" y="51553"/>
                  </a:lnTo>
                  <a:lnTo>
                    <a:pt x="20695" y="1064187"/>
                  </a:lnTo>
                  <a:lnTo>
                    <a:pt x="8716" y="1950257"/>
                  </a:lnTo>
                  <a:cubicBezTo>
                    <a:pt x="8716" y="1950257"/>
                    <a:pt x="109713" y="2012312"/>
                    <a:pt x="175829" y="1956031"/>
                  </a:cubicBezTo>
                  <a:cubicBezTo>
                    <a:pt x="175829" y="1956031"/>
                    <a:pt x="271796" y="1349922"/>
                    <a:pt x="226770" y="1086266"/>
                  </a:cubicBezTo>
                  <a:cubicBezTo>
                    <a:pt x="226770" y="1086266"/>
                    <a:pt x="282906" y="663867"/>
                    <a:pt x="301524" y="290245"/>
                  </a:cubicBezTo>
                  <a:cubicBezTo>
                    <a:pt x="301524" y="290245"/>
                    <a:pt x="395613" y="237715"/>
                    <a:pt x="378443" y="2485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44"/>
            <p:cNvSpPr/>
            <p:nvPr/>
          </p:nvSpPr>
          <p:spPr>
            <a:xfrm>
              <a:off x="6266380" y="3061664"/>
              <a:ext cx="212831" cy="1103570"/>
            </a:xfrm>
            <a:custGeom>
              <a:avLst/>
              <a:gdLst/>
              <a:ahLst/>
              <a:cxnLst/>
              <a:rect l="l" t="t" r="r" b="b"/>
              <a:pathLst>
                <a:path w="344666" h="1787158" extrusionOk="0">
                  <a:moveTo>
                    <a:pt x="175812" y="1770091"/>
                  </a:moveTo>
                  <a:cubicBezTo>
                    <a:pt x="175812" y="1770091"/>
                    <a:pt x="271780" y="1163986"/>
                    <a:pt x="226754" y="900330"/>
                  </a:cubicBezTo>
                  <a:cubicBezTo>
                    <a:pt x="226754" y="900330"/>
                    <a:pt x="282894" y="477931"/>
                    <a:pt x="301508" y="104309"/>
                  </a:cubicBezTo>
                  <a:cubicBezTo>
                    <a:pt x="301508" y="104309"/>
                    <a:pt x="330516" y="88049"/>
                    <a:pt x="353383" y="37184"/>
                  </a:cubicBezTo>
                  <a:cubicBezTo>
                    <a:pt x="275321" y="18964"/>
                    <a:pt x="137264" y="-9492"/>
                    <a:pt x="140166" y="17870"/>
                  </a:cubicBezTo>
                  <a:cubicBezTo>
                    <a:pt x="144189" y="55967"/>
                    <a:pt x="252731" y="70831"/>
                    <a:pt x="256482" y="118867"/>
                  </a:cubicBezTo>
                  <a:cubicBezTo>
                    <a:pt x="260232" y="166904"/>
                    <a:pt x="234403" y="847494"/>
                    <a:pt x="163129" y="883716"/>
                  </a:cubicBezTo>
                  <a:cubicBezTo>
                    <a:pt x="91856" y="919938"/>
                    <a:pt x="226915" y="1136841"/>
                    <a:pt x="163129" y="1563424"/>
                  </a:cubicBezTo>
                  <a:cubicBezTo>
                    <a:pt x="134307" y="1756193"/>
                    <a:pt x="70357" y="1780826"/>
                    <a:pt x="8913" y="1749936"/>
                  </a:cubicBezTo>
                  <a:lnTo>
                    <a:pt x="8716" y="1764305"/>
                  </a:lnTo>
                  <a:cubicBezTo>
                    <a:pt x="8716" y="1764305"/>
                    <a:pt x="109717" y="1826376"/>
                    <a:pt x="175812" y="1770091"/>
                  </a:cubicBezTo>
                  <a:close/>
                </a:path>
              </a:pathLst>
            </a:custGeom>
            <a:solidFill>
              <a:srgbClr val="26323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44"/>
            <p:cNvSpPr/>
            <p:nvPr/>
          </p:nvSpPr>
          <p:spPr>
            <a:xfrm>
              <a:off x="6459022" y="2943334"/>
              <a:ext cx="186337" cy="1225198"/>
            </a:xfrm>
            <a:custGeom>
              <a:avLst/>
              <a:gdLst/>
              <a:ahLst/>
              <a:cxnLst/>
              <a:rect l="l" t="t" r="r" b="b"/>
              <a:pathLst>
                <a:path w="301761" h="1984126" extrusionOk="0">
                  <a:moveTo>
                    <a:pt x="143292" y="1990657"/>
                  </a:moveTo>
                  <a:cubicBezTo>
                    <a:pt x="118912" y="1990657"/>
                    <a:pt x="93598" y="1984244"/>
                    <a:pt x="71669" y="1965557"/>
                  </a:cubicBezTo>
                  <a:cubicBezTo>
                    <a:pt x="70512" y="1964571"/>
                    <a:pt x="69822" y="1963147"/>
                    <a:pt x="69765" y="1961626"/>
                  </a:cubicBezTo>
                  <a:cubicBezTo>
                    <a:pt x="69556" y="1955566"/>
                    <a:pt x="49107" y="1353195"/>
                    <a:pt x="93667" y="1091587"/>
                  </a:cubicBezTo>
                  <a:cubicBezTo>
                    <a:pt x="90850" y="1070406"/>
                    <a:pt x="36875" y="657709"/>
                    <a:pt x="18824" y="295933"/>
                  </a:cubicBezTo>
                  <a:lnTo>
                    <a:pt x="8720" y="34663"/>
                  </a:lnTo>
                  <a:cubicBezTo>
                    <a:pt x="8607" y="31762"/>
                    <a:pt x="10800" y="29287"/>
                    <a:pt x="13694" y="29054"/>
                  </a:cubicBezTo>
                  <a:lnTo>
                    <a:pt x="293368" y="6549"/>
                  </a:lnTo>
                  <a:cubicBezTo>
                    <a:pt x="294954" y="6420"/>
                    <a:pt x="296516" y="6995"/>
                    <a:pt x="297637" y="8126"/>
                  </a:cubicBezTo>
                  <a:cubicBezTo>
                    <a:pt x="298759" y="9257"/>
                    <a:pt x="299331" y="10822"/>
                    <a:pt x="299203" y="12411"/>
                  </a:cubicBezTo>
                  <a:lnTo>
                    <a:pt x="295311" y="57168"/>
                  </a:lnTo>
                  <a:lnTo>
                    <a:pt x="310477" y="1069517"/>
                  </a:lnTo>
                  <a:lnTo>
                    <a:pt x="247658" y="1956061"/>
                  </a:lnTo>
                  <a:cubicBezTo>
                    <a:pt x="247537" y="1957799"/>
                    <a:pt x="246582" y="1959376"/>
                    <a:pt x="245094" y="1960286"/>
                  </a:cubicBezTo>
                  <a:cubicBezTo>
                    <a:pt x="242205" y="1962064"/>
                    <a:pt x="194797" y="1990657"/>
                    <a:pt x="143292" y="1990657"/>
                  </a:cubicBezTo>
                  <a:close/>
                  <a:moveTo>
                    <a:pt x="80493" y="1958837"/>
                  </a:moveTo>
                  <a:cubicBezTo>
                    <a:pt x="137373" y="2004805"/>
                    <a:pt x="221929" y="1960966"/>
                    <a:pt x="237079" y="1952439"/>
                  </a:cubicBezTo>
                  <a:lnTo>
                    <a:pt x="299665" y="1069215"/>
                  </a:lnTo>
                  <a:lnTo>
                    <a:pt x="284487" y="57048"/>
                  </a:lnTo>
                  <a:cubicBezTo>
                    <a:pt x="284487" y="56867"/>
                    <a:pt x="284487" y="56681"/>
                    <a:pt x="284487" y="56500"/>
                  </a:cubicBezTo>
                  <a:lnTo>
                    <a:pt x="287839" y="17844"/>
                  </a:lnTo>
                  <a:lnTo>
                    <a:pt x="19721" y="39419"/>
                  </a:lnTo>
                  <a:lnTo>
                    <a:pt x="29632" y="295442"/>
                  </a:lnTo>
                  <a:cubicBezTo>
                    <a:pt x="48021" y="664493"/>
                    <a:pt x="103915" y="1086747"/>
                    <a:pt x="104475" y="1090947"/>
                  </a:cubicBezTo>
                  <a:cubicBezTo>
                    <a:pt x="104545" y="1091491"/>
                    <a:pt x="104530" y="1092042"/>
                    <a:pt x="104430" y="1092581"/>
                  </a:cubicBezTo>
                  <a:cubicBezTo>
                    <a:pt x="61319" y="1344286"/>
                    <a:pt x="79092" y="1916644"/>
                    <a:pt x="80473" y="1958837"/>
                  </a:cubicBezTo>
                  <a:close/>
                  <a:moveTo>
                    <a:pt x="242282" y="1955678"/>
                  </a:moveTo>
                  <a:lnTo>
                    <a:pt x="242282" y="1955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44"/>
            <p:cNvSpPr/>
            <p:nvPr/>
          </p:nvSpPr>
          <p:spPr>
            <a:xfrm>
              <a:off x="6549014" y="3612010"/>
              <a:ext cx="71402" cy="55213"/>
            </a:xfrm>
            <a:custGeom>
              <a:avLst/>
              <a:gdLst/>
              <a:ahLst/>
              <a:cxnLst/>
              <a:rect l="l" t="t" r="r" b="b"/>
              <a:pathLst>
                <a:path w="115631" h="89414" extrusionOk="0">
                  <a:moveTo>
                    <a:pt x="82989" y="40755"/>
                  </a:moveTo>
                  <a:cubicBezTo>
                    <a:pt x="71374" y="40747"/>
                    <a:pt x="59821" y="39069"/>
                    <a:pt x="48686" y="35765"/>
                  </a:cubicBezTo>
                  <a:cubicBezTo>
                    <a:pt x="45824" y="34912"/>
                    <a:pt x="44191" y="31906"/>
                    <a:pt x="45036" y="29041"/>
                  </a:cubicBezTo>
                  <a:cubicBezTo>
                    <a:pt x="45868" y="26184"/>
                    <a:pt x="48858" y="24543"/>
                    <a:pt x="51715" y="25376"/>
                  </a:cubicBezTo>
                  <a:cubicBezTo>
                    <a:pt x="51730" y="25380"/>
                    <a:pt x="51745" y="25384"/>
                    <a:pt x="51760" y="25388"/>
                  </a:cubicBezTo>
                  <a:cubicBezTo>
                    <a:pt x="73170" y="31761"/>
                    <a:pt x="96020" y="31427"/>
                    <a:pt x="117235" y="24430"/>
                  </a:cubicBezTo>
                  <a:cubicBezTo>
                    <a:pt x="120078" y="23496"/>
                    <a:pt x="123139" y="25042"/>
                    <a:pt x="124076" y="27883"/>
                  </a:cubicBezTo>
                  <a:cubicBezTo>
                    <a:pt x="125008" y="30723"/>
                    <a:pt x="123463" y="33785"/>
                    <a:pt x="120623" y="34723"/>
                  </a:cubicBezTo>
                  <a:cubicBezTo>
                    <a:pt x="108476" y="38710"/>
                    <a:pt x="95773" y="40747"/>
                    <a:pt x="82989" y="40755"/>
                  </a:cubicBezTo>
                  <a:close/>
                  <a:moveTo>
                    <a:pt x="34425" y="24502"/>
                  </a:moveTo>
                  <a:cubicBezTo>
                    <a:pt x="35768" y="21835"/>
                    <a:pt x="34697" y="18579"/>
                    <a:pt x="32031" y="17231"/>
                  </a:cubicBezTo>
                  <a:cubicBezTo>
                    <a:pt x="26880" y="14636"/>
                    <a:pt x="22039" y="11469"/>
                    <a:pt x="17598" y="7792"/>
                  </a:cubicBezTo>
                  <a:cubicBezTo>
                    <a:pt x="15312" y="5876"/>
                    <a:pt x="11906" y="6178"/>
                    <a:pt x="9991" y="8464"/>
                  </a:cubicBezTo>
                  <a:cubicBezTo>
                    <a:pt x="9978" y="8476"/>
                    <a:pt x="9965" y="8492"/>
                    <a:pt x="9953" y="8508"/>
                  </a:cubicBezTo>
                  <a:cubicBezTo>
                    <a:pt x="8055" y="10813"/>
                    <a:pt x="8377" y="14222"/>
                    <a:pt x="10673" y="16133"/>
                  </a:cubicBezTo>
                  <a:cubicBezTo>
                    <a:pt x="15742" y="20326"/>
                    <a:pt x="21263" y="23935"/>
                    <a:pt x="27134" y="26901"/>
                  </a:cubicBezTo>
                  <a:cubicBezTo>
                    <a:pt x="27891" y="27279"/>
                    <a:pt x="28726" y="27476"/>
                    <a:pt x="29573" y="27476"/>
                  </a:cubicBezTo>
                  <a:cubicBezTo>
                    <a:pt x="31623" y="27484"/>
                    <a:pt x="33501" y="26333"/>
                    <a:pt x="34425" y="24502"/>
                  </a:cubicBezTo>
                  <a:close/>
                  <a:moveTo>
                    <a:pt x="113119" y="70418"/>
                  </a:moveTo>
                  <a:cubicBezTo>
                    <a:pt x="115026" y="68133"/>
                    <a:pt x="114723" y="64732"/>
                    <a:pt x="112443" y="62821"/>
                  </a:cubicBezTo>
                  <a:cubicBezTo>
                    <a:pt x="110158" y="60922"/>
                    <a:pt x="106772" y="61203"/>
                    <a:pt x="104834" y="63457"/>
                  </a:cubicBezTo>
                  <a:cubicBezTo>
                    <a:pt x="103860" y="64600"/>
                    <a:pt x="80635" y="90940"/>
                    <a:pt x="24784" y="83946"/>
                  </a:cubicBezTo>
                  <a:cubicBezTo>
                    <a:pt x="21848" y="83556"/>
                    <a:pt x="19151" y="85620"/>
                    <a:pt x="18759" y="88553"/>
                  </a:cubicBezTo>
                  <a:cubicBezTo>
                    <a:pt x="18755" y="88586"/>
                    <a:pt x="18752" y="88614"/>
                    <a:pt x="18749" y="88642"/>
                  </a:cubicBezTo>
                  <a:cubicBezTo>
                    <a:pt x="18381" y="91603"/>
                    <a:pt x="20480" y="94303"/>
                    <a:pt x="23440" y="94678"/>
                  </a:cubicBezTo>
                  <a:cubicBezTo>
                    <a:pt x="29933" y="95506"/>
                    <a:pt x="36471" y="95929"/>
                    <a:pt x="43016" y="95945"/>
                  </a:cubicBezTo>
                  <a:cubicBezTo>
                    <a:pt x="91165" y="95953"/>
                    <a:pt x="112149" y="71589"/>
                    <a:pt x="113119" y="704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44"/>
            <p:cNvSpPr/>
            <p:nvPr/>
          </p:nvSpPr>
          <p:spPr>
            <a:xfrm>
              <a:off x="6176797" y="4040709"/>
              <a:ext cx="2713" cy="4392"/>
            </a:xfrm>
            <a:custGeom>
              <a:avLst/>
              <a:gdLst/>
              <a:ahLst/>
              <a:cxnLst/>
              <a:rect l="l" t="t" r="r" b="b"/>
              <a:pathLst>
                <a:path w="4393" h="7113" extrusionOk="0">
                  <a:moveTo>
                    <a:pt x="13110" y="13645"/>
                  </a:moveTo>
                  <a:lnTo>
                    <a:pt x="8716" y="6531"/>
                  </a:lnTo>
                  <a:cubicBezTo>
                    <a:pt x="8716" y="6531"/>
                    <a:pt x="10265" y="9134"/>
                    <a:pt x="13110" y="136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44"/>
            <p:cNvSpPr/>
            <p:nvPr/>
          </p:nvSpPr>
          <p:spPr>
            <a:xfrm>
              <a:off x="6263046" y="2943580"/>
              <a:ext cx="236276" cy="1225212"/>
            </a:xfrm>
            <a:custGeom>
              <a:avLst/>
              <a:gdLst/>
              <a:ahLst/>
              <a:cxnLst/>
              <a:rect l="l" t="t" r="r" b="b"/>
              <a:pathLst>
                <a:path w="382633" h="1984149" extrusionOk="0">
                  <a:moveTo>
                    <a:pt x="113098" y="1990681"/>
                  </a:moveTo>
                  <a:cubicBezTo>
                    <a:pt x="61593" y="1990681"/>
                    <a:pt x="14169" y="1962088"/>
                    <a:pt x="11296" y="1960313"/>
                  </a:cubicBezTo>
                  <a:cubicBezTo>
                    <a:pt x="9674" y="1959315"/>
                    <a:pt x="8692" y="1957537"/>
                    <a:pt x="8716" y="1955634"/>
                  </a:cubicBezTo>
                  <a:lnTo>
                    <a:pt x="20679" y="1069568"/>
                  </a:lnTo>
                  <a:lnTo>
                    <a:pt x="35970" y="56926"/>
                  </a:lnTo>
                  <a:lnTo>
                    <a:pt x="31946" y="12463"/>
                  </a:lnTo>
                  <a:cubicBezTo>
                    <a:pt x="31797" y="10878"/>
                    <a:pt x="32360" y="9308"/>
                    <a:pt x="33483" y="8178"/>
                  </a:cubicBezTo>
                  <a:cubicBezTo>
                    <a:pt x="34610" y="7051"/>
                    <a:pt x="35990" y="6359"/>
                    <a:pt x="37764" y="6568"/>
                  </a:cubicBezTo>
                  <a:lnTo>
                    <a:pt x="317044" y="29045"/>
                  </a:lnTo>
                  <a:lnTo>
                    <a:pt x="383477" y="24889"/>
                  </a:lnTo>
                  <a:cubicBezTo>
                    <a:pt x="386430" y="24679"/>
                    <a:pt x="388996" y="26896"/>
                    <a:pt x="389215" y="29850"/>
                  </a:cubicBezTo>
                  <a:cubicBezTo>
                    <a:pt x="405069" y="226332"/>
                    <a:pt x="327897" y="288287"/>
                    <a:pt x="312167" y="298773"/>
                  </a:cubicBezTo>
                  <a:cubicBezTo>
                    <a:pt x="294012" y="659917"/>
                    <a:pt x="240415" y="1070518"/>
                    <a:pt x="237627" y="1091611"/>
                  </a:cubicBezTo>
                  <a:cubicBezTo>
                    <a:pt x="281949" y="1353560"/>
                    <a:pt x="187510" y="1956265"/>
                    <a:pt x="186552" y="1962325"/>
                  </a:cubicBezTo>
                  <a:cubicBezTo>
                    <a:pt x="186359" y="1963601"/>
                    <a:pt x="185707" y="1964764"/>
                    <a:pt x="184722" y="1965596"/>
                  </a:cubicBezTo>
                  <a:cubicBezTo>
                    <a:pt x="162792" y="1984283"/>
                    <a:pt x="137482" y="1990681"/>
                    <a:pt x="113098" y="1990681"/>
                  </a:cubicBezTo>
                  <a:close/>
                  <a:moveTo>
                    <a:pt x="19565" y="1952604"/>
                  </a:moveTo>
                  <a:cubicBezTo>
                    <a:pt x="35447" y="1961480"/>
                    <a:pt x="119641" y="2004748"/>
                    <a:pt x="176179" y="1958639"/>
                  </a:cubicBezTo>
                  <a:cubicBezTo>
                    <a:pt x="182183" y="1919954"/>
                    <a:pt x="269897" y="1344865"/>
                    <a:pt x="226815" y="1092629"/>
                  </a:cubicBezTo>
                  <a:cubicBezTo>
                    <a:pt x="226730" y="1092089"/>
                    <a:pt x="226718" y="1091538"/>
                    <a:pt x="226786" y="1090995"/>
                  </a:cubicBezTo>
                  <a:cubicBezTo>
                    <a:pt x="227350" y="1086782"/>
                    <a:pt x="283120" y="664544"/>
                    <a:pt x="301492" y="295437"/>
                  </a:cubicBezTo>
                  <a:cubicBezTo>
                    <a:pt x="301597" y="293578"/>
                    <a:pt x="302639" y="291900"/>
                    <a:pt x="304257" y="290983"/>
                  </a:cubicBezTo>
                  <a:cubicBezTo>
                    <a:pt x="305158" y="290476"/>
                    <a:pt x="393533" y="237868"/>
                    <a:pt x="378834" y="36043"/>
                  </a:cubicBezTo>
                  <a:lnTo>
                    <a:pt x="317350" y="39889"/>
                  </a:lnTo>
                  <a:cubicBezTo>
                    <a:pt x="317093" y="39905"/>
                    <a:pt x="316831" y="39905"/>
                    <a:pt x="316574" y="39889"/>
                  </a:cubicBezTo>
                  <a:lnTo>
                    <a:pt x="43297" y="17891"/>
                  </a:lnTo>
                  <a:lnTo>
                    <a:pt x="46765" y="56520"/>
                  </a:lnTo>
                  <a:lnTo>
                    <a:pt x="31475" y="10697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44"/>
            <p:cNvSpPr/>
            <p:nvPr/>
          </p:nvSpPr>
          <p:spPr>
            <a:xfrm>
              <a:off x="6293141" y="3611999"/>
              <a:ext cx="72026" cy="54474"/>
            </a:xfrm>
            <a:custGeom>
              <a:avLst/>
              <a:gdLst/>
              <a:ahLst/>
              <a:cxnLst/>
              <a:rect l="l" t="t" r="r" b="b"/>
              <a:pathLst>
                <a:path w="116641" h="88217" extrusionOk="0">
                  <a:moveTo>
                    <a:pt x="119612" y="94749"/>
                  </a:moveTo>
                  <a:lnTo>
                    <a:pt x="119499" y="94749"/>
                  </a:lnTo>
                  <a:cubicBezTo>
                    <a:pt x="116514" y="94680"/>
                    <a:pt x="114144" y="92210"/>
                    <a:pt x="114200" y="89224"/>
                  </a:cubicBezTo>
                  <a:cubicBezTo>
                    <a:pt x="114651" y="68212"/>
                    <a:pt x="114397" y="44660"/>
                    <a:pt x="113395" y="29837"/>
                  </a:cubicBezTo>
                  <a:cubicBezTo>
                    <a:pt x="106651" y="47904"/>
                    <a:pt x="93470" y="62844"/>
                    <a:pt x="76376" y="71777"/>
                  </a:cubicBezTo>
                  <a:cubicBezTo>
                    <a:pt x="73725" y="73153"/>
                    <a:pt x="70457" y="72119"/>
                    <a:pt x="69081" y="69467"/>
                  </a:cubicBezTo>
                  <a:cubicBezTo>
                    <a:pt x="69077" y="69467"/>
                    <a:pt x="69077" y="69463"/>
                    <a:pt x="69077" y="69463"/>
                  </a:cubicBezTo>
                  <a:cubicBezTo>
                    <a:pt x="67701" y="66811"/>
                    <a:pt x="68735" y="63544"/>
                    <a:pt x="71387" y="62164"/>
                  </a:cubicBezTo>
                  <a:cubicBezTo>
                    <a:pt x="87136" y="53951"/>
                    <a:pt x="98998" y="39840"/>
                    <a:pt x="104382" y="22916"/>
                  </a:cubicBezTo>
                  <a:cubicBezTo>
                    <a:pt x="106708" y="13601"/>
                    <a:pt x="109440" y="5738"/>
                    <a:pt x="115753" y="6595"/>
                  </a:cubicBezTo>
                  <a:cubicBezTo>
                    <a:pt x="120674" y="7259"/>
                    <a:pt x="126791" y="8076"/>
                    <a:pt x="125056" y="89449"/>
                  </a:cubicBezTo>
                  <a:cubicBezTo>
                    <a:pt x="124988" y="92403"/>
                    <a:pt x="122566" y="94757"/>
                    <a:pt x="119612" y="94749"/>
                  </a:cubicBezTo>
                  <a:close/>
                  <a:moveTo>
                    <a:pt x="15142" y="94648"/>
                  </a:moveTo>
                  <a:cubicBezTo>
                    <a:pt x="24168" y="92926"/>
                    <a:pt x="33056" y="90552"/>
                    <a:pt x="41735" y="87534"/>
                  </a:cubicBezTo>
                  <a:cubicBezTo>
                    <a:pt x="44552" y="86544"/>
                    <a:pt x="46041" y="83466"/>
                    <a:pt x="45075" y="80641"/>
                  </a:cubicBezTo>
                  <a:cubicBezTo>
                    <a:pt x="44093" y="77816"/>
                    <a:pt x="41007" y="76320"/>
                    <a:pt x="38182" y="77301"/>
                  </a:cubicBezTo>
                  <a:cubicBezTo>
                    <a:pt x="29998" y="80142"/>
                    <a:pt x="21620" y="82387"/>
                    <a:pt x="13110" y="84021"/>
                  </a:cubicBezTo>
                  <a:cubicBezTo>
                    <a:pt x="10177" y="84584"/>
                    <a:pt x="8253" y="87417"/>
                    <a:pt x="8813" y="90351"/>
                  </a:cubicBezTo>
                  <a:cubicBezTo>
                    <a:pt x="9300" y="92902"/>
                    <a:pt x="11533" y="94749"/>
                    <a:pt x="14128" y="94749"/>
                  </a:cubicBezTo>
                  <a:cubicBezTo>
                    <a:pt x="14462" y="94749"/>
                    <a:pt x="14796" y="94716"/>
                    <a:pt x="15126" y="946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44"/>
            <p:cNvSpPr/>
            <p:nvPr/>
          </p:nvSpPr>
          <p:spPr>
            <a:xfrm>
              <a:off x="6220203" y="2289485"/>
              <a:ext cx="454386" cy="701380"/>
            </a:xfrm>
            <a:custGeom>
              <a:avLst/>
              <a:gdLst/>
              <a:ahLst/>
              <a:cxnLst/>
              <a:rect l="l" t="t" r="r" b="b"/>
              <a:pathLst>
                <a:path w="735848" h="1135838" extrusionOk="0">
                  <a:moveTo>
                    <a:pt x="740492" y="52060"/>
                  </a:moveTo>
                  <a:cubicBezTo>
                    <a:pt x="503112" y="-8651"/>
                    <a:pt x="252188" y="-8639"/>
                    <a:pt x="14808" y="52060"/>
                  </a:cubicBezTo>
                  <a:cubicBezTo>
                    <a:pt x="12510" y="52653"/>
                    <a:pt x="10860" y="54665"/>
                    <a:pt x="10731" y="57033"/>
                  </a:cubicBezTo>
                  <a:cubicBezTo>
                    <a:pt x="1360" y="250502"/>
                    <a:pt x="26589" y="501567"/>
                    <a:pt x="46865" y="703292"/>
                  </a:cubicBezTo>
                  <a:cubicBezTo>
                    <a:pt x="50744" y="741852"/>
                    <a:pt x="54462" y="779012"/>
                    <a:pt x="57818" y="814176"/>
                  </a:cubicBezTo>
                  <a:cubicBezTo>
                    <a:pt x="62453" y="861162"/>
                    <a:pt x="65512" y="904667"/>
                    <a:pt x="68220" y="943054"/>
                  </a:cubicBezTo>
                  <a:cubicBezTo>
                    <a:pt x="75772" y="1050385"/>
                    <a:pt x="80323" y="1115185"/>
                    <a:pt x="109001" y="1121965"/>
                  </a:cubicBezTo>
                  <a:cubicBezTo>
                    <a:pt x="153170" y="1132394"/>
                    <a:pt x="298639" y="1142369"/>
                    <a:pt x="434209" y="1142369"/>
                  </a:cubicBezTo>
                  <a:cubicBezTo>
                    <a:pt x="535242" y="1142369"/>
                    <a:pt x="630791" y="1136833"/>
                    <a:pt x="674804" y="1121808"/>
                  </a:cubicBezTo>
                  <a:cubicBezTo>
                    <a:pt x="698987" y="1113579"/>
                    <a:pt x="702033" y="1052755"/>
                    <a:pt x="705695" y="936938"/>
                  </a:cubicBezTo>
                  <a:cubicBezTo>
                    <a:pt x="707119" y="891872"/>
                    <a:pt x="708741" y="840769"/>
                    <a:pt x="712660" y="791542"/>
                  </a:cubicBezTo>
                  <a:cubicBezTo>
                    <a:pt x="737205" y="480808"/>
                    <a:pt x="744492" y="61588"/>
                    <a:pt x="744564" y="57387"/>
                  </a:cubicBezTo>
                  <a:cubicBezTo>
                    <a:pt x="744599" y="54885"/>
                    <a:pt x="742916" y="52684"/>
                    <a:pt x="740492" y="52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44"/>
            <p:cNvSpPr/>
            <p:nvPr/>
          </p:nvSpPr>
          <p:spPr>
            <a:xfrm>
              <a:off x="6444093" y="2356827"/>
              <a:ext cx="18446" cy="515381"/>
            </a:xfrm>
            <a:custGeom>
              <a:avLst/>
              <a:gdLst/>
              <a:ahLst/>
              <a:cxnLst/>
              <a:rect l="l" t="t" r="r" b="b"/>
              <a:pathLst>
                <a:path w="29872" h="834625" extrusionOk="0">
                  <a:moveTo>
                    <a:pt x="38589" y="21467"/>
                  </a:moveTo>
                  <a:cubicBezTo>
                    <a:pt x="38591" y="29714"/>
                    <a:pt x="31909" y="36402"/>
                    <a:pt x="23660" y="36404"/>
                  </a:cubicBezTo>
                  <a:cubicBezTo>
                    <a:pt x="23656" y="36404"/>
                    <a:pt x="23656" y="36404"/>
                    <a:pt x="23652" y="36404"/>
                  </a:cubicBezTo>
                  <a:cubicBezTo>
                    <a:pt x="15404" y="36404"/>
                    <a:pt x="8716" y="29717"/>
                    <a:pt x="8716" y="21467"/>
                  </a:cubicBezTo>
                  <a:cubicBezTo>
                    <a:pt x="8716" y="13218"/>
                    <a:pt x="15404" y="6531"/>
                    <a:pt x="23652" y="6531"/>
                  </a:cubicBezTo>
                  <a:cubicBezTo>
                    <a:pt x="31901" y="6529"/>
                    <a:pt x="38586" y="13212"/>
                    <a:pt x="38589" y="21459"/>
                  </a:cubicBezTo>
                  <a:cubicBezTo>
                    <a:pt x="38589" y="21462"/>
                    <a:pt x="38589" y="21465"/>
                    <a:pt x="38589" y="21467"/>
                  </a:cubicBezTo>
                  <a:close/>
                  <a:moveTo>
                    <a:pt x="24159" y="208498"/>
                  </a:moveTo>
                  <a:cubicBezTo>
                    <a:pt x="16192" y="208495"/>
                    <a:pt x="9734" y="214952"/>
                    <a:pt x="9730" y="222919"/>
                  </a:cubicBezTo>
                  <a:cubicBezTo>
                    <a:pt x="9730" y="222922"/>
                    <a:pt x="9730" y="222924"/>
                    <a:pt x="9730" y="222927"/>
                  </a:cubicBezTo>
                  <a:cubicBezTo>
                    <a:pt x="9738" y="230891"/>
                    <a:pt x="16196" y="237343"/>
                    <a:pt x="24159" y="237340"/>
                  </a:cubicBezTo>
                  <a:cubicBezTo>
                    <a:pt x="32126" y="237343"/>
                    <a:pt x="38587" y="230886"/>
                    <a:pt x="38589" y="222919"/>
                  </a:cubicBezTo>
                  <a:cubicBezTo>
                    <a:pt x="38589" y="222916"/>
                    <a:pt x="38589" y="222914"/>
                    <a:pt x="38589" y="222911"/>
                  </a:cubicBezTo>
                  <a:cubicBezTo>
                    <a:pt x="38582" y="214947"/>
                    <a:pt x="32122" y="208495"/>
                    <a:pt x="24159" y="208498"/>
                  </a:cubicBezTo>
                  <a:close/>
                  <a:moveTo>
                    <a:pt x="24159" y="409953"/>
                  </a:moveTo>
                  <a:cubicBezTo>
                    <a:pt x="16192" y="409953"/>
                    <a:pt x="9730" y="416414"/>
                    <a:pt x="9730" y="424383"/>
                  </a:cubicBezTo>
                  <a:cubicBezTo>
                    <a:pt x="9730" y="424384"/>
                    <a:pt x="9730" y="424386"/>
                    <a:pt x="9730" y="424387"/>
                  </a:cubicBezTo>
                  <a:cubicBezTo>
                    <a:pt x="9730" y="432356"/>
                    <a:pt x="16192" y="438816"/>
                    <a:pt x="24159" y="438816"/>
                  </a:cubicBezTo>
                  <a:cubicBezTo>
                    <a:pt x="32126" y="438816"/>
                    <a:pt x="38589" y="432356"/>
                    <a:pt x="38589" y="424387"/>
                  </a:cubicBezTo>
                  <a:cubicBezTo>
                    <a:pt x="38587" y="416419"/>
                    <a:pt x="32126" y="409962"/>
                    <a:pt x="24159" y="409962"/>
                  </a:cubicBezTo>
                  <a:close/>
                  <a:moveTo>
                    <a:pt x="24159" y="611413"/>
                  </a:moveTo>
                  <a:cubicBezTo>
                    <a:pt x="16192" y="611413"/>
                    <a:pt x="9730" y="617875"/>
                    <a:pt x="9730" y="625843"/>
                  </a:cubicBezTo>
                  <a:cubicBezTo>
                    <a:pt x="9726" y="633810"/>
                    <a:pt x="16188" y="640272"/>
                    <a:pt x="24155" y="640276"/>
                  </a:cubicBezTo>
                  <a:cubicBezTo>
                    <a:pt x="24155" y="640276"/>
                    <a:pt x="24159" y="640276"/>
                    <a:pt x="24159" y="640276"/>
                  </a:cubicBezTo>
                  <a:cubicBezTo>
                    <a:pt x="32126" y="640276"/>
                    <a:pt x="38589" y="633814"/>
                    <a:pt x="38589" y="625847"/>
                  </a:cubicBezTo>
                  <a:cubicBezTo>
                    <a:pt x="38589" y="625847"/>
                    <a:pt x="38589" y="625843"/>
                    <a:pt x="38589" y="625843"/>
                  </a:cubicBezTo>
                  <a:cubicBezTo>
                    <a:pt x="38589" y="617875"/>
                    <a:pt x="32126" y="611413"/>
                    <a:pt x="24159" y="611413"/>
                  </a:cubicBezTo>
                  <a:close/>
                  <a:moveTo>
                    <a:pt x="24159" y="812293"/>
                  </a:moveTo>
                  <a:cubicBezTo>
                    <a:pt x="16192" y="812293"/>
                    <a:pt x="9730" y="818756"/>
                    <a:pt x="9730" y="826723"/>
                  </a:cubicBezTo>
                  <a:cubicBezTo>
                    <a:pt x="9730" y="826723"/>
                    <a:pt x="9730" y="826727"/>
                    <a:pt x="9730" y="826727"/>
                  </a:cubicBezTo>
                  <a:cubicBezTo>
                    <a:pt x="9730" y="834694"/>
                    <a:pt x="16192" y="841156"/>
                    <a:pt x="24159" y="841156"/>
                  </a:cubicBezTo>
                  <a:cubicBezTo>
                    <a:pt x="32126" y="841156"/>
                    <a:pt x="38589" y="834694"/>
                    <a:pt x="38589" y="826727"/>
                  </a:cubicBezTo>
                  <a:cubicBezTo>
                    <a:pt x="38591" y="818760"/>
                    <a:pt x="32130" y="812297"/>
                    <a:pt x="24163" y="812293"/>
                  </a:cubicBezTo>
                  <a:cubicBezTo>
                    <a:pt x="24163" y="812293"/>
                    <a:pt x="24159" y="812293"/>
                    <a:pt x="24159" y="81229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44"/>
            <p:cNvSpPr/>
            <p:nvPr/>
          </p:nvSpPr>
          <p:spPr>
            <a:xfrm>
              <a:off x="6540187" y="2460825"/>
              <a:ext cx="11429" cy="72453"/>
            </a:xfrm>
            <a:custGeom>
              <a:avLst/>
              <a:gdLst/>
              <a:ahLst/>
              <a:cxnLst/>
              <a:rect l="l" t="t" r="r" b="b"/>
              <a:pathLst>
                <a:path w="18508" h="117333" extrusionOk="0">
                  <a:moveTo>
                    <a:pt x="20515" y="123865"/>
                  </a:moveTo>
                  <a:cubicBezTo>
                    <a:pt x="18612" y="123868"/>
                    <a:pt x="16849" y="122866"/>
                    <a:pt x="15879" y="121229"/>
                  </a:cubicBezTo>
                  <a:cubicBezTo>
                    <a:pt x="6029" y="104812"/>
                    <a:pt x="8508" y="83405"/>
                    <a:pt x="10709" y="64493"/>
                  </a:cubicBezTo>
                  <a:cubicBezTo>
                    <a:pt x="11960" y="53726"/>
                    <a:pt x="13147" y="43570"/>
                    <a:pt x="11328" y="37816"/>
                  </a:cubicBezTo>
                  <a:cubicBezTo>
                    <a:pt x="6464" y="27909"/>
                    <a:pt x="9240" y="15238"/>
                    <a:pt x="18374" y="7742"/>
                  </a:cubicBezTo>
                  <a:cubicBezTo>
                    <a:pt x="20695" y="5871"/>
                    <a:pt x="24086" y="6204"/>
                    <a:pt x="25999" y="8490"/>
                  </a:cubicBezTo>
                  <a:cubicBezTo>
                    <a:pt x="27890" y="10805"/>
                    <a:pt x="27556" y="14212"/>
                    <a:pt x="25251" y="16115"/>
                  </a:cubicBezTo>
                  <a:cubicBezTo>
                    <a:pt x="19996" y="20395"/>
                    <a:pt x="18384" y="27732"/>
                    <a:pt x="21360" y="33820"/>
                  </a:cubicBezTo>
                  <a:cubicBezTo>
                    <a:pt x="24176" y="42499"/>
                    <a:pt x="22913" y="53279"/>
                    <a:pt x="21460" y="65753"/>
                  </a:cubicBezTo>
                  <a:cubicBezTo>
                    <a:pt x="19448" y="82931"/>
                    <a:pt x="17203" y="102394"/>
                    <a:pt x="25154" y="115648"/>
                  </a:cubicBezTo>
                  <a:cubicBezTo>
                    <a:pt x="26705" y="118200"/>
                    <a:pt x="25894" y="121527"/>
                    <a:pt x="23341" y="123078"/>
                  </a:cubicBezTo>
                  <a:cubicBezTo>
                    <a:pt x="23325" y="123088"/>
                    <a:pt x="23308" y="123098"/>
                    <a:pt x="23291" y="123108"/>
                  </a:cubicBezTo>
                  <a:cubicBezTo>
                    <a:pt x="22452" y="123609"/>
                    <a:pt x="21492" y="123871"/>
                    <a:pt x="20515" y="12386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44"/>
            <p:cNvSpPr/>
            <p:nvPr/>
          </p:nvSpPr>
          <p:spPr>
            <a:xfrm>
              <a:off x="6478821" y="2385016"/>
              <a:ext cx="104578" cy="261254"/>
            </a:xfrm>
            <a:custGeom>
              <a:avLst/>
              <a:gdLst/>
              <a:ahLst/>
              <a:cxnLst/>
              <a:rect l="l" t="t" r="r" b="b"/>
              <a:pathLst>
                <a:path w="169357" h="423084" extrusionOk="0">
                  <a:moveTo>
                    <a:pt x="136862" y="16188"/>
                  </a:moveTo>
                  <a:lnTo>
                    <a:pt x="83748" y="6531"/>
                  </a:lnTo>
                  <a:lnTo>
                    <a:pt x="8716" y="419252"/>
                  </a:lnTo>
                  <a:lnTo>
                    <a:pt x="61830" y="428777"/>
                  </a:lnTo>
                  <a:cubicBezTo>
                    <a:pt x="88706" y="433762"/>
                    <a:pt x="114534" y="416013"/>
                    <a:pt x="119517" y="389138"/>
                  </a:cubicBezTo>
                  <a:cubicBezTo>
                    <a:pt x="119518" y="389134"/>
                    <a:pt x="119519" y="389130"/>
                    <a:pt x="119519" y="389126"/>
                  </a:cubicBezTo>
                  <a:cubicBezTo>
                    <a:pt x="119519" y="389066"/>
                    <a:pt x="119544" y="389006"/>
                    <a:pt x="119552" y="388945"/>
                  </a:cubicBezTo>
                  <a:lnTo>
                    <a:pt x="177277" y="73914"/>
                  </a:lnTo>
                  <a:cubicBezTo>
                    <a:pt x="182141" y="46932"/>
                    <a:pt x="164211" y="21117"/>
                    <a:pt x="137229" y="16253"/>
                  </a:cubicBezTo>
                  <a:cubicBezTo>
                    <a:pt x="137229" y="16253"/>
                    <a:pt x="137229" y="16253"/>
                    <a:pt x="137228" y="162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44"/>
            <p:cNvSpPr/>
            <p:nvPr/>
          </p:nvSpPr>
          <p:spPr>
            <a:xfrm>
              <a:off x="6475480" y="2381670"/>
              <a:ext cx="111271" cy="267946"/>
            </a:xfrm>
            <a:custGeom>
              <a:avLst/>
              <a:gdLst/>
              <a:ahLst/>
              <a:cxnLst/>
              <a:rect l="l" t="t" r="r" b="b"/>
              <a:pathLst>
                <a:path w="180196" h="433921" extrusionOk="0">
                  <a:moveTo>
                    <a:pt x="76379" y="440453"/>
                  </a:moveTo>
                  <a:cubicBezTo>
                    <a:pt x="72981" y="440453"/>
                    <a:pt x="69589" y="440139"/>
                    <a:pt x="66248" y="439519"/>
                  </a:cubicBezTo>
                  <a:lnTo>
                    <a:pt x="13174" y="429995"/>
                  </a:lnTo>
                  <a:cubicBezTo>
                    <a:pt x="11761" y="429741"/>
                    <a:pt x="10509" y="428933"/>
                    <a:pt x="9693" y="427754"/>
                  </a:cubicBezTo>
                  <a:cubicBezTo>
                    <a:pt x="8865" y="426575"/>
                    <a:pt x="8545" y="425110"/>
                    <a:pt x="8804" y="423694"/>
                  </a:cubicBezTo>
                  <a:lnTo>
                    <a:pt x="83844" y="10968"/>
                  </a:lnTo>
                  <a:cubicBezTo>
                    <a:pt x="84104" y="9558"/>
                    <a:pt x="84909" y="8308"/>
                    <a:pt x="86085" y="7488"/>
                  </a:cubicBezTo>
                  <a:cubicBezTo>
                    <a:pt x="87273" y="6679"/>
                    <a:pt x="88729" y="6366"/>
                    <a:pt x="90145" y="6614"/>
                  </a:cubicBezTo>
                  <a:lnTo>
                    <a:pt x="143259" y="16272"/>
                  </a:lnTo>
                  <a:cubicBezTo>
                    <a:pt x="143299" y="16272"/>
                    <a:pt x="143356" y="16272"/>
                    <a:pt x="143400" y="16300"/>
                  </a:cubicBezTo>
                  <a:cubicBezTo>
                    <a:pt x="157859" y="18826"/>
                    <a:pt x="170702" y="27044"/>
                    <a:pt x="179055" y="39115"/>
                  </a:cubicBezTo>
                  <a:cubicBezTo>
                    <a:pt x="187423" y="51088"/>
                    <a:pt x="190650" y="65914"/>
                    <a:pt x="188016" y="80282"/>
                  </a:cubicBezTo>
                  <a:lnTo>
                    <a:pt x="130298" y="395338"/>
                  </a:lnTo>
                  <a:cubicBezTo>
                    <a:pt x="127702" y="409747"/>
                    <a:pt x="119441" y="422511"/>
                    <a:pt x="107363" y="430784"/>
                  </a:cubicBezTo>
                  <a:cubicBezTo>
                    <a:pt x="98254" y="437073"/>
                    <a:pt x="87449" y="440445"/>
                    <a:pt x="76379" y="440453"/>
                  </a:cubicBezTo>
                  <a:close/>
                  <a:moveTo>
                    <a:pt x="20449" y="420298"/>
                  </a:moveTo>
                  <a:lnTo>
                    <a:pt x="68207" y="428868"/>
                  </a:lnTo>
                  <a:cubicBezTo>
                    <a:pt x="79716" y="431049"/>
                    <a:pt x="91620" y="428526"/>
                    <a:pt x="101255" y="421863"/>
                  </a:cubicBezTo>
                  <a:cubicBezTo>
                    <a:pt x="110911" y="415260"/>
                    <a:pt x="117524" y="405071"/>
                    <a:pt x="119619" y="393563"/>
                  </a:cubicBezTo>
                  <a:lnTo>
                    <a:pt x="177353" y="78375"/>
                  </a:lnTo>
                  <a:cubicBezTo>
                    <a:pt x="179466" y="66836"/>
                    <a:pt x="176878" y="54930"/>
                    <a:pt x="170162" y="45311"/>
                  </a:cubicBezTo>
                  <a:cubicBezTo>
                    <a:pt x="163488" y="35661"/>
                    <a:pt x="153235" y="29075"/>
                    <a:pt x="141682" y="27019"/>
                  </a:cubicBezTo>
                  <a:lnTo>
                    <a:pt x="141300" y="26951"/>
                  </a:lnTo>
                  <a:lnTo>
                    <a:pt x="93525" y="182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44"/>
            <p:cNvSpPr/>
            <p:nvPr/>
          </p:nvSpPr>
          <p:spPr>
            <a:xfrm rot="621748">
              <a:off x="6341185" y="2378293"/>
              <a:ext cx="213482" cy="255315"/>
            </a:xfrm>
            <a:prstGeom prst="roundRect">
              <a:avLst>
                <a:gd name="adj" fmla="val 1354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ap"/>
                <a:ea typeface="Asap"/>
                <a:cs typeface="Asap"/>
                <a:sym typeface="Asap"/>
              </a:endParaRPr>
            </a:p>
          </p:txBody>
        </p:sp>
        <p:sp>
          <p:nvSpPr>
            <p:cNvPr id="1237" name="Google Shape;1237;p44"/>
            <p:cNvSpPr/>
            <p:nvPr/>
          </p:nvSpPr>
          <p:spPr>
            <a:xfrm>
              <a:off x="6315666" y="2358256"/>
              <a:ext cx="252591" cy="289928"/>
            </a:xfrm>
            <a:custGeom>
              <a:avLst/>
              <a:gdLst/>
              <a:ahLst/>
              <a:cxnLst/>
              <a:rect l="l" t="t" r="r" b="b"/>
              <a:pathLst>
                <a:path w="409054" h="469519" extrusionOk="0">
                  <a:moveTo>
                    <a:pt x="306671" y="476050"/>
                  </a:moveTo>
                  <a:cubicBezTo>
                    <a:pt x="303432" y="476046"/>
                    <a:pt x="300200" y="475757"/>
                    <a:pt x="297014" y="475177"/>
                  </a:cubicBezTo>
                  <a:lnTo>
                    <a:pt x="52367" y="430630"/>
                  </a:lnTo>
                  <a:cubicBezTo>
                    <a:pt x="23532" y="425375"/>
                    <a:pt x="4339" y="397635"/>
                    <a:pt x="9578" y="368776"/>
                  </a:cubicBezTo>
                  <a:lnTo>
                    <a:pt x="67601" y="50179"/>
                  </a:lnTo>
                  <a:cubicBezTo>
                    <a:pt x="72832" y="21329"/>
                    <a:pt x="100564" y="2163"/>
                    <a:pt x="129439" y="7390"/>
                  </a:cubicBezTo>
                  <a:lnTo>
                    <a:pt x="129439" y="7390"/>
                  </a:lnTo>
                  <a:lnTo>
                    <a:pt x="374094" y="51918"/>
                  </a:lnTo>
                  <a:cubicBezTo>
                    <a:pt x="387981" y="54413"/>
                    <a:pt x="400295" y="62355"/>
                    <a:pt x="408296" y="73976"/>
                  </a:cubicBezTo>
                  <a:cubicBezTo>
                    <a:pt x="416360" y="85557"/>
                    <a:pt x="419455" y="99882"/>
                    <a:pt x="416891" y="113759"/>
                  </a:cubicBezTo>
                  <a:lnTo>
                    <a:pt x="358872" y="432356"/>
                  </a:lnTo>
                  <a:cubicBezTo>
                    <a:pt x="356376" y="446242"/>
                    <a:pt x="348436" y="458555"/>
                    <a:pt x="336818" y="466558"/>
                  </a:cubicBezTo>
                  <a:cubicBezTo>
                    <a:pt x="327974" y="472727"/>
                    <a:pt x="317454" y="476038"/>
                    <a:pt x="306671" y="476050"/>
                  </a:cubicBezTo>
                  <a:close/>
                  <a:moveTo>
                    <a:pt x="119926" y="17337"/>
                  </a:moveTo>
                  <a:cubicBezTo>
                    <a:pt x="99474" y="17364"/>
                    <a:pt x="81958" y="31986"/>
                    <a:pt x="78276" y="52103"/>
                  </a:cubicBezTo>
                  <a:lnTo>
                    <a:pt x="20253" y="370699"/>
                  </a:lnTo>
                  <a:cubicBezTo>
                    <a:pt x="16084" y="393706"/>
                    <a:pt x="31330" y="415744"/>
                    <a:pt x="54330" y="419955"/>
                  </a:cubicBezTo>
                  <a:lnTo>
                    <a:pt x="298978" y="464502"/>
                  </a:lnTo>
                  <a:cubicBezTo>
                    <a:pt x="310027" y="466530"/>
                    <a:pt x="321429" y="464068"/>
                    <a:pt x="330657" y="457662"/>
                  </a:cubicBezTo>
                  <a:cubicBezTo>
                    <a:pt x="339918" y="451288"/>
                    <a:pt x="346242" y="441470"/>
                    <a:pt x="348217" y="430404"/>
                  </a:cubicBezTo>
                  <a:lnTo>
                    <a:pt x="406236" y="111816"/>
                  </a:lnTo>
                  <a:cubicBezTo>
                    <a:pt x="408276" y="100765"/>
                    <a:pt x="405813" y="89357"/>
                    <a:pt x="399396" y="80132"/>
                  </a:cubicBezTo>
                  <a:cubicBezTo>
                    <a:pt x="393021" y="70873"/>
                    <a:pt x="383206" y="64549"/>
                    <a:pt x="372138" y="62573"/>
                  </a:cubicBezTo>
                  <a:lnTo>
                    <a:pt x="127523" y="18025"/>
                  </a:lnTo>
                  <a:cubicBezTo>
                    <a:pt x="125017" y="17569"/>
                    <a:pt x="122474" y="17338"/>
                    <a:pt x="119926" y="17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44"/>
            <p:cNvSpPr/>
            <p:nvPr/>
          </p:nvSpPr>
          <p:spPr>
            <a:xfrm rot="-4783116">
              <a:off x="6375981" y="2391437"/>
              <a:ext cx="38864" cy="38864"/>
            </a:xfrm>
            <a:custGeom>
              <a:avLst/>
              <a:gdLst/>
              <a:ahLst/>
              <a:cxnLst/>
              <a:rect l="l" t="t" r="r" b="b"/>
              <a:pathLst>
                <a:path w="71144" h="71144" extrusionOk="0">
                  <a:moveTo>
                    <a:pt x="56917" y="6531"/>
                  </a:moveTo>
                  <a:cubicBezTo>
                    <a:pt x="69589" y="6531"/>
                    <a:pt x="79861" y="6531"/>
                    <a:pt x="79861" y="6531"/>
                  </a:cubicBezTo>
                  <a:lnTo>
                    <a:pt x="79861" y="77676"/>
                  </a:lnTo>
                  <a:cubicBezTo>
                    <a:pt x="79861" y="77676"/>
                    <a:pt x="69589" y="77676"/>
                    <a:pt x="56917" y="77676"/>
                  </a:cubicBezTo>
                  <a:lnTo>
                    <a:pt x="31660" y="77676"/>
                  </a:lnTo>
                  <a:cubicBezTo>
                    <a:pt x="18988" y="77676"/>
                    <a:pt x="8716" y="77676"/>
                    <a:pt x="8716" y="77676"/>
                  </a:cubicBezTo>
                  <a:lnTo>
                    <a:pt x="8716" y="6531"/>
                  </a:lnTo>
                  <a:cubicBezTo>
                    <a:pt x="8716" y="6531"/>
                    <a:pt x="18988" y="6531"/>
                    <a:pt x="31660" y="65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44"/>
            <p:cNvSpPr/>
            <p:nvPr/>
          </p:nvSpPr>
          <p:spPr>
            <a:xfrm>
              <a:off x="6366483" y="2377198"/>
              <a:ext cx="53157" cy="53157"/>
            </a:xfrm>
            <a:custGeom>
              <a:avLst/>
              <a:gdLst/>
              <a:ahLst/>
              <a:cxnLst/>
              <a:rect l="l" t="t" r="r" b="b"/>
              <a:pathLst>
                <a:path w="86084" h="86085" extrusionOk="0">
                  <a:moveTo>
                    <a:pt x="61990" y="92616"/>
                  </a:moveTo>
                  <a:cubicBezTo>
                    <a:pt x="60263" y="92614"/>
                    <a:pt x="58541" y="92458"/>
                    <a:pt x="56843" y="92149"/>
                  </a:cubicBezTo>
                  <a:lnTo>
                    <a:pt x="32000" y="87635"/>
                  </a:lnTo>
                  <a:cubicBezTo>
                    <a:pt x="24588" y="86300"/>
                    <a:pt x="18017" y="82058"/>
                    <a:pt x="13748" y="75853"/>
                  </a:cubicBezTo>
                  <a:cubicBezTo>
                    <a:pt x="9455" y="69675"/>
                    <a:pt x="7813" y="62035"/>
                    <a:pt x="9193" y="54639"/>
                  </a:cubicBezTo>
                  <a:lnTo>
                    <a:pt x="13720" y="29792"/>
                  </a:lnTo>
                  <a:cubicBezTo>
                    <a:pt x="15048" y="22401"/>
                    <a:pt x="19277" y="15846"/>
                    <a:pt x="25462" y="11585"/>
                  </a:cubicBezTo>
                  <a:cubicBezTo>
                    <a:pt x="31642" y="7290"/>
                    <a:pt x="39279" y="5638"/>
                    <a:pt x="46683" y="6994"/>
                  </a:cubicBezTo>
                  <a:lnTo>
                    <a:pt x="46683" y="6994"/>
                  </a:lnTo>
                  <a:lnTo>
                    <a:pt x="71530" y="11516"/>
                  </a:lnTo>
                  <a:cubicBezTo>
                    <a:pt x="86921" y="14357"/>
                    <a:pt x="97121" y="29107"/>
                    <a:pt x="94345" y="44512"/>
                  </a:cubicBezTo>
                  <a:lnTo>
                    <a:pt x="89822" y="69359"/>
                  </a:lnTo>
                  <a:cubicBezTo>
                    <a:pt x="88494" y="76765"/>
                    <a:pt x="84253" y="83332"/>
                    <a:pt x="78053" y="87594"/>
                  </a:cubicBezTo>
                  <a:cubicBezTo>
                    <a:pt x="73337" y="90866"/>
                    <a:pt x="67732" y="92619"/>
                    <a:pt x="61990" y="92616"/>
                  </a:cubicBezTo>
                  <a:close/>
                  <a:moveTo>
                    <a:pt x="41569" y="17331"/>
                  </a:moveTo>
                  <a:cubicBezTo>
                    <a:pt x="38016" y="17330"/>
                    <a:pt x="34547" y="18421"/>
                    <a:pt x="31634" y="20457"/>
                  </a:cubicBezTo>
                  <a:cubicBezTo>
                    <a:pt x="27795" y="23097"/>
                    <a:pt x="25176" y="27163"/>
                    <a:pt x="24359" y="31748"/>
                  </a:cubicBezTo>
                  <a:lnTo>
                    <a:pt x="19836" y="56591"/>
                  </a:lnTo>
                  <a:cubicBezTo>
                    <a:pt x="18983" y="61156"/>
                    <a:pt x="19997" y="65874"/>
                    <a:pt x="22653" y="69684"/>
                  </a:cubicBezTo>
                  <a:cubicBezTo>
                    <a:pt x="25276" y="73527"/>
                    <a:pt x="29336" y="76153"/>
                    <a:pt x="33920" y="76972"/>
                  </a:cubicBezTo>
                  <a:lnTo>
                    <a:pt x="58767" y="81494"/>
                  </a:lnTo>
                  <a:cubicBezTo>
                    <a:pt x="63338" y="82346"/>
                    <a:pt x="68057" y="81331"/>
                    <a:pt x="71872" y="78678"/>
                  </a:cubicBezTo>
                  <a:cubicBezTo>
                    <a:pt x="75703" y="76045"/>
                    <a:pt x="78322" y="71988"/>
                    <a:pt x="79143" y="67411"/>
                  </a:cubicBezTo>
                  <a:lnTo>
                    <a:pt x="83666" y="42568"/>
                  </a:lnTo>
                  <a:cubicBezTo>
                    <a:pt x="85388" y="33044"/>
                    <a:pt x="79079" y="23922"/>
                    <a:pt x="69558" y="22175"/>
                  </a:cubicBezTo>
                  <a:lnTo>
                    <a:pt x="44740" y="17620"/>
                  </a:lnTo>
                  <a:cubicBezTo>
                    <a:pt x="43693" y="17427"/>
                    <a:pt x="42631" y="17330"/>
                    <a:pt x="41569" y="173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44"/>
            <p:cNvSpPr/>
            <p:nvPr/>
          </p:nvSpPr>
          <p:spPr>
            <a:xfrm>
              <a:off x="6386203" y="2396128"/>
              <a:ext cx="14154" cy="14580"/>
            </a:xfrm>
            <a:custGeom>
              <a:avLst/>
              <a:gdLst/>
              <a:ahLst/>
              <a:cxnLst/>
              <a:rect l="l" t="t" r="r" b="b"/>
              <a:pathLst>
                <a:path w="22922" h="23612" extrusionOk="0">
                  <a:moveTo>
                    <a:pt x="31252" y="20836"/>
                  </a:moveTo>
                  <a:cubicBezTo>
                    <a:pt x="30254" y="26890"/>
                    <a:pt x="24540" y="30991"/>
                    <a:pt x="18485" y="29995"/>
                  </a:cubicBezTo>
                  <a:cubicBezTo>
                    <a:pt x="18485" y="29994"/>
                    <a:pt x="18485" y="29994"/>
                    <a:pt x="18485" y="29994"/>
                  </a:cubicBezTo>
                  <a:lnTo>
                    <a:pt x="18122" y="29930"/>
                  </a:lnTo>
                  <a:cubicBezTo>
                    <a:pt x="11998" y="28903"/>
                    <a:pt x="7858" y="23114"/>
                    <a:pt x="8868" y="16985"/>
                  </a:cubicBezTo>
                  <a:cubicBezTo>
                    <a:pt x="8868" y="16921"/>
                    <a:pt x="8892" y="16861"/>
                    <a:pt x="8900" y="16796"/>
                  </a:cubicBezTo>
                  <a:cubicBezTo>
                    <a:pt x="9528" y="10534"/>
                    <a:pt x="15113" y="5966"/>
                    <a:pt x="21374" y="6588"/>
                  </a:cubicBezTo>
                  <a:cubicBezTo>
                    <a:pt x="27635" y="7216"/>
                    <a:pt x="32206" y="12799"/>
                    <a:pt x="31582" y="19062"/>
                  </a:cubicBezTo>
                  <a:cubicBezTo>
                    <a:pt x="31518" y="19661"/>
                    <a:pt x="31409" y="20254"/>
                    <a:pt x="31252" y="208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44"/>
            <p:cNvSpPr/>
            <p:nvPr/>
          </p:nvSpPr>
          <p:spPr>
            <a:xfrm>
              <a:off x="6470129" y="2442675"/>
              <a:ext cx="204478" cy="182800"/>
            </a:xfrm>
            <a:custGeom>
              <a:avLst/>
              <a:gdLst/>
              <a:ahLst/>
              <a:cxnLst/>
              <a:rect l="l" t="t" r="r" b="b"/>
              <a:pathLst>
                <a:path w="331139" h="296032" extrusionOk="0">
                  <a:moveTo>
                    <a:pt x="339855" y="222904"/>
                  </a:moveTo>
                  <a:lnTo>
                    <a:pt x="243022" y="169943"/>
                  </a:lnTo>
                  <a:cubicBezTo>
                    <a:pt x="243022" y="169943"/>
                    <a:pt x="168703" y="24189"/>
                    <a:pt x="126127" y="13654"/>
                  </a:cubicBezTo>
                  <a:cubicBezTo>
                    <a:pt x="83551" y="3120"/>
                    <a:pt x="32614" y="1531"/>
                    <a:pt x="26409" y="28084"/>
                  </a:cubicBezTo>
                  <a:cubicBezTo>
                    <a:pt x="20204" y="54637"/>
                    <a:pt x="68554" y="12644"/>
                    <a:pt x="115593" y="60556"/>
                  </a:cubicBezTo>
                  <a:cubicBezTo>
                    <a:pt x="115593" y="60556"/>
                    <a:pt x="-28717" y="80325"/>
                    <a:pt x="18039" y="120877"/>
                  </a:cubicBezTo>
                  <a:cubicBezTo>
                    <a:pt x="18039" y="120877"/>
                    <a:pt x="-2164" y="135310"/>
                    <a:pt x="25834" y="147719"/>
                  </a:cubicBezTo>
                  <a:cubicBezTo>
                    <a:pt x="38674" y="137349"/>
                    <a:pt x="55232" y="132752"/>
                    <a:pt x="71580" y="135020"/>
                  </a:cubicBezTo>
                  <a:cubicBezTo>
                    <a:pt x="86140" y="137385"/>
                    <a:pt x="100314" y="141705"/>
                    <a:pt x="113717" y="147864"/>
                  </a:cubicBezTo>
                  <a:cubicBezTo>
                    <a:pt x="113717" y="147864"/>
                    <a:pt x="29729" y="168933"/>
                    <a:pt x="36943" y="187531"/>
                  </a:cubicBezTo>
                  <a:cubicBezTo>
                    <a:pt x="44158" y="206129"/>
                    <a:pt x="112414" y="159698"/>
                    <a:pt x="129736" y="182207"/>
                  </a:cubicBezTo>
                  <a:cubicBezTo>
                    <a:pt x="129736" y="182207"/>
                    <a:pt x="161198" y="251912"/>
                    <a:pt x="213150" y="256962"/>
                  </a:cubicBezTo>
                  <a:lnTo>
                    <a:pt x="287324" y="302563"/>
                  </a:lnTo>
                  <a:close/>
                </a:path>
              </a:pathLst>
            </a:custGeom>
            <a:solidFill>
              <a:srgbClr val="9869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44"/>
            <p:cNvSpPr/>
            <p:nvPr/>
          </p:nvSpPr>
          <p:spPr>
            <a:xfrm>
              <a:off x="6466774" y="2439318"/>
              <a:ext cx="211175" cy="189504"/>
            </a:xfrm>
            <a:custGeom>
              <a:avLst/>
              <a:gdLst/>
              <a:ahLst/>
              <a:cxnLst/>
              <a:rect l="l" t="t" r="r" b="b"/>
              <a:pathLst>
                <a:path w="341983" h="306889" extrusionOk="0">
                  <a:moveTo>
                    <a:pt x="292763" y="313421"/>
                  </a:moveTo>
                  <a:cubicBezTo>
                    <a:pt x="291767" y="313421"/>
                    <a:pt x="290791" y="313143"/>
                    <a:pt x="289946" y="312616"/>
                  </a:cubicBezTo>
                  <a:lnTo>
                    <a:pt x="216801" y="267662"/>
                  </a:lnTo>
                  <a:cubicBezTo>
                    <a:pt x="163120" y="261417"/>
                    <a:pt x="131565" y="192819"/>
                    <a:pt x="130241" y="189882"/>
                  </a:cubicBezTo>
                  <a:cubicBezTo>
                    <a:pt x="123916" y="181879"/>
                    <a:pt x="100803" y="189415"/>
                    <a:pt x="82241" y="195435"/>
                  </a:cubicBezTo>
                  <a:cubicBezTo>
                    <a:pt x="60975" y="202368"/>
                    <a:pt x="42542" y="208343"/>
                    <a:pt x="37344" y="194956"/>
                  </a:cubicBezTo>
                  <a:cubicBezTo>
                    <a:pt x="36060" y="191644"/>
                    <a:pt x="36314" y="188091"/>
                    <a:pt x="38076" y="184683"/>
                  </a:cubicBezTo>
                  <a:cubicBezTo>
                    <a:pt x="45178" y="170970"/>
                    <a:pt x="80326" y="158766"/>
                    <a:pt x="102183" y="152340"/>
                  </a:cubicBezTo>
                  <a:cubicBezTo>
                    <a:pt x="93703" y="149427"/>
                    <a:pt x="84991" y="147239"/>
                    <a:pt x="76141" y="145801"/>
                  </a:cubicBezTo>
                  <a:cubicBezTo>
                    <a:pt x="61314" y="143807"/>
                    <a:pt x="46318" y="147989"/>
                    <a:pt x="34664" y="157370"/>
                  </a:cubicBezTo>
                  <a:cubicBezTo>
                    <a:pt x="33082" y="158638"/>
                    <a:pt x="30926" y="158920"/>
                    <a:pt x="29071" y="158102"/>
                  </a:cubicBezTo>
                  <a:cubicBezTo>
                    <a:pt x="17893" y="153157"/>
                    <a:pt x="11849" y="146900"/>
                    <a:pt x="11088" y="139540"/>
                  </a:cubicBezTo>
                  <a:cubicBezTo>
                    <a:pt x="10521" y="134003"/>
                    <a:pt x="13100" y="129408"/>
                    <a:pt x="15708" y="126294"/>
                  </a:cubicBezTo>
                  <a:cubicBezTo>
                    <a:pt x="9495" y="119417"/>
                    <a:pt x="7407" y="112400"/>
                    <a:pt x="9507" y="105370"/>
                  </a:cubicBezTo>
                  <a:cubicBezTo>
                    <a:pt x="16923" y="80422"/>
                    <a:pt x="81533" y="67011"/>
                    <a:pt x="108991" y="62388"/>
                  </a:cubicBezTo>
                  <a:cubicBezTo>
                    <a:pt x="85991" y="44023"/>
                    <a:pt x="63820" y="46293"/>
                    <a:pt x="48614" y="47902"/>
                  </a:cubicBezTo>
                  <a:cubicBezTo>
                    <a:pt x="39259" y="48848"/>
                    <a:pt x="32519" y="49564"/>
                    <a:pt x="28423" y="44872"/>
                  </a:cubicBezTo>
                  <a:cubicBezTo>
                    <a:pt x="24644" y="40587"/>
                    <a:pt x="26097" y="34330"/>
                    <a:pt x="26576" y="32286"/>
                  </a:cubicBezTo>
                  <a:cubicBezTo>
                    <a:pt x="28278" y="25003"/>
                    <a:pt x="32692" y="19140"/>
                    <a:pt x="39710" y="14839"/>
                  </a:cubicBezTo>
                  <a:cubicBezTo>
                    <a:pt x="65683" y="-1043"/>
                    <a:pt x="117586" y="10050"/>
                    <a:pt x="132865" y="13825"/>
                  </a:cubicBezTo>
                  <a:cubicBezTo>
                    <a:pt x="175396" y="24355"/>
                    <a:pt x="241829" y="150634"/>
                    <a:pt x="252512" y="171425"/>
                  </a:cubicBezTo>
                  <a:lnTo>
                    <a:pt x="347877" y="223585"/>
                  </a:lnTo>
                  <a:cubicBezTo>
                    <a:pt x="349201" y="224312"/>
                    <a:pt x="350165" y="225557"/>
                    <a:pt x="350536" y="227022"/>
                  </a:cubicBezTo>
                  <a:cubicBezTo>
                    <a:pt x="350906" y="228490"/>
                    <a:pt x="350641" y="230046"/>
                    <a:pt x="349804" y="231307"/>
                  </a:cubicBezTo>
                  <a:lnTo>
                    <a:pt x="297281" y="310978"/>
                  </a:lnTo>
                  <a:cubicBezTo>
                    <a:pt x="296281" y="312499"/>
                    <a:pt x="294584" y="313417"/>
                    <a:pt x="292763" y="313421"/>
                  </a:cubicBezTo>
                  <a:close/>
                  <a:moveTo>
                    <a:pt x="119292" y="175960"/>
                  </a:moveTo>
                  <a:cubicBezTo>
                    <a:pt x="127622" y="175960"/>
                    <a:pt x="134736" y="178201"/>
                    <a:pt x="139460" y="184357"/>
                  </a:cubicBezTo>
                  <a:cubicBezTo>
                    <a:pt x="140401" y="186092"/>
                    <a:pt x="170914" y="252360"/>
                    <a:pt x="219111" y="257019"/>
                  </a:cubicBezTo>
                  <a:cubicBezTo>
                    <a:pt x="219933" y="257093"/>
                    <a:pt x="220725" y="257359"/>
                    <a:pt x="221425" y="257796"/>
                  </a:cubicBezTo>
                  <a:lnTo>
                    <a:pt x="291125" y="300653"/>
                  </a:lnTo>
                  <a:lnTo>
                    <a:pt x="337551" y="230273"/>
                  </a:lnTo>
                  <a:lnTo>
                    <a:pt x="245861" y="180128"/>
                  </a:lnTo>
                  <a:cubicBezTo>
                    <a:pt x="244902" y="179606"/>
                    <a:pt x="244125" y="178805"/>
                    <a:pt x="243632" y="177831"/>
                  </a:cubicBezTo>
                  <a:cubicBezTo>
                    <a:pt x="223275" y="137907"/>
                    <a:pt x="163220" y="32507"/>
                    <a:pt x="130269" y="24347"/>
                  </a:cubicBezTo>
                  <a:cubicBezTo>
                    <a:pt x="93347" y="15213"/>
                    <a:pt x="60018" y="15116"/>
                    <a:pt x="45367" y="24077"/>
                  </a:cubicBezTo>
                  <a:cubicBezTo>
                    <a:pt x="40844" y="26842"/>
                    <a:pt x="38152" y="30338"/>
                    <a:pt x="37122" y="34748"/>
                  </a:cubicBezTo>
                  <a:cubicBezTo>
                    <a:pt x="36531" y="37255"/>
                    <a:pt x="36772" y="38088"/>
                    <a:pt x="36772" y="38100"/>
                  </a:cubicBezTo>
                  <a:cubicBezTo>
                    <a:pt x="37464" y="38016"/>
                    <a:pt x="43327" y="37581"/>
                    <a:pt x="47512" y="37142"/>
                  </a:cubicBezTo>
                  <a:cubicBezTo>
                    <a:pt x="65410" y="35267"/>
                    <a:pt x="95395" y="32169"/>
                    <a:pt x="124894" y="62199"/>
                  </a:cubicBezTo>
                  <a:cubicBezTo>
                    <a:pt x="126329" y="63658"/>
                    <a:pt x="126815" y="65804"/>
                    <a:pt x="126149" y="67739"/>
                  </a:cubicBezTo>
                  <a:cubicBezTo>
                    <a:pt x="125500" y="69685"/>
                    <a:pt x="123799" y="71090"/>
                    <a:pt x="121767" y="71361"/>
                  </a:cubicBezTo>
                  <a:cubicBezTo>
                    <a:pt x="85150" y="76395"/>
                    <a:pt x="25103" y="90909"/>
                    <a:pt x="19888" y="108468"/>
                  </a:cubicBezTo>
                  <a:cubicBezTo>
                    <a:pt x="18681" y="112472"/>
                    <a:pt x="21095" y="117107"/>
                    <a:pt x="27035" y="122254"/>
                  </a:cubicBezTo>
                  <a:cubicBezTo>
                    <a:pt x="28272" y="123343"/>
                    <a:pt x="28952" y="124932"/>
                    <a:pt x="28886" y="126580"/>
                  </a:cubicBezTo>
                  <a:cubicBezTo>
                    <a:pt x="28806" y="128236"/>
                    <a:pt x="27969" y="129764"/>
                    <a:pt x="26616" y="130724"/>
                  </a:cubicBezTo>
                  <a:cubicBezTo>
                    <a:pt x="25292" y="131698"/>
                    <a:pt x="21514" y="135247"/>
                    <a:pt x="21868" y="138474"/>
                  </a:cubicBezTo>
                  <a:cubicBezTo>
                    <a:pt x="22150" y="141097"/>
                    <a:pt x="25292" y="144083"/>
                    <a:pt x="30620" y="146847"/>
                  </a:cubicBezTo>
                  <a:cubicBezTo>
                    <a:pt x="44238" y="137016"/>
                    <a:pt x="61120" y="132810"/>
                    <a:pt x="77759" y="135106"/>
                  </a:cubicBezTo>
                  <a:cubicBezTo>
                    <a:pt x="92841" y="137540"/>
                    <a:pt x="107523" y="142007"/>
                    <a:pt x="121405" y="148385"/>
                  </a:cubicBezTo>
                  <a:cubicBezTo>
                    <a:pt x="123490" y="149342"/>
                    <a:pt x="124745" y="151511"/>
                    <a:pt x="124535" y="153797"/>
                  </a:cubicBezTo>
                  <a:cubicBezTo>
                    <a:pt x="124333" y="156087"/>
                    <a:pt x="122697" y="157996"/>
                    <a:pt x="120463" y="158545"/>
                  </a:cubicBezTo>
                  <a:cubicBezTo>
                    <a:pt x="93415" y="165337"/>
                    <a:pt x="52944" y="179468"/>
                    <a:pt x="47685" y="189649"/>
                  </a:cubicBezTo>
                  <a:cubicBezTo>
                    <a:pt x="47234" y="190522"/>
                    <a:pt x="47363" y="190856"/>
                    <a:pt x="47431" y="191029"/>
                  </a:cubicBezTo>
                  <a:cubicBezTo>
                    <a:pt x="48940" y="194892"/>
                    <a:pt x="68432" y="188534"/>
                    <a:pt x="78901" y="185138"/>
                  </a:cubicBezTo>
                  <a:cubicBezTo>
                    <a:pt x="92502" y="180720"/>
                    <a:pt x="107185" y="175960"/>
                    <a:pt x="119292" y="175960"/>
                  </a:cubicBezTo>
                  <a:close/>
                  <a:moveTo>
                    <a:pt x="37963" y="123489"/>
                  </a:moveTo>
                  <a:cubicBezTo>
                    <a:pt x="61898" y="107876"/>
                    <a:pt x="91658" y="104061"/>
                    <a:pt x="118757" y="113132"/>
                  </a:cubicBezTo>
                  <a:cubicBezTo>
                    <a:pt x="121594" y="114041"/>
                    <a:pt x="124636" y="112512"/>
                    <a:pt x="125598" y="109692"/>
                  </a:cubicBezTo>
                  <a:cubicBezTo>
                    <a:pt x="126524" y="106854"/>
                    <a:pt x="124988" y="103800"/>
                    <a:pt x="122157" y="102851"/>
                  </a:cubicBezTo>
                  <a:cubicBezTo>
                    <a:pt x="91934" y="92755"/>
                    <a:pt x="58755" y="97017"/>
                    <a:pt x="32064" y="114424"/>
                  </a:cubicBezTo>
                  <a:cubicBezTo>
                    <a:pt x="29556" y="116036"/>
                    <a:pt x="28828" y="119377"/>
                    <a:pt x="30440" y="121886"/>
                  </a:cubicBezTo>
                  <a:cubicBezTo>
                    <a:pt x="30445" y="121893"/>
                    <a:pt x="30450" y="121901"/>
                    <a:pt x="30455" y="121908"/>
                  </a:cubicBezTo>
                  <a:cubicBezTo>
                    <a:pt x="31454" y="123444"/>
                    <a:pt x="33162" y="124370"/>
                    <a:pt x="34994" y="124370"/>
                  </a:cubicBezTo>
                  <a:cubicBezTo>
                    <a:pt x="36048" y="124373"/>
                    <a:pt x="37081" y="124067"/>
                    <a:pt x="37963" y="1234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44"/>
            <p:cNvSpPr/>
            <p:nvPr/>
          </p:nvSpPr>
          <p:spPr>
            <a:xfrm>
              <a:off x="6617812" y="2532460"/>
              <a:ext cx="48476" cy="121191"/>
            </a:xfrm>
            <a:custGeom>
              <a:avLst/>
              <a:gdLst/>
              <a:ahLst/>
              <a:cxnLst/>
              <a:rect l="l" t="t" r="r" b="b"/>
              <a:pathLst>
                <a:path w="78504" h="196260" extrusionOk="0">
                  <a:moveTo>
                    <a:pt x="87220" y="51413"/>
                  </a:moveTo>
                  <a:lnTo>
                    <a:pt x="31084" y="6531"/>
                  </a:lnTo>
                  <a:cubicBezTo>
                    <a:pt x="30935" y="55486"/>
                    <a:pt x="23394" y="104138"/>
                    <a:pt x="8716" y="150841"/>
                  </a:cubicBezTo>
                  <a:lnTo>
                    <a:pt x="72212" y="20279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44"/>
            <p:cNvSpPr/>
            <p:nvPr/>
          </p:nvSpPr>
          <p:spPr>
            <a:xfrm>
              <a:off x="6614475" y="2529122"/>
              <a:ext cx="55159" cy="127868"/>
            </a:xfrm>
            <a:custGeom>
              <a:avLst/>
              <a:gdLst/>
              <a:ahLst/>
              <a:cxnLst/>
              <a:rect l="l" t="t" r="r" b="b"/>
              <a:pathLst>
                <a:path w="89326" h="207074" extrusionOk="0">
                  <a:moveTo>
                    <a:pt x="77616" y="213605"/>
                  </a:moveTo>
                  <a:cubicBezTo>
                    <a:pt x="76370" y="213609"/>
                    <a:pt x="75160" y="213183"/>
                    <a:pt x="74191" y="212398"/>
                  </a:cubicBezTo>
                  <a:lnTo>
                    <a:pt x="10700" y="160451"/>
                  </a:lnTo>
                  <a:cubicBezTo>
                    <a:pt x="8985" y="159054"/>
                    <a:pt x="8299" y="156752"/>
                    <a:pt x="8970" y="154644"/>
                  </a:cubicBezTo>
                  <a:cubicBezTo>
                    <a:pt x="23486" y="108459"/>
                    <a:pt x="30940" y="60345"/>
                    <a:pt x="31080" y="11932"/>
                  </a:cubicBezTo>
                  <a:cubicBezTo>
                    <a:pt x="31082" y="9856"/>
                    <a:pt x="32276" y="7965"/>
                    <a:pt x="34151" y="7071"/>
                  </a:cubicBezTo>
                  <a:cubicBezTo>
                    <a:pt x="36022" y="6162"/>
                    <a:pt x="38251" y="6415"/>
                    <a:pt x="39872" y="7719"/>
                  </a:cubicBezTo>
                  <a:lnTo>
                    <a:pt x="96005" y="52589"/>
                  </a:lnTo>
                  <a:cubicBezTo>
                    <a:pt x="97438" y="53734"/>
                    <a:pt x="98195" y="55527"/>
                    <a:pt x="98016" y="57353"/>
                  </a:cubicBezTo>
                  <a:lnTo>
                    <a:pt x="83008" y="208740"/>
                  </a:lnTo>
                  <a:cubicBezTo>
                    <a:pt x="82808" y="210724"/>
                    <a:pt x="81537" y="212438"/>
                    <a:pt x="79696" y="213207"/>
                  </a:cubicBezTo>
                  <a:cubicBezTo>
                    <a:pt x="79035" y="213472"/>
                    <a:pt x="78328" y="213609"/>
                    <a:pt x="77616" y="213605"/>
                  </a:cubicBezTo>
                  <a:close/>
                  <a:moveTo>
                    <a:pt x="20369" y="154383"/>
                  </a:moveTo>
                  <a:lnTo>
                    <a:pt x="73218" y="197619"/>
                  </a:lnTo>
                  <a:lnTo>
                    <a:pt x="86927" y="59200"/>
                  </a:lnTo>
                  <a:lnTo>
                    <a:pt x="41748" y="23078"/>
                  </a:lnTo>
                  <a:cubicBezTo>
                    <a:pt x="40608" y="67613"/>
                    <a:pt x="33416" y="111786"/>
                    <a:pt x="20369" y="154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44"/>
            <p:cNvSpPr/>
            <p:nvPr/>
          </p:nvSpPr>
          <p:spPr>
            <a:xfrm>
              <a:off x="6635486" y="2317475"/>
              <a:ext cx="227269" cy="400940"/>
            </a:xfrm>
            <a:custGeom>
              <a:avLst/>
              <a:gdLst/>
              <a:ahLst/>
              <a:cxnLst/>
              <a:rect l="l" t="t" r="r" b="b"/>
              <a:pathLst>
                <a:path w="368047" h="649295" extrusionOk="0">
                  <a:moveTo>
                    <a:pt x="70211" y="8441"/>
                  </a:moveTo>
                  <a:cubicBezTo>
                    <a:pt x="68839" y="6838"/>
                    <a:pt x="66666" y="6169"/>
                    <a:pt x="64630" y="6723"/>
                  </a:cubicBezTo>
                  <a:cubicBezTo>
                    <a:pt x="62597" y="7293"/>
                    <a:pt x="61080" y="8992"/>
                    <a:pt x="60743" y="11076"/>
                  </a:cubicBezTo>
                  <a:cubicBezTo>
                    <a:pt x="35530" y="167284"/>
                    <a:pt x="42845" y="258564"/>
                    <a:pt x="53384" y="307309"/>
                  </a:cubicBezTo>
                  <a:cubicBezTo>
                    <a:pt x="57306" y="332572"/>
                    <a:pt x="68693" y="356086"/>
                    <a:pt x="86081" y="374828"/>
                  </a:cubicBezTo>
                  <a:cubicBezTo>
                    <a:pt x="89618" y="378337"/>
                    <a:pt x="94761" y="382876"/>
                    <a:pt x="100752" y="387881"/>
                  </a:cubicBezTo>
                  <a:lnTo>
                    <a:pt x="41518" y="353325"/>
                  </a:lnTo>
                  <a:cubicBezTo>
                    <a:pt x="39776" y="352304"/>
                    <a:pt x="37608" y="352347"/>
                    <a:pt x="35908" y="353438"/>
                  </a:cubicBezTo>
                  <a:cubicBezTo>
                    <a:pt x="34195" y="354510"/>
                    <a:pt x="33227" y="356453"/>
                    <a:pt x="33402" y="358467"/>
                  </a:cubicBezTo>
                  <a:cubicBezTo>
                    <a:pt x="43224" y="472506"/>
                    <a:pt x="9709" y="535305"/>
                    <a:pt x="9371" y="535917"/>
                  </a:cubicBezTo>
                  <a:cubicBezTo>
                    <a:pt x="7987" y="538472"/>
                    <a:pt x="8864" y="541667"/>
                    <a:pt x="11359" y="543160"/>
                  </a:cubicBezTo>
                  <a:cubicBezTo>
                    <a:pt x="20871" y="548825"/>
                    <a:pt x="202120" y="655826"/>
                    <a:pt x="302336" y="655826"/>
                  </a:cubicBezTo>
                  <a:cubicBezTo>
                    <a:pt x="327364" y="655826"/>
                    <a:pt x="347351" y="649159"/>
                    <a:pt x="358340" y="632573"/>
                  </a:cubicBezTo>
                  <a:cubicBezTo>
                    <a:pt x="463293" y="475158"/>
                    <a:pt x="86307" y="27425"/>
                    <a:pt x="70211" y="84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44"/>
            <p:cNvSpPr/>
            <p:nvPr/>
          </p:nvSpPr>
          <p:spPr>
            <a:xfrm>
              <a:off x="5925264" y="2029958"/>
              <a:ext cx="105122" cy="272198"/>
            </a:xfrm>
            <a:custGeom>
              <a:avLst/>
              <a:gdLst/>
              <a:ahLst/>
              <a:cxnLst/>
              <a:rect l="l" t="t" r="r" b="b"/>
              <a:pathLst>
                <a:path w="170238" h="440806" extrusionOk="0">
                  <a:moveTo>
                    <a:pt x="158212" y="407220"/>
                  </a:moveTo>
                  <a:lnTo>
                    <a:pt x="143783" y="336071"/>
                  </a:lnTo>
                  <a:cubicBezTo>
                    <a:pt x="164011" y="306049"/>
                    <a:pt x="175913" y="271198"/>
                    <a:pt x="178271" y="235074"/>
                  </a:cubicBezTo>
                  <a:cubicBezTo>
                    <a:pt x="184910" y="169413"/>
                    <a:pt x="141473" y="1870"/>
                    <a:pt x="120550" y="6630"/>
                  </a:cubicBezTo>
                  <a:cubicBezTo>
                    <a:pt x="87788" y="14135"/>
                    <a:pt x="130794" y="85135"/>
                    <a:pt x="130794" y="139416"/>
                  </a:cubicBezTo>
                  <a:cubicBezTo>
                    <a:pt x="130794" y="139416"/>
                    <a:pt x="130794" y="125852"/>
                    <a:pt x="112035" y="148075"/>
                  </a:cubicBezTo>
                  <a:cubicBezTo>
                    <a:pt x="112035" y="148075"/>
                    <a:pt x="71914" y="149085"/>
                    <a:pt x="63689" y="167558"/>
                  </a:cubicBezTo>
                  <a:cubicBezTo>
                    <a:pt x="46902" y="168869"/>
                    <a:pt x="31970" y="178720"/>
                    <a:pt x="24155" y="193637"/>
                  </a:cubicBezTo>
                  <a:cubicBezTo>
                    <a:pt x="24155" y="193637"/>
                    <a:pt x="8716" y="203885"/>
                    <a:pt x="8716" y="239106"/>
                  </a:cubicBezTo>
                  <a:cubicBezTo>
                    <a:pt x="8716" y="274326"/>
                    <a:pt x="12889" y="290904"/>
                    <a:pt x="24155" y="292779"/>
                  </a:cubicBezTo>
                  <a:cubicBezTo>
                    <a:pt x="24155" y="292779"/>
                    <a:pt x="15351" y="342272"/>
                    <a:pt x="54334" y="355844"/>
                  </a:cubicBezTo>
                  <a:lnTo>
                    <a:pt x="78432" y="447337"/>
                  </a:lnTo>
                  <a:close/>
                </a:path>
              </a:pathLst>
            </a:custGeom>
            <a:solidFill>
              <a:srgbClr val="9869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44"/>
            <p:cNvSpPr/>
            <p:nvPr/>
          </p:nvSpPr>
          <p:spPr>
            <a:xfrm>
              <a:off x="5921920" y="2026610"/>
              <a:ext cx="111795" cy="278890"/>
            </a:xfrm>
            <a:custGeom>
              <a:avLst/>
              <a:gdLst/>
              <a:ahLst/>
              <a:cxnLst/>
              <a:rect l="l" t="t" r="r" b="b"/>
              <a:pathLst>
                <a:path w="181044" h="451644" extrusionOk="0">
                  <a:moveTo>
                    <a:pt x="135031" y="10060"/>
                  </a:moveTo>
                  <a:cubicBezTo>
                    <a:pt x="130830" y="6367"/>
                    <a:pt x="127165" y="6226"/>
                    <a:pt x="124754" y="6761"/>
                  </a:cubicBezTo>
                  <a:cubicBezTo>
                    <a:pt x="118908" y="8101"/>
                    <a:pt x="114526" y="11159"/>
                    <a:pt x="111733" y="15851"/>
                  </a:cubicBezTo>
                  <a:cubicBezTo>
                    <a:pt x="104088" y="28775"/>
                    <a:pt x="110241" y="50761"/>
                    <a:pt x="118063" y="78582"/>
                  </a:cubicBezTo>
                  <a:cubicBezTo>
                    <a:pt x="123177" y="96802"/>
                    <a:pt x="128887" y="117110"/>
                    <a:pt x="130408" y="135671"/>
                  </a:cubicBezTo>
                  <a:cubicBezTo>
                    <a:pt x="126167" y="136879"/>
                    <a:pt x="121205" y="140902"/>
                    <a:pt x="114876" y="148145"/>
                  </a:cubicBezTo>
                  <a:cubicBezTo>
                    <a:pt x="105549" y="148668"/>
                    <a:pt x="75938" y="151598"/>
                    <a:pt x="65705" y="167862"/>
                  </a:cubicBezTo>
                  <a:cubicBezTo>
                    <a:pt x="48596" y="170095"/>
                    <a:pt x="33591" y="180379"/>
                    <a:pt x="25330" y="195526"/>
                  </a:cubicBezTo>
                  <a:cubicBezTo>
                    <a:pt x="21242" y="199006"/>
                    <a:pt x="8716" y="212313"/>
                    <a:pt x="8716" y="244527"/>
                  </a:cubicBezTo>
                  <a:cubicBezTo>
                    <a:pt x="8716" y="274223"/>
                    <a:pt x="11392" y="295545"/>
                    <a:pt x="23604" y="301871"/>
                  </a:cubicBezTo>
                  <a:cubicBezTo>
                    <a:pt x="21592" y="321096"/>
                    <a:pt x="26018" y="353375"/>
                    <a:pt x="55215" y="365346"/>
                  </a:cubicBezTo>
                  <a:lnTo>
                    <a:pt x="78610" y="454147"/>
                  </a:lnTo>
                  <a:cubicBezTo>
                    <a:pt x="79024" y="455722"/>
                    <a:pt x="80126" y="457026"/>
                    <a:pt x="81611" y="457696"/>
                  </a:cubicBezTo>
                  <a:cubicBezTo>
                    <a:pt x="82311" y="458015"/>
                    <a:pt x="83068" y="458179"/>
                    <a:pt x="83836" y="458175"/>
                  </a:cubicBezTo>
                  <a:cubicBezTo>
                    <a:pt x="84673" y="458171"/>
                    <a:pt x="85502" y="457974"/>
                    <a:pt x="86251" y="457600"/>
                  </a:cubicBezTo>
                  <a:lnTo>
                    <a:pt x="166059" y="417474"/>
                  </a:lnTo>
                  <a:cubicBezTo>
                    <a:pt x="168244" y="416384"/>
                    <a:pt x="169419" y="413962"/>
                    <a:pt x="168932" y="411572"/>
                  </a:cubicBezTo>
                  <a:lnTo>
                    <a:pt x="154953" y="342628"/>
                  </a:lnTo>
                  <a:cubicBezTo>
                    <a:pt x="174923" y="312284"/>
                    <a:pt x="186677" y="277280"/>
                    <a:pt x="189071" y="241035"/>
                  </a:cubicBezTo>
                  <a:cubicBezTo>
                    <a:pt x="195107" y="181301"/>
                    <a:pt x="160256" y="32356"/>
                    <a:pt x="135031" y="10060"/>
                  </a:cubicBezTo>
                  <a:close/>
                  <a:moveTo>
                    <a:pt x="178295" y="240125"/>
                  </a:moveTo>
                  <a:cubicBezTo>
                    <a:pt x="175994" y="275303"/>
                    <a:pt x="164405" y="309241"/>
                    <a:pt x="144712" y="338479"/>
                  </a:cubicBezTo>
                  <a:cubicBezTo>
                    <a:pt x="143908" y="339679"/>
                    <a:pt x="143618" y="341152"/>
                    <a:pt x="143908" y="342567"/>
                  </a:cubicBezTo>
                  <a:lnTo>
                    <a:pt x="157508" y="409664"/>
                  </a:lnTo>
                  <a:lnTo>
                    <a:pt x="87369" y="444925"/>
                  </a:lnTo>
                  <a:lnTo>
                    <a:pt x="64961" y="359890"/>
                  </a:lnTo>
                  <a:cubicBezTo>
                    <a:pt x="64502" y="358147"/>
                    <a:pt x="63210" y="356746"/>
                    <a:pt x="61508" y="356152"/>
                  </a:cubicBezTo>
                  <a:cubicBezTo>
                    <a:pt x="27431" y="344285"/>
                    <a:pt x="34577" y="300981"/>
                    <a:pt x="34899" y="299146"/>
                  </a:cubicBezTo>
                  <a:cubicBezTo>
                    <a:pt x="35152" y="297724"/>
                    <a:pt x="34831" y="296259"/>
                    <a:pt x="34002" y="295074"/>
                  </a:cubicBezTo>
                  <a:cubicBezTo>
                    <a:pt x="33165" y="293899"/>
                    <a:pt x="31897" y="293104"/>
                    <a:pt x="30477" y="292861"/>
                  </a:cubicBezTo>
                  <a:cubicBezTo>
                    <a:pt x="23133" y="291654"/>
                    <a:pt x="19556" y="275825"/>
                    <a:pt x="19556" y="244523"/>
                  </a:cubicBezTo>
                  <a:cubicBezTo>
                    <a:pt x="19556" y="213222"/>
                    <a:pt x="32521" y="203613"/>
                    <a:pt x="32577" y="203569"/>
                  </a:cubicBezTo>
                  <a:cubicBezTo>
                    <a:pt x="33338" y="203059"/>
                    <a:pt x="33957" y="202368"/>
                    <a:pt x="34380" y="201557"/>
                  </a:cubicBezTo>
                  <a:cubicBezTo>
                    <a:pt x="41277" y="188234"/>
                    <a:pt x="54595" y="179443"/>
                    <a:pt x="69556" y="178332"/>
                  </a:cubicBezTo>
                  <a:cubicBezTo>
                    <a:pt x="71536" y="178176"/>
                    <a:pt x="73274" y="176948"/>
                    <a:pt x="74079" y="175133"/>
                  </a:cubicBezTo>
                  <a:cubicBezTo>
                    <a:pt x="79660" y="162575"/>
                    <a:pt x="107396" y="159122"/>
                    <a:pt x="117612" y="158857"/>
                  </a:cubicBezTo>
                  <a:cubicBezTo>
                    <a:pt x="119153" y="158812"/>
                    <a:pt x="120602" y="158112"/>
                    <a:pt x="121600" y="156937"/>
                  </a:cubicBezTo>
                  <a:cubicBezTo>
                    <a:pt x="126477" y="151159"/>
                    <a:pt x="129591" y="148439"/>
                    <a:pt x="131366" y="147171"/>
                  </a:cubicBezTo>
                  <a:cubicBezTo>
                    <a:pt x="132255" y="148946"/>
                    <a:pt x="134049" y="150089"/>
                    <a:pt x="136033" y="150145"/>
                  </a:cubicBezTo>
                  <a:cubicBezTo>
                    <a:pt x="123463" y="162619"/>
                    <a:pt x="123962" y="180919"/>
                    <a:pt x="124517" y="197224"/>
                  </a:cubicBezTo>
                  <a:cubicBezTo>
                    <a:pt x="124956" y="209778"/>
                    <a:pt x="125362" y="221644"/>
                    <a:pt x="120445" y="230114"/>
                  </a:cubicBezTo>
                  <a:cubicBezTo>
                    <a:pt x="119491" y="231721"/>
                    <a:pt x="118393" y="233238"/>
                    <a:pt x="117162" y="234645"/>
                  </a:cubicBezTo>
                  <a:cubicBezTo>
                    <a:pt x="120039" y="217866"/>
                    <a:pt x="119612" y="196560"/>
                    <a:pt x="119274" y="187892"/>
                  </a:cubicBezTo>
                  <a:cubicBezTo>
                    <a:pt x="119165" y="184912"/>
                    <a:pt x="116663" y="182584"/>
                    <a:pt x="113681" y="182692"/>
                  </a:cubicBezTo>
                  <a:cubicBezTo>
                    <a:pt x="113669" y="182692"/>
                    <a:pt x="113653" y="182693"/>
                    <a:pt x="113641" y="182694"/>
                  </a:cubicBezTo>
                  <a:cubicBezTo>
                    <a:pt x="110651" y="182814"/>
                    <a:pt x="108321" y="185335"/>
                    <a:pt x="108442" y="188326"/>
                  </a:cubicBezTo>
                  <a:cubicBezTo>
                    <a:pt x="108442" y="188327"/>
                    <a:pt x="108442" y="188327"/>
                    <a:pt x="108442" y="188327"/>
                  </a:cubicBezTo>
                  <a:cubicBezTo>
                    <a:pt x="109428" y="213572"/>
                    <a:pt x="107009" y="238158"/>
                    <a:pt x="103988" y="245264"/>
                  </a:cubicBezTo>
                  <a:cubicBezTo>
                    <a:pt x="103376" y="245666"/>
                    <a:pt x="102805" y="246068"/>
                    <a:pt x="102177" y="246447"/>
                  </a:cubicBezTo>
                  <a:cubicBezTo>
                    <a:pt x="98366" y="242986"/>
                    <a:pt x="92250" y="226625"/>
                    <a:pt x="88540" y="209480"/>
                  </a:cubicBezTo>
                  <a:cubicBezTo>
                    <a:pt x="87949" y="206610"/>
                    <a:pt x="85168" y="204744"/>
                    <a:pt x="82287" y="205287"/>
                  </a:cubicBezTo>
                  <a:cubicBezTo>
                    <a:pt x="79414" y="205821"/>
                    <a:pt x="77483" y="208542"/>
                    <a:pt x="77929" y="211432"/>
                  </a:cubicBezTo>
                  <a:cubicBezTo>
                    <a:pt x="80988" y="231052"/>
                    <a:pt x="82428" y="253951"/>
                    <a:pt x="80581" y="263435"/>
                  </a:cubicBezTo>
                  <a:cubicBezTo>
                    <a:pt x="77016" y="258474"/>
                    <a:pt x="71801" y="248708"/>
                    <a:pt x="68377" y="242298"/>
                  </a:cubicBezTo>
                  <a:cubicBezTo>
                    <a:pt x="58257" y="223386"/>
                    <a:pt x="53662" y="214747"/>
                    <a:pt x="46576" y="216747"/>
                  </a:cubicBezTo>
                  <a:cubicBezTo>
                    <a:pt x="40697" y="218409"/>
                    <a:pt x="40629" y="225764"/>
                    <a:pt x="41080" y="233152"/>
                  </a:cubicBezTo>
                  <a:cubicBezTo>
                    <a:pt x="41248" y="236126"/>
                    <a:pt x="43276" y="238661"/>
                    <a:pt x="46801" y="238226"/>
                  </a:cubicBezTo>
                  <a:cubicBezTo>
                    <a:pt x="49075" y="238095"/>
                    <a:pt x="51022" y="236549"/>
                    <a:pt x="51662" y="234363"/>
                  </a:cubicBezTo>
                  <a:cubicBezTo>
                    <a:pt x="54056" y="238464"/>
                    <a:pt x="56720" y="243465"/>
                    <a:pt x="58820" y="247400"/>
                  </a:cubicBezTo>
                  <a:cubicBezTo>
                    <a:pt x="66091" y="261017"/>
                    <a:pt x="70763" y="269185"/>
                    <a:pt x="74948" y="273374"/>
                  </a:cubicBezTo>
                  <a:cubicBezTo>
                    <a:pt x="72171" y="278778"/>
                    <a:pt x="69838" y="285156"/>
                    <a:pt x="68292" y="293131"/>
                  </a:cubicBezTo>
                  <a:cubicBezTo>
                    <a:pt x="67725" y="296065"/>
                    <a:pt x="69644" y="298903"/>
                    <a:pt x="72578" y="299472"/>
                  </a:cubicBezTo>
                  <a:cubicBezTo>
                    <a:pt x="72916" y="299538"/>
                    <a:pt x="73258" y="299570"/>
                    <a:pt x="73604" y="299569"/>
                  </a:cubicBezTo>
                  <a:cubicBezTo>
                    <a:pt x="76195" y="299572"/>
                    <a:pt x="78428" y="297733"/>
                    <a:pt x="78919" y="295187"/>
                  </a:cubicBezTo>
                  <a:cubicBezTo>
                    <a:pt x="80573" y="286636"/>
                    <a:pt x="83168" y="280239"/>
                    <a:pt x="86351" y="275100"/>
                  </a:cubicBezTo>
                  <a:cubicBezTo>
                    <a:pt x="86726" y="274866"/>
                    <a:pt x="87076" y="274596"/>
                    <a:pt x="87401" y="274295"/>
                  </a:cubicBezTo>
                  <a:cubicBezTo>
                    <a:pt x="88138" y="273320"/>
                    <a:pt x="88737" y="272250"/>
                    <a:pt x="89184" y="271113"/>
                  </a:cubicBezTo>
                  <a:cubicBezTo>
                    <a:pt x="94081" y="264888"/>
                    <a:pt x="99984" y="260743"/>
                    <a:pt x="106160" y="256768"/>
                  </a:cubicBezTo>
                  <a:cubicBezTo>
                    <a:pt x="106776" y="256494"/>
                    <a:pt x="107436" y="256442"/>
                    <a:pt x="108019" y="256031"/>
                  </a:cubicBezTo>
                  <a:cubicBezTo>
                    <a:pt x="108631" y="255566"/>
                    <a:pt x="109194" y="255039"/>
                    <a:pt x="109697" y="254458"/>
                  </a:cubicBezTo>
                  <a:cubicBezTo>
                    <a:pt x="117145" y="249662"/>
                    <a:pt x="124630" y="244463"/>
                    <a:pt x="129816" y="235546"/>
                  </a:cubicBezTo>
                  <a:cubicBezTo>
                    <a:pt x="136299" y="224372"/>
                    <a:pt x="135820" y="210377"/>
                    <a:pt x="135353" y="196833"/>
                  </a:cubicBezTo>
                  <a:cubicBezTo>
                    <a:pt x="134806" y="180907"/>
                    <a:pt x="134283" y="165850"/>
                    <a:pt x="144809" y="156161"/>
                  </a:cubicBezTo>
                  <a:cubicBezTo>
                    <a:pt x="150575" y="159094"/>
                    <a:pt x="157323" y="195043"/>
                    <a:pt x="159255" y="233096"/>
                  </a:cubicBezTo>
                  <a:cubicBezTo>
                    <a:pt x="159411" y="236098"/>
                    <a:pt x="162047" y="238874"/>
                    <a:pt x="164936" y="238226"/>
                  </a:cubicBezTo>
                  <a:cubicBezTo>
                    <a:pt x="167914" y="238064"/>
                    <a:pt x="170199" y="235524"/>
                    <a:pt x="170050" y="232544"/>
                  </a:cubicBezTo>
                  <a:cubicBezTo>
                    <a:pt x="168843" y="208728"/>
                    <a:pt x="164373" y="152636"/>
                    <a:pt x="148982" y="146166"/>
                  </a:cubicBezTo>
                  <a:cubicBezTo>
                    <a:pt x="146527" y="145180"/>
                    <a:pt x="143779" y="145196"/>
                    <a:pt x="141337" y="146210"/>
                  </a:cubicBezTo>
                  <a:cubicBezTo>
                    <a:pt x="141497" y="145751"/>
                    <a:pt x="141598" y="145272"/>
                    <a:pt x="141626" y="144785"/>
                  </a:cubicBezTo>
                  <a:cubicBezTo>
                    <a:pt x="141626" y="122449"/>
                    <a:pt x="134637" y="97574"/>
                    <a:pt x="128476" y="75632"/>
                  </a:cubicBezTo>
                  <a:cubicBezTo>
                    <a:pt x="121922" y="52322"/>
                    <a:pt x="115737" y="30296"/>
                    <a:pt x="121036" y="21359"/>
                  </a:cubicBezTo>
                  <a:cubicBezTo>
                    <a:pt x="122288" y="19263"/>
                    <a:pt x="124256" y="17963"/>
                    <a:pt x="126646" y="17303"/>
                  </a:cubicBezTo>
                  <a:cubicBezTo>
                    <a:pt x="143175" y="22196"/>
                    <a:pt x="184963" y="174075"/>
                    <a:pt x="178295" y="240125"/>
                  </a:cubicBezTo>
                  <a:close/>
                  <a:moveTo>
                    <a:pt x="93292" y="252414"/>
                  </a:moveTo>
                  <a:cubicBezTo>
                    <a:pt x="92890" y="252704"/>
                    <a:pt x="92488" y="252961"/>
                    <a:pt x="92085" y="253259"/>
                  </a:cubicBezTo>
                  <a:cubicBezTo>
                    <a:pt x="92085" y="252539"/>
                    <a:pt x="92170" y="251867"/>
                    <a:pt x="92174" y="251134"/>
                  </a:cubicBezTo>
                  <a:cubicBezTo>
                    <a:pt x="92540" y="251633"/>
                    <a:pt x="92926" y="251963"/>
                    <a:pt x="93292" y="2524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44"/>
            <p:cNvSpPr/>
            <p:nvPr/>
          </p:nvSpPr>
          <p:spPr>
            <a:xfrm>
              <a:off x="5958825" y="2240585"/>
              <a:ext cx="70309" cy="86351"/>
            </a:xfrm>
            <a:custGeom>
              <a:avLst/>
              <a:gdLst/>
              <a:ahLst/>
              <a:cxnLst/>
              <a:rect l="l" t="t" r="r" b="b"/>
              <a:pathLst>
                <a:path w="113861" h="139839" extrusionOk="0">
                  <a:moveTo>
                    <a:pt x="122578" y="103219"/>
                  </a:moveTo>
                  <a:lnTo>
                    <a:pt x="115077" y="6531"/>
                  </a:lnTo>
                  <a:cubicBezTo>
                    <a:pt x="85921" y="37533"/>
                    <a:pt x="49300" y="60539"/>
                    <a:pt x="8716" y="73350"/>
                  </a:cubicBezTo>
                  <a:lnTo>
                    <a:pt x="23149" y="1463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44"/>
            <p:cNvSpPr/>
            <p:nvPr/>
          </p:nvSpPr>
          <p:spPr>
            <a:xfrm>
              <a:off x="5955482" y="2237257"/>
              <a:ext cx="77000" cy="93021"/>
            </a:xfrm>
            <a:custGeom>
              <a:avLst/>
              <a:gdLst/>
              <a:ahLst/>
              <a:cxnLst/>
              <a:rect l="l" t="t" r="r" b="b"/>
              <a:pathLst>
                <a:path w="124696" h="150642" extrusionOk="0">
                  <a:moveTo>
                    <a:pt x="28571" y="157174"/>
                  </a:moveTo>
                  <a:cubicBezTo>
                    <a:pt x="27698" y="157172"/>
                    <a:pt x="26837" y="156957"/>
                    <a:pt x="26064" y="156550"/>
                  </a:cubicBezTo>
                  <a:cubicBezTo>
                    <a:pt x="24608" y="155789"/>
                    <a:pt x="23573" y="154413"/>
                    <a:pt x="23248" y="152804"/>
                  </a:cubicBezTo>
                  <a:lnTo>
                    <a:pt x="8818" y="79788"/>
                  </a:lnTo>
                  <a:cubicBezTo>
                    <a:pt x="8287" y="77086"/>
                    <a:pt x="9872" y="74418"/>
                    <a:pt x="12496" y="73587"/>
                  </a:cubicBezTo>
                  <a:cubicBezTo>
                    <a:pt x="52187" y="61040"/>
                    <a:pt x="88007" y="38541"/>
                    <a:pt x="116539" y="8233"/>
                  </a:cubicBezTo>
                  <a:cubicBezTo>
                    <a:pt x="118012" y="6675"/>
                    <a:pt x="120265" y="6128"/>
                    <a:pt x="122289" y="6836"/>
                  </a:cubicBezTo>
                  <a:cubicBezTo>
                    <a:pt x="124305" y="7549"/>
                    <a:pt x="125714" y="9383"/>
                    <a:pt x="125883" y="11516"/>
                  </a:cubicBezTo>
                  <a:lnTo>
                    <a:pt x="133395" y="108208"/>
                  </a:lnTo>
                  <a:cubicBezTo>
                    <a:pt x="133580" y="110506"/>
                    <a:pt x="132289" y="112667"/>
                    <a:pt x="130176" y="113592"/>
                  </a:cubicBezTo>
                  <a:lnTo>
                    <a:pt x="30728" y="156711"/>
                  </a:lnTo>
                  <a:cubicBezTo>
                    <a:pt x="30048" y="157009"/>
                    <a:pt x="29315" y="157167"/>
                    <a:pt x="28571" y="157174"/>
                  </a:cubicBezTo>
                  <a:close/>
                  <a:moveTo>
                    <a:pt x="20387" y="82395"/>
                  </a:moveTo>
                  <a:lnTo>
                    <a:pt x="32575" y="144120"/>
                  </a:lnTo>
                  <a:lnTo>
                    <a:pt x="122305" y="105198"/>
                  </a:lnTo>
                  <a:lnTo>
                    <a:pt x="116012" y="24179"/>
                  </a:lnTo>
                  <a:cubicBezTo>
                    <a:pt x="88848" y="50435"/>
                    <a:pt x="56182" y="70320"/>
                    <a:pt x="20387" y="823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44"/>
            <p:cNvSpPr/>
            <p:nvPr/>
          </p:nvSpPr>
          <p:spPr>
            <a:xfrm>
              <a:off x="5955484" y="2265019"/>
              <a:ext cx="283565" cy="367349"/>
            </a:xfrm>
            <a:custGeom>
              <a:avLst/>
              <a:gdLst/>
              <a:ahLst/>
              <a:cxnLst/>
              <a:rect l="l" t="t" r="r" b="b"/>
              <a:pathLst>
                <a:path w="459215" h="594897" extrusionOk="0">
                  <a:moveTo>
                    <a:pt x="450473" y="95757"/>
                  </a:moveTo>
                  <a:cubicBezTo>
                    <a:pt x="450050" y="93909"/>
                    <a:pt x="448690" y="92417"/>
                    <a:pt x="446892" y="91826"/>
                  </a:cubicBezTo>
                  <a:cubicBezTo>
                    <a:pt x="445093" y="91219"/>
                    <a:pt x="443109" y="91599"/>
                    <a:pt x="441661" y="92828"/>
                  </a:cubicBezTo>
                  <a:cubicBezTo>
                    <a:pt x="440377" y="93926"/>
                    <a:pt x="316673" y="200046"/>
                    <a:pt x="260964" y="329121"/>
                  </a:cubicBezTo>
                  <a:lnTo>
                    <a:pt x="140539" y="10034"/>
                  </a:lnTo>
                  <a:cubicBezTo>
                    <a:pt x="139839" y="8177"/>
                    <a:pt x="138181" y="6852"/>
                    <a:pt x="136214" y="6581"/>
                  </a:cubicBezTo>
                  <a:cubicBezTo>
                    <a:pt x="134238" y="6310"/>
                    <a:pt x="132278" y="7151"/>
                    <a:pt x="131111" y="8766"/>
                  </a:cubicBezTo>
                  <a:cubicBezTo>
                    <a:pt x="130633" y="9398"/>
                    <a:pt x="83393" y="73224"/>
                    <a:pt x="13214" y="85259"/>
                  </a:cubicBezTo>
                  <a:cubicBezTo>
                    <a:pt x="11794" y="85496"/>
                    <a:pt x="10530" y="86293"/>
                    <a:pt x="9705" y="87472"/>
                  </a:cubicBezTo>
                  <a:cubicBezTo>
                    <a:pt x="8872" y="88645"/>
                    <a:pt x="8546" y="90104"/>
                    <a:pt x="8800" y="91520"/>
                  </a:cubicBezTo>
                  <a:cubicBezTo>
                    <a:pt x="18119" y="144493"/>
                    <a:pt x="101211" y="601428"/>
                    <a:pt x="196253" y="601428"/>
                  </a:cubicBezTo>
                  <a:cubicBezTo>
                    <a:pt x="197935" y="601432"/>
                    <a:pt x="199613" y="601299"/>
                    <a:pt x="201270" y="601026"/>
                  </a:cubicBezTo>
                  <a:cubicBezTo>
                    <a:pt x="282527" y="585973"/>
                    <a:pt x="393681" y="459617"/>
                    <a:pt x="425799" y="421254"/>
                  </a:cubicBezTo>
                  <a:cubicBezTo>
                    <a:pt x="435770" y="409424"/>
                    <a:pt x="443415" y="395817"/>
                    <a:pt x="448332" y="381149"/>
                  </a:cubicBezTo>
                  <a:cubicBezTo>
                    <a:pt x="466029" y="324780"/>
                    <a:pt x="480772" y="229528"/>
                    <a:pt x="450473" y="957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44"/>
            <p:cNvSpPr/>
            <p:nvPr/>
          </p:nvSpPr>
          <p:spPr>
            <a:xfrm>
              <a:off x="6112640" y="2339637"/>
              <a:ext cx="695260" cy="298984"/>
            </a:xfrm>
            <a:custGeom>
              <a:avLst/>
              <a:gdLst/>
              <a:ahLst/>
              <a:cxnLst/>
              <a:rect l="l" t="t" r="r" b="b"/>
              <a:pathLst>
                <a:path w="1125927" h="484185" extrusionOk="0">
                  <a:moveTo>
                    <a:pt x="1015515" y="403257"/>
                  </a:moveTo>
                  <a:cubicBezTo>
                    <a:pt x="1014354" y="403256"/>
                    <a:pt x="1013225" y="402881"/>
                    <a:pt x="1012296" y="402187"/>
                  </a:cubicBezTo>
                  <a:cubicBezTo>
                    <a:pt x="1011941" y="401934"/>
                    <a:pt x="977132" y="376061"/>
                    <a:pt x="952498" y="356006"/>
                  </a:cubicBezTo>
                  <a:cubicBezTo>
                    <a:pt x="950174" y="354133"/>
                    <a:pt x="949809" y="350731"/>
                    <a:pt x="951681" y="348407"/>
                  </a:cubicBezTo>
                  <a:cubicBezTo>
                    <a:pt x="951685" y="348403"/>
                    <a:pt x="951689" y="348398"/>
                    <a:pt x="951693" y="348393"/>
                  </a:cubicBezTo>
                  <a:cubicBezTo>
                    <a:pt x="953554" y="346071"/>
                    <a:pt x="956945" y="345698"/>
                    <a:pt x="959267" y="347560"/>
                  </a:cubicBezTo>
                  <a:cubicBezTo>
                    <a:pt x="959279" y="347569"/>
                    <a:pt x="959290" y="347579"/>
                    <a:pt x="959302" y="347588"/>
                  </a:cubicBezTo>
                  <a:cubicBezTo>
                    <a:pt x="983755" y="367490"/>
                    <a:pt x="1018380" y="393222"/>
                    <a:pt x="1018734" y="393492"/>
                  </a:cubicBezTo>
                  <a:cubicBezTo>
                    <a:pt x="1021131" y="395272"/>
                    <a:pt x="1021632" y="398660"/>
                    <a:pt x="1019851" y="401058"/>
                  </a:cubicBezTo>
                  <a:cubicBezTo>
                    <a:pt x="1018832" y="402430"/>
                    <a:pt x="1017224" y="403240"/>
                    <a:pt x="1015515" y="403241"/>
                  </a:cubicBezTo>
                  <a:close/>
                  <a:moveTo>
                    <a:pt x="910493" y="35377"/>
                  </a:moveTo>
                  <a:cubicBezTo>
                    <a:pt x="911210" y="29318"/>
                    <a:pt x="912014" y="23471"/>
                    <a:pt x="912932" y="16900"/>
                  </a:cubicBezTo>
                  <a:lnTo>
                    <a:pt x="913507" y="12703"/>
                  </a:lnTo>
                  <a:cubicBezTo>
                    <a:pt x="913924" y="9750"/>
                    <a:pt x="911868" y="7018"/>
                    <a:pt x="908915" y="6601"/>
                  </a:cubicBezTo>
                  <a:cubicBezTo>
                    <a:pt x="908910" y="6601"/>
                    <a:pt x="908905" y="6600"/>
                    <a:pt x="908900" y="6599"/>
                  </a:cubicBezTo>
                  <a:cubicBezTo>
                    <a:pt x="906010" y="6134"/>
                    <a:pt x="903291" y="8100"/>
                    <a:pt x="902826" y="10989"/>
                  </a:cubicBezTo>
                  <a:cubicBezTo>
                    <a:pt x="902815" y="11062"/>
                    <a:pt x="902804" y="11134"/>
                    <a:pt x="902796" y="11206"/>
                  </a:cubicBezTo>
                  <a:lnTo>
                    <a:pt x="902204" y="15423"/>
                  </a:lnTo>
                  <a:cubicBezTo>
                    <a:pt x="901291" y="22059"/>
                    <a:pt x="900458" y="27994"/>
                    <a:pt x="899754" y="34138"/>
                  </a:cubicBezTo>
                  <a:cubicBezTo>
                    <a:pt x="899406" y="37096"/>
                    <a:pt x="901521" y="39775"/>
                    <a:pt x="904479" y="40123"/>
                  </a:cubicBezTo>
                  <a:cubicBezTo>
                    <a:pt x="904487" y="40124"/>
                    <a:pt x="904494" y="40125"/>
                    <a:pt x="904502" y="40125"/>
                  </a:cubicBezTo>
                  <a:cubicBezTo>
                    <a:pt x="904707" y="40154"/>
                    <a:pt x="904914" y="40168"/>
                    <a:pt x="905122" y="40170"/>
                  </a:cubicBezTo>
                  <a:cubicBezTo>
                    <a:pt x="907867" y="40168"/>
                    <a:pt x="910174" y="38106"/>
                    <a:pt x="910481" y="35377"/>
                  </a:cubicBezTo>
                  <a:close/>
                  <a:moveTo>
                    <a:pt x="906631" y="275860"/>
                  </a:moveTo>
                  <a:cubicBezTo>
                    <a:pt x="909555" y="275273"/>
                    <a:pt x="911449" y="272427"/>
                    <a:pt x="910862" y="269503"/>
                  </a:cubicBezTo>
                  <a:cubicBezTo>
                    <a:pt x="910861" y="269499"/>
                    <a:pt x="910860" y="269494"/>
                    <a:pt x="910860" y="269490"/>
                  </a:cubicBezTo>
                  <a:cubicBezTo>
                    <a:pt x="903347" y="232552"/>
                    <a:pt x="896623" y="167201"/>
                    <a:pt x="907170" y="65620"/>
                  </a:cubicBezTo>
                  <a:cubicBezTo>
                    <a:pt x="907481" y="62648"/>
                    <a:pt x="905324" y="59985"/>
                    <a:pt x="902351" y="59674"/>
                  </a:cubicBezTo>
                  <a:cubicBezTo>
                    <a:pt x="902348" y="59674"/>
                    <a:pt x="902344" y="59673"/>
                    <a:pt x="902341" y="59673"/>
                  </a:cubicBezTo>
                  <a:cubicBezTo>
                    <a:pt x="899211" y="59448"/>
                    <a:pt x="896708" y="61532"/>
                    <a:pt x="896394" y="64502"/>
                  </a:cubicBezTo>
                  <a:cubicBezTo>
                    <a:pt x="887944" y="146000"/>
                    <a:pt x="889264" y="217619"/>
                    <a:pt x="900241" y="271639"/>
                  </a:cubicBezTo>
                  <a:cubicBezTo>
                    <a:pt x="900753" y="274161"/>
                    <a:pt x="902967" y="275975"/>
                    <a:pt x="905540" y="275981"/>
                  </a:cubicBezTo>
                  <a:cubicBezTo>
                    <a:pt x="905903" y="275983"/>
                    <a:pt x="906265" y="275942"/>
                    <a:pt x="906618" y="275860"/>
                  </a:cubicBezTo>
                  <a:close/>
                  <a:moveTo>
                    <a:pt x="1102706" y="464451"/>
                  </a:moveTo>
                  <a:cubicBezTo>
                    <a:pt x="1104583" y="462126"/>
                    <a:pt x="1104223" y="458720"/>
                    <a:pt x="1101902" y="456838"/>
                  </a:cubicBezTo>
                  <a:lnTo>
                    <a:pt x="1045544" y="411265"/>
                  </a:lnTo>
                  <a:cubicBezTo>
                    <a:pt x="1063048" y="416154"/>
                    <a:pt x="1096719" y="428881"/>
                    <a:pt x="1127131" y="441636"/>
                  </a:cubicBezTo>
                  <a:cubicBezTo>
                    <a:pt x="1129886" y="442795"/>
                    <a:pt x="1133060" y="441501"/>
                    <a:pt x="1134219" y="438745"/>
                  </a:cubicBezTo>
                  <a:cubicBezTo>
                    <a:pt x="1135378" y="435990"/>
                    <a:pt x="1134083" y="432816"/>
                    <a:pt x="1131328" y="431657"/>
                  </a:cubicBezTo>
                  <a:cubicBezTo>
                    <a:pt x="1033976" y="390832"/>
                    <a:pt x="1029876" y="397721"/>
                    <a:pt x="1027437" y="401881"/>
                  </a:cubicBezTo>
                  <a:cubicBezTo>
                    <a:pt x="1023900" y="407857"/>
                    <a:pt x="1031171" y="413635"/>
                    <a:pt x="1035485" y="417059"/>
                  </a:cubicBezTo>
                  <a:lnTo>
                    <a:pt x="1095097" y="465268"/>
                  </a:lnTo>
                  <a:cubicBezTo>
                    <a:pt x="1097422" y="467142"/>
                    <a:pt x="1100825" y="466782"/>
                    <a:pt x="1102706" y="464464"/>
                  </a:cubicBezTo>
                  <a:close/>
                  <a:moveTo>
                    <a:pt x="1132821" y="488759"/>
                  </a:moveTo>
                  <a:cubicBezTo>
                    <a:pt x="1134736" y="486466"/>
                    <a:pt x="1134429" y="483054"/>
                    <a:pt x="1132135" y="481138"/>
                  </a:cubicBezTo>
                  <a:cubicBezTo>
                    <a:pt x="1132134" y="481134"/>
                    <a:pt x="1132133" y="481134"/>
                    <a:pt x="1132133" y="481134"/>
                  </a:cubicBezTo>
                  <a:lnTo>
                    <a:pt x="1114810" y="466705"/>
                  </a:lnTo>
                  <a:cubicBezTo>
                    <a:pt x="1112514" y="464789"/>
                    <a:pt x="1109101" y="465097"/>
                    <a:pt x="1107185" y="467393"/>
                  </a:cubicBezTo>
                  <a:cubicBezTo>
                    <a:pt x="1105269" y="469690"/>
                    <a:pt x="1105577" y="473103"/>
                    <a:pt x="1107873" y="475018"/>
                  </a:cubicBezTo>
                  <a:lnTo>
                    <a:pt x="1125175" y="489451"/>
                  </a:lnTo>
                  <a:cubicBezTo>
                    <a:pt x="1127465" y="491371"/>
                    <a:pt x="1130879" y="491073"/>
                    <a:pt x="1132800" y="488783"/>
                  </a:cubicBezTo>
                  <a:cubicBezTo>
                    <a:pt x="1132807" y="488775"/>
                    <a:pt x="1132814" y="488767"/>
                    <a:pt x="1132821" y="488759"/>
                  </a:cubicBezTo>
                  <a:close/>
                  <a:moveTo>
                    <a:pt x="212331" y="156264"/>
                  </a:moveTo>
                  <a:cubicBezTo>
                    <a:pt x="214975" y="108720"/>
                    <a:pt x="212042" y="61030"/>
                    <a:pt x="203596" y="14168"/>
                  </a:cubicBezTo>
                  <a:cubicBezTo>
                    <a:pt x="203077" y="11233"/>
                    <a:pt x="200280" y="9274"/>
                    <a:pt x="197343" y="9792"/>
                  </a:cubicBezTo>
                  <a:cubicBezTo>
                    <a:pt x="197335" y="9794"/>
                    <a:pt x="197323" y="9796"/>
                    <a:pt x="197311" y="9798"/>
                  </a:cubicBezTo>
                  <a:cubicBezTo>
                    <a:pt x="194369" y="10324"/>
                    <a:pt x="192414" y="13133"/>
                    <a:pt x="192941" y="16074"/>
                  </a:cubicBezTo>
                  <a:cubicBezTo>
                    <a:pt x="192941" y="16077"/>
                    <a:pt x="192941" y="16080"/>
                    <a:pt x="192941" y="16083"/>
                  </a:cubicBezTo>
                  <a:cubicBezTo>
                    <a:pt x="201234" y="62119"/>
                    <a:pt x="204119" y="108967"/>
                    <a:pt x="201536" y="155673"/>
                  </a:cubicBezTo>
                  <a:cubicBezTo>
                    <a:pt x="201354" y="158648"/>
                    <a:pt x="203620" y="161205"/>
                    <a:pt x="206597" y="161384"/>
                  </a:cubicBezTo>
                  <a:cubicBezTo>
                    <a:pt x="206610" y="161385"/>
                    <a:pt x="206626" y="161386"/>
                    <a:pt x="206638" y="161387"/>
                  </a:cubicBezTo>
                  <a:cubicBezTo>
                    <a:pt x="206738" y="161395"/>
                    <a:pt x="206835" y="161395"/>
                    <a:pt x="206935" y="161387"/>
                  </a:cubicBezTo>
                  <a:cubicBezTo>
                    <a:pt x="209812" y="161388"/>
                    <a:pt x="212182" y="159136"/>
                    <a:pt x="212331" y="156264"/>
                  </a:cubicBezTo>
                  <a:close/>
                  <a:moveTo>
                    <a:pt x="203551" y="221897"/>
                  </a:moveTo>
                  <a:cubicBezTo>
                    <a:pt x="205821" y="211326"/>
                    <a:pt x="207575" y="201758"/>
                    <a:pt x="208823" y="192656"/>
                  </a:cubicBezTo>
                  <a:cubicBezTo>
                    <a:pt x="209241" y="189705"/>
                    <a:pt x="207189" y="186974"/>
                    <a:pt x="204240" y="186555"/>
                  </a:cubicBezTo>
                  <a:cubicBezTo>
                    <a:pt x="204231" y="186554"/>
                    <a:pt x="204223" y="186553"/>
                    <a:pt x="204215" y="186552"/>
                  </a:cubicBezTo>
                  <a:cubicBezTo>
                    <a:pt x="201278" y="186123"/>
                    <a:pt x="198550" y="188158"/>
                    <a:pt x="198119" y="191096"/>
                  </a:cubicBezTo>
                  <a:cubicBezTo>
                    <a:pt x="198119" y="191118"/>
                    <a:pt x="198115" y="191141"/>
                    <a:pt x="198111" y="191163"/>
                  </a:cubicBezTo>
                  <a:cubicBezTo>
                    <a:pt x="196872" y="200015"/>
                    <a:pt x="195194" y="209314"/>
                    <a:pt x="192981" y="219647"/>
                  </a:cubicBezTo>
                  <a:cubicBezTo>
                    <a:pt x="192349" y="222553"/>
                    <a:pt x="194196" y="225420"/>
                    <a:pt x="197101" y="226050"/>
                  </a:cubicBezTo>
                  <a:cubicBezTo>
                    <a:pt x="197113" y="226052"/>
                    <a:pt x="197125" y="226055"/>
                    <a:pt x="197137" y="226057"/>
                  </a:cubicBezTo>
                  <a:cubicBezTo>
                    <a:pt x="197508" y="226141"/>
                    <a:pt x="197886" y="226184"/>
                    <a:pt x="198268" y="226186"/>
                  </a:cubicBezTo>
                  <a:cubicBezTo>
                    <a:pt x="200823" y="226190"/>
                    <a:pt x="203032" y="224398"/>
                    <a:pt x="203551" y="221897"/>
                  </a:cubicBezTo>
                  <a:close/>
                  <a:moveTo>
                    <a:pt x="30802" y="348055"/>
                  </a:moveTo>
                  <a:cubicBezTo>
                    <a:pt x="30810" y="319639"/>
                    <a:pt x="27422" y="291324"/>
                    <a:pt x="20710" y="263712"/>
                  </a:cubicBezTo>
                  <a:cubicBezTo>
                    <a:pt x="29896" y="270476"/>
                    <a:pt x="47199" y="289979"/>
                    <a:pt x="50108" y="304232"/>
                  </a:cubicBezTo>
                  <a:cubicBezTo>
                    <a:pt x="50699" y="307149"/>
                    <a:pt x="53560" y="309149"/>
                    <a:pt x="56477" y="308457"/>
                  </a:cubicBezTo>
                  <a:cubicBezTo>
                    <a:pt x="59403" y="307870"/>
                    <a:pt x="61298" y="305024"/>
                    <a:pt x="60710" y="302099"/>
                  </a:cubicBezTo>
                  <a:cubicBezTo>
                    <a:pt x="60706" y="302095"/>
                    <a:pt x="60706" y="302091"/>
                    <a:pt x="60706" y="302087"/>
                  </a:cubicBezTo>
                  <a:cubicBezTo>
                    <a:pt x="56590" y="281779"/>
                    <a:pt x="30870" y="254204"/>
                    <a:pt x="19370" y="250932"/>
                  </a:cubicBezTo>
                  <a:cubicBezTo>
                    <a:pt x="14779" y="249548"/>
                    <a:pt x="12087" y="251536"/>
                    <a:pt x="10888" y="252803"/>
                  </a:cubicBezTo>
                  <a:cubicBezTo>
                    <a:pt x="7379" y="256526"/>
                    <a:pt x="8876" y="262428"/>
                    <a:pt x="10167" y="266054"/>
                  </a:cubicBezTo>
                  <a:cubicBezTo>
                    <a:pt x="16698" y="292894"/>
                    <a:pt x="19994" y="320419"/>
                    <a:pt x="19978" y="348043"/>
                  </a:cubicBezTo>
                  <a:cubicBezTo>
                    <a:pt x="19978" y="351032"/>
                    <a:pt x="22400" y="353455"/>
                    <a:pt x="25390" y="353455"/>
                  </a:cubicBezTo>
                  <a:lnTo>
                    <a:pt x="25390" y="353455"/>
                  </a:lnTo>
                  <a:cubicBezTo>
                    <a:pt x="28375" y="353455"/>
                    <a:pt x="30793" y="351039"/>
                    <a:pt x="30802" y="34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44"/>
            <p:cNvSpPr/>
            <p:nvPr/>
          </p:nvSpPr>
          <p:spPr>
            <a:xfrm>
              <a:off x="6393697" y="2171668"/>
              <a:ext cx="124222" cy="152560"/>
            </a:xfrm>
            <a:custGeom>
              <a:avLst/>
              <a:gdLst/>
              <a:ahLst/>
              <a:cxnLst/>
              <a:rect l="l" t="t" r="r" b="b"/>
              <a:pathLst>
                <a:path w="201170" h="247061" extrusionOk="0">
                  <a:moveTo>
                    <a:pt x="201170" y="247061"/>
                  </a:moveTo>
                  <a:lnTo>
                    <a:pt x="0" y="247061"/>
                  </a:lnTo>
                  <a:lnTo>
                    <a:pt x="15009" y="0"/>
                  </a:lnTo>
                  <a:lnTo>
                    <a:pt x="186161" y="0"/>
                  </a:lnTo>
                  <a:lnTo>
                    <a:pt x="201170" y="2470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44"/>
            <p:cNvSpPr/>
            <p:nvPr/>
          </p:nvSpPr>
          <p:spPr>
            <a:xfrm>
              <a:off x="6399115" y="2177001"/>
              <a:ext cx="113205" cy="70396"/>
            </a:xfrm>
            <a:custGeom>
              <a:avLst/>
              <a:gdLst/>
              <a:ahLst/>
              <a:cxnLst/>
              <a:rect l="l" t="t" r="r" b="b"/>
              <a:pathLst>
                <a:path w="183328" h="114002" extrusionOk="0">
                  <a:moveTo>
                    <a:pt x="10112" y="6531"/>
                  </a:moveTo>
                  <a:lnTo>
                    <a:pt x="8716" y="78308"/>
                  </a:lnTo>
                  <a:cubicBezTo>
                    <a:pt x="65943" y="133631"/>
                    <a:pt x="126915" y="135578"/>
                    <a:pt x="192044" y="78308"/>
                  </a:cubicBezTo>
                  <a:lnTo>
                    <a:pt x="188335" y="1416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44"/>
            <p:cNvSpPr/>
            <p:nvPr/>
          </p:nvSpPr>
          <p:spPr>
            <a:xfrm>
              <a:off x="6397269" y="2171668"/>
              <a:ext cx="124222" cy="152560"/>
            </a:xfrm>
            <a:custGeom>
              <a:avLst/>
              <a:gdLst/>
              <a:ahLst/>
              <a:cxnLst/>
              <a:rect l="l" t="t" r="r" b="b"/>
              <a:pathLst>
                <a:path w="201170" h="247061" extrusionOk="0">
                  <a:moveTo>
                    <a:pt x="201170" y="247061"/>
                  </a:moveTo>
                  <a:lnTo>
                    <a:pt x="0" y="247061"/>
                  </a:lnTo>
                  <a:lnTo>
                    <a:pt x="15009" y="0"/>
                  </a:lnTo>
                  <a:lnTo>
                    <a:pt x="186161" y="0"/>
                  </a:lnTo>
                  <a:lnTo>
                    <a:pt x="201170" y="247061"/>
                  </a:lnTo>
                  <a:close/>
                </a:path>
              </a:pathLst>
            </a:custGeom>
            <a:solidFill>
              <a:srgbClr val="9869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44"/>
            <p:cNvSpPr/>
            <p:nvPr/>
          </p:nvSpPr>
          <p:spPr>
            <a:xfrm>
              <a:off x="6390364" y="2168324"/>
              <a:ext cx="130896" cy="159239"/>
            </a:xfrm>
            <a:custGeom>
              <a:avLst/>
              <a:gdLst/>
              <a:ahLst/>
              <a:cxnLst/>
              <a:rect l="l" t="t" r="r" b="b"/>
              <a:pathLst>
                <a:path w="211977" h="257877" extrusionOk="0">
                  <a:moveTo>
                    <a:pt x="215284" y="264409"/>
                  </a:moveTo>
                  <a:lnTo>
                    <a:pt x="14122" y="264409"/>
                  </a:lnTo>
                  <a:cubicBezTo>
                    <a:pt x="12630" y="264406"/>
                    <a:pt x="11201" y="263790"/>
                    <a:pt x="10175" y="262706"/>
                  </a:cubicBezTo>
                  <a:cubicBezTo>
                    <a:pt x="9157" y="261622"/>
                    <a:pt x="8634" y="260166"/>
                    <a:pt x="8726" y="258683"/>
                  </a:cubicBezTo>
                  <a:lnTo>
                    <a:pt x="23735" y="11621"/>
                  </a:lnTo>
                  <a:cubicBezTo>
                    <a:pt x="23900" y="8763"/>
                    <a:pt x="26266" y="6531"/>
                    <a:pt x="29131" y="6531"/>
                  </a:cubicBezTo>
                  <a:lnTo>
                    <a:pt x="200276" y="6531"/>
                  </a:lnTo>
                  <a:cubicBezTo>
                    <a:pt x="203139" y="6530"/>
                    <a:pt x="205507" y="8762"/>
                    <a:pt x="205676" y="11621"/>
                  </a:cubicBezTo>
                  <a:lnTo>
                    <a:pt x="220684" y="258683"/>
                  </a:lnTo>
                  <a:cubicBezTo>
                    <a:pt x="220773" y="260166"/>
                    <a:pt x="220248" y="261621"/>
                    <a:pt x="219232" y="262706"/>
                  </a:cubicBezTo>
                  <a:cubicBezTo>
                    <a:pt x="218204" y="263790"/>
                    <a:pt x="216778" y="264406"/>
                    <a:pt x="215284" y="264409"/>
                  </a:cubicBezTo>
                  <a:close/>
                  <a:moveTo>
                    <a:pt x="19872" y="253589"/>
                  </a:moveTo>
                  <a:lnTo>
                    <a:pt x="209534" y="253589"/>
                  </a:lnTo>
                  <a:lnTo>
                    <a:pt x="195189" y="17347"/>
                  </a:lnTo>
                  <a:lnTo>
                    <a:pt x="34237" y="173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44"/>
            <p:cNvSpPr/>
            <p:nvPr/>
          </p:nvSpPr>
          <p:spPr>
            <a:xfrm>
              <a:off x="6315256" y="2059233"/>
              <a:ext cx="49484" cy="56606"/>
            </a:xfrm>
            <a:custGeom>
              <a:avLst/>
              <a:gdLst/>
              <a:ahLst/>
              <a:cxnLst/>
              <a:rect l="l" t="t" r="r" b="b"/>
              <a:pathLst>
                <a:path w="80136" h="91670" extrusionOk="0">
                  <a:moveTo>
                    <a:pt x="80724" y="33916"/>
                  </a:moveTo>
                  <a:cubicBezTo>
                    <a:pt x="94143" y="57004"/>
                    <a:pt x="90538" y="83992"/>
                    <a:pt x="72930" y="94237"/>
                  </a:cubicBezTo>
                  <a:cubicBezTo>
                    <a:pt x="55322" y="104481"/>
                    <a:pt x="29638" y="94237"/>
                    <a:pt x="16649" y="70858"/>
                  </a:cubicBezTo>
                  <a:cubicBezTo>
                    <a:pt x="3660" y="47480"/>
                    <a:pt x="6839" y="20782"/>
                    <a:pt x="24588" y="10538"/>
                  </a:cubicBezTo>
                  <a:cubicBezTo>
                    <a:pt x="42337" y="293"/>
                    <a:pt x="67449" y="10268"/>
                    <a:pt x="80724" y="33916"/>
                  </a:cubicBezTo>
                  <a:close/>
                </a:path>
              </a:pathLst>
            </a:custGeom>
            <a:solidFill>
              <a:srgbClr val="9869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44"/>
            <p:cNvSpPr/>
            <p:nvPr/>
          </p:nvSpPr>
          <p:spPr>
            <a:xfrm>
              <a:off x="6311917" y="2055899"/>
              <a:ext cx="56133" cy="63290"/>
            </a:xfrm>
            <a:custGeom>
              <a:avLst/>
              <a:gdLst/>
              <a:ahLst/>
              <a:cxnLst/>
              <a:rect l="l" t="t" r="r" b="b"/>
              <a:pathLst>
                <a:path w="90904" h="102494" extrusionOk="0">
                  <a:moveTo>
                    <a:pt x="63146" y="109025"/>
                  </a:moveTo>
                  <a:cubicBezTo>
                    <a:pt x="59356" y="109009"/>
                    <a:pt x="55582" y="108482"/>
                    <a:pt x="51932" y="107460"/>
                  </a:cubicBezTo>
                  <a:cubicBezTo>
                    <a:pt x="37881" y="103597"/>
                    <a:pt x="25266" y="93183"/>
                    <a:pt x="17327" y="78891"/>
                  </a:cubicBezTo>
                  <a:cubicBezTo>
                    <a:pt x="2729" y="52619"/>
                    <a:pt x="7111" y="22911"/>
                    <a:pt x="27290" y="11258"/>
                  </a:cubicBezTo>
                  <a:cubicBezTo>
                    <a:pt x="35740" y="6382"/>
                    <a:pt x="46065" y="5223"/>
                    <a:pt x="56378" y="8039"/>
                  </a:cubicBezTo>
                  <a:cubicBezTo>
                    <a:pt x="70204" y="11842"/>
                    <a:pt x="82763" y="22260"/>
                    <a:pt x="90822" y="36633"/>
                  </a:cubicBezTo>
                  <a:cubicBezTo>
                    <a:pt x="105662" y="62184"/>
                    <a:pt x="101284" y="92539"/>
                    <a:pt x="81056" y="104305"/>
                  </a:cubicBezTo>
                  <a:cubicBezTo>
                    <a:pt x="75608" y="107435"/>
                    <a:pt x="69428" y="109065"/>
                    <a:pt x="63146" y="109025"/>
                  </a:cubicBezTo>
                  <a:close/>
                  <a:moveTo>
                    <a:pt x="45277" y="17351"/>
                  </a:moveTo>
                  <a:cubicBezTo>
                    <a:pt x="40867" y="17310"/>
                    <a:pt x="36529" y="18449"/>
                    <a:pt x="32706" y="20646"/>
                  </a:cubicBezTo>
                  <a:cubicBezTo>
                    <a:pt x="17686" y="29301"/>
                    <a:pt x="15090" y="52583"/>
                    <a:pt x="26803" y="73635"/>
                  </a:cubicBezTo>
                  <a:cubicBezTo>
                    <a:pt x="33242" y="85236"/>
                    <a:pt x="43703" y="93972"/>
                    <a:pt x="54805" y="97030"/>
                  </a:cubicBezTo>
                  <a:cubicBezTo>
                    <a:pt x="62499" y="99130"/>
                    <a:pt x="69693" y="98426"/>
                    <a:pt x="75620" y="94974"/>
                  </a:cubicBezTo>
                  <a:cubicBezTo>
                    <a:pt x="90701" y="86194"/>
                    <a:pt x="93325" y="62461"/>
                    <a:pt x="81455" y="42053"/>
                  </a:cubicBezTo>
                  <a:cubicBezTo>
                    <a:pt x="81455" y="42024"/>
                    <a:pt x="81427" y="42012"/>
                    <a:pt x="81415" y="41984"/>
                  </a:cubicBezTo>
                  <a:cubicBezTo>
                    <a:pt x="74747" y="30102"/>
                    <a:pt x="64587" y="21547"/>
                    <a:pt x="53522" y="18505"/>
                  </a:cubicBezTo>
                  <a:cubicBezTo>
                    <a:pt x="50838" y="17749"/>
                    <a:pt x="48065" y="17359"/>
                    <a:pt x="45277" y="173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44"/>
            <p:cNvSpPr/>
            <p:nvPr/>
          </p:nvSpPr>
          <p:spPr>
            <a:xfrm>
              <a:off x="6547351" y="2059233"/>
              <a:ext cx="49483" cy="56606"/>
            </a:xfrm>
            <a:custGeom>
              <a:avLst/>
              <a:gdLst/>
              <a:ahLst/>
              <a:cxnLst/>
              <a:rect l="l" t="t" r="r" b="b"/>
              <a:pathLst>
                <a:path w="80134" h="91670" extrusionOk="0">
                  <a:moveTo>
                    <a:pt x="16847" y="33916"/>
                  </a:moveTo>
                  <a:cubicBezTo>
                    <a:pt x="3423" y="57004"/>
                    <a:pt x="7033" y="83992"/>
                    <a:pt x="24637" y="94237"/>
                  </a:cubicBezTo>
                  <a:cubicBezTo>
                    <a:pt x="42241" y="104481"/>
                    <a:pt x="67933" y="94237"/>
                    <a:pt x="80918" y="70858"/>
                  </a:cubicBezTo>
                  <a:cubicBezTo>
                    <a:pt x="93902" y="47480"/>
                    <a:pt x="90732" y="20782"/>
                    <a:pt x="72983" y="10538"/>
                  </a:cubicBezTo>
                  <a:cubicBezTo>
                    <a:pt x="55234" y="293"/>
                    <a:pt x="29546" y="10268"/>
                    <a:pt x="16847" y="33916"/>
                  </a:cubicBezTo>
                  <a:close/>
                </a:path>
              </a:pathLst>
            </a:custGeom>
            <a:solidFill>
              <a:srgbClr val="9869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44"/>
            <p:cNvSpPr/>
            <p:nvPr/>
          </p:nvSpPr>
          <p:spPr>
            <a:xfrm>
              <a:off x="6544039" y="2055907"/>
              <a:ext cx="56145" cy="63281"/>
            </a:xfrm>
            <a:custGeom>
              <a:avLst/>
              <a:gdLst/>
              <a:ahLst/>
              <a:cxnLst/>
              <a:rect l="l" t="t" r="r" b="b"/>
              <a:pathLst>
                <a:path w="90923" h="102480" extrusionOk="0">
                  <a:moveTo>
                    <a:pt x="45195" y="109010"/>
                  </a:moveTo>
                  <a:cubicBezTo>
                    <a:pt x="38913" y="109059"/>
                    <a:pt x="32732" y="107437"/>
                    <a:pt x="27281" y="104315"/>
                  </a:cubicBezTo>
                  <a:cubicBezTo>
                    <a:pt x="7073" y="92549"/>
                    <a:pt x="2675" y="62222"/>
                    <a:pt x="17487" y="36687"/>
                  </a:cubicBezTo>
                  <a:cubicBezTo>
                    <a:pt x="25132" y="22523"/>
                    <a:pt x="37429" y="12141"/>
                    <a:pt x="51287" y="8190"/>
                  </a:cubicBezTo>
                  <a:cubicBezTo>
                    <a:pt x="61853" y="5200"/>
                    <a:pt x="72412" y="6271"/>
                    <a:pt x="81063" y="11248"/>
                  </a:cubicBezTo>
                  <a:cubicBezTo>
                    <a:pt x="101242" y="22917"/>
                    <a:pt x="105628" y="52609"/>
                    <a:pt x="91026" y="78892"/>
                  </a:cubicBezTo>
                  <a:cubicBezTo>
                    <a:pt x="83079" y="93169"/>
                    <a:pt x="70464" y="103582"/>
                    <a:pt x="56421" y="107461"/>
                  </a:cubicBezTo>
                  <a:cubicBezTo>
                    <a:pt x="52766" y="108479"/>
                    <a:pt x="48990" y="109002"/>
                    <a:pt x="45195" y="109010"/>
                  </a:cubicBezTo>
                  <a:close/>
                  <a:moveTo>
                    <a:pt x="62924" y="17348"/>
                  </a:moveTo>
                  <a:cubicBezTo>
                    <a:pt x="59990" y="17360"/>
                    <a:pt x="57072" y="17783"/>
                    <a:pt x="54256" y="18604"/>
                  </a:cubicBezTo>
                  <a:cubicBezTo>
                    <a:pt x="43163" y="21762"/>
                    <a:pt x="33228" y="30244"/>
                    <a:pt x="26971" y="41885"/>
                  </a:cubicBezTo>
                  <a:cubicBezTo>
                    <a:pt x="26940" y="41934"/>
                    <a:pt x="26911" y="41986"/>
                    <a:pt x="26887" y="42038"/>
                  </a:cubicBezTo>
                  <a:cubicBezTo>
                    <a:pt x="15032" y="62447"/>
                    <a:pt x="17632" y="86179"/>
                    <a:pt x="32721" y="94959"/>
                  </a:cubicBezTo>
                  <a:cubicBezTo>
                    <a:pt x="38680" y="98424"/>
                    <a:pt x="45883" y="99116"/>
                    <a:pt x="53548" y="97015"/>
                  </a:cubicBezTo>
                  <a:cubicBezTo>
                    <a:pt x="64642" y="93957"/>
                    <a:pt x="75112" y="85222"/>
                    <a:pt x="81554" y="73621"/>
                  </a:cubicBezTo>
                  <a:cubicBezTo>
                    <a:pt x="93263" y="52581"/>
                    <a:pt x="90656" y="29299"/>
                    <a:pt x="75647" y="20632"/>
                  </a:cubicBezTo>
                  <a:cubicBezTo>
                    <a:pt x="71772" y="18426"/>
                    <a:pt x="67381" y="17292"/>
                    <a:pt x="62924" y="17340"/>
                  </a:cubicBezTo>
                  <a:close/>
                  <a:moveTo>
                    <a:pt x="22207" y="39318"/>
                  </a:moveTo>
                  <a:lnTo>
                    <a:pt x="22207" y="393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44"/>
            <p:cNvSpPr/>
            <p:nvPr/>
          </p:nvSpPr>
          <p:spPr>
            <a:xfrm>
              <a:off x="6323670" y="1856172"/>
              <a:ext cx="258234" cy="296637"/>
            </a:xfrm>
            <a:custGeom>
              <a:avLst/>
              <a:gdLst/>
              <a:ahLst/>
              <a:cxnLst/>
              <a:rect l="l" t="t" r="r" b="b"/>
              <a:pathLst>
                <a:path w="418192" h="480383" extrusionOk="0">
                  <a:moveTo>
                    <a:pt x="410444" y="144337"/>
                  </a:moveTo>
                  <a:cubicBezTo>
                    <a:pt x="416176" y="143628"/>
                    <a:pt x="421355" y="140570"/>
                    <a:pt x="424737" y="135887"/>
                  </a:cubicBezTo>
                  <a:cubicBezTo>
                    <a:pt x="426866" y="132969"/>
                    <a:pt x="427441" y="129513"/>
                    <a:pt x="426411" y="125879"/>
                  </a:cubicBezTo>
                  <a:cubicBezTo>
                    <a:pt x="421623" y="108939"/>
                    <a:pt x="373297" y="85239"/>
                    <a:pt x="344325" y="72363"/>
                  </a:cubicBezTo>
                  <a:cubicBezTo>
                    <a:pt x="365973" y="69248"/>
                    <a:pt x="396357" y="62766"/>
                    <a:pt x="402699" y="50449"/>
                  </a:cubicBezTo>
                  <a:cubicBezTo>
                    <a:pt x="404783" y="46425"/>
                    <a:pt x="404558" y="41879"/>
                    <a:pt x="402063" y="37694"/>
                  </a:cubicBezTo>
                  <a:cubicBezTo>
                    <a:pt x="390072" y="17442"/>
                    <a:pt x="318887" y="28519"/>
                    <a:pt x="282459" y="35706"/>
                  </a:cubicBezTo>
                  <a:cubicBezTo>
                    <a:pt x="287586" y="27139"/>
                    <a:pt x="291465" y="16907"/>
                    <a:pt x="285952" y="10758"/>
                  </a:cubicBezTo>
                  <a:cubicBezTo>
                    <a:pt x="280439" y="4610"/>
                    <a:pt x="268887" y="-8250"/>
                    <a:pt x="119306" y="87722"/>
                  </a:cubicBezTo>
                  <a:cubicBezTo>
                    <a:pt x="53601" y="129875"/>
                    <a:pt x="16808" y="181311"/>
                    <a:pt x="9915" y="240626"/>
                  </a:cubicBezTo>
                  <a:cubicBezTo>
                    <a:pt x="-2643" y="348661"/>
                    <a:pt x="87498" y="443184"/>
                    <a:pt x="91345" y="447160"/>
                  </a:cubicBezTo>
                  <a:cubicBezTo>
                    <a:pt x="92037" y="447877"/>
                    <a:pt x="92914" y="448388"/>
                    <a:pt x="93880" y="448637"/>
                  </a:cubicBezTo>
                  <a:lnTo>
                    <a:pt x="240926" y="486746"/>
                  </a:lnTo>
                  <a:cubicBezTo>
                    <a:pt x="241367" y="486858"/>
                    <a:pt x="241822" y="486915"/>
                    <a:pt x="242278" y="486915"/>
                  </a:cubicBezTo>
                  <a:cubicBezTo>
                    <a:pt x="242966" y="486915"/>
                    <a:pt x="243649" y="486785"/>
                    <a:pt x="244290" y="486533"/>
                  </a:cubicBezTo>
                  <a:lnTo>
                    <a:pt x="388603" y="428811"/>
                  </a:lnTo>
                  <a:cubicBezTo>
                    <a:pt x="390083" y="428208"/>
                    <a:pt x="391225" y="426985"/>
                    <a:pt x="391730" y="425468"/>
                  </a:cubicBezTo>
                  <a:cubicBezTo>
                    <a:pt x="440772" y="276016"/>
                    <a:pt x="407752" y="178619"/>
                    <a:pt x="388728" y="139991"/>
                  </a:cubicBezTo>
                  <a:cubicBezTo>
                    <a:pt x="395520" y="143069"/>
                    <a:pt x="403342" y="145339"/>
                    <a:pt x="410444" y="144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44"/>
            <p:cNvSpPr/>
            <p:nvPr/>
          </p:nvSpPr>
          <p:spPr>
            <a:xfrm>
              <a:off x="6350781" y="1923519"/>
              <a:ext cx="212889" cy="290762"/>
            </a:xfrm>
            <a:custGeom>
              <a:avLst/>
              <a:gdLst/>
              <a:ahLst/>
              <a:cxnLst/>
              <a:rect l="l" t="t" r="r" b="b"/>
              <a:pathLst>
                <a:path w="344759" h="470869" extrusionOk="0">
                  <a:moveTo>
                    <a:pt x="353475" y="163966"/>
                  </a:moveTo>
                  <a:lnTo>
                    <a:pt x="353475" y="251552"/>
                  </a:lnTo>
                  <a:cubicBezTo>
                    <a:pt x="353475" y="346800"/>
                    <a:pt x="276267" y="477400"/>
                    <a:pt x="181168" y="477400"/>
                  </a:cubicBezTo>
                  <a:cubicBezTo>
                    <a:pt x="86070" y="477400"/>
                    <a:pt x="8716" y="347532"/>
                    <a:pt x="8716" y="251552"/>
                  </a:cubicBezTo>
                  <a:lnTo>
                    <a:pt x="8716" y="171479"/>
                  </a:lnTo>
                  <a:cubicBezTo>
                    <a:pt x="8716" y="171479"/>
                    <a:pt x="41763" y="149976"/>
                    <a:pt x="51288" y="49827"/>
                  </a:cubicBezTo>
                  <a:lnTo>
                    <a:pt x="140327" y="6531"/>
                  </a:lnTo>
                  <a:cubicBezTo>
                    <a:pt x="140327" y="6531"/>
                    <a:pt x="81301" y="68296"/>
                    <a:pt x="96165" y="78686"/>
                  </a:cubicBezTo>
                  <a:cubicBezTo>
                    <a:pt x="111029" y="89075"/>
                    <a:pt x="168324" y="16921"/>
                    <a:pt x="168324" y="16921"/>
                  </a:cubicBezTo>
                  <a:cubicBezTo>
                    <a:pt x="168324" y="16921"/>
                    <a:pt x="182754" y="87059"/>
                    <a:pt x="206997" y="83740"/>
                  </a:cubicBezTo>
                  <a:cubicBezTo>
                    <a:pt x="231240" y="80420"/>
                    <a:pt x="206997" y="30344"/>
                    <a:pt x="206997" y="30344"/>
                  </a:cubicBezTo>
                  <a:cubicBezTo>
                    <a:pt x="206997" y="30344"/>
                    <a:pt x="251734" y="81575"/>
                    <a:pt x="267177" y="72051"/>
                  </a:cubicBezTo>
                  <a:cubicBezTo>
                    <a:pt x="282620" y="62526"/>
                    <a:pt x="243509" y="6966"/>
                    <a:pt x="243509" y="6966"/>
                  </a:cubicBezTo>
                  <a:lnTo>
                    <a:pt x="313789" y="60362"/>
                  </a:lnTo>
                  <a:cubicBezTo>
                    <a:pt x="313789" y="60362"/>
                    <a:pt x="318839" y="136114"/>
                    <a:pt x="353475" y="16396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44"/>
            <p:cNvSpPr/>
            <p:nvPr/>
          </p:nvSpPr>
          <p:spPr>
            <a:xfrm>
              <a:off x="6347450" y="1920186"/>
              <a:ext cx="219565" cy="297444"/>
            </a:xfrm>
            <a:custGeom>
              <a:avLst/>
              <a:gdLst/>
              <a:ahLst/>
              <a:cxnLst/>
              <a:rect l="l" t="t" r="r" b="b"/>
              <a:pathLst>
                <a:path w="355571" h="481691" extrusionOk="0">
                  <a:moveTo>
                    <a:pt x="186568" y="488223"/>
                  </a:moveTo>
                  <a:cubicBezTo>
                    <a:pt x="90777" y="488223"/>
                    <a:pt x="8716" y="361070"/>
                    <a:pt x="8716" y="256971"/>
                  </a:cubicBezTo>
                  <a:lnTo>
                    <a:pt x="8716" y="176881"/>
                  </a:lnTo>
                  <a:cubicBezTo>
                    <a:pt x="8716" y="175050"/>
                    <a:pt x="9645" y="173340"/>
                    <a:pt x="11183" y="172342"/>
                  </a:cubicBezTo>
                  <a:cubicBezTo>
                    <a:pt x="11436" y="172157"/>
                    <a:pt x="42246" y="150062"/>
                    <a:pt x="51320" y="54722"/>
                  </a:cubicBezTo>
                  <a:cubicBezTo>
                    <a:pt x="51489" y="52843"/>
                    <a:pt x="52636" y="51189"/>
                    <a:pt x="54338" y="50368"/>
                  </a:cubicBezTo>
                  <a:lnTo>
                    <a:pt x="143377" y="7072"/>
                  </a:lnTo>
                  <a:cubicBezTo>
                    <a:pt x="145731" y="5934"/>
                    <a:pt x="148567" y="6638"/>
                    <a:pt x="150112" y="8750"/>
                  </a:cubicBezTo>
                  <a:cubicBezTo>
                    <a:pt x="151658" y="10863"/>
                    <a:pt x="151468" y="13776"/>
                    <a:pt x="149662" y="15671"/>
                  </a:cubicBezTo>
                  <a:cubicBezTo>
                    <a:pt x="123105" y="43460"/>
                    <a:pt x="101690" y="73972"/>
                    <a:pt x="104704" y="79694"/>
                  </a:cubicBezTo>
                  <a:cubicBezTo>
                    <a:pt x="110442" y="82511"/>
                    <a:pt x="139373" y="56907"/>
                    <a:pt x="169487" y="18935"/>
                  </a:cubicBezTo>
                  <a:cubicBezTo>
                    <a:pt x="170787" y="17277"/>
                    <a:pt x="172935" y="16532"/>
                    <a:pt x="174984" y="17031"/>
                  </a:cubicBezTo>
                  <a:cubicBezTo>
                    <a:pt x="177028" y="17530"/>
                    <a:pt x="178601" y="19156"/>
                    <a:pt x="179027" y="21216"/>
                  </a:cubicBezTo>
                  <a:cubicBezTo>
                    <a:pt x="184608" y="48276"/>
                    <a:pt x="198434" y="85424"/>
                    <a:pt x="211681" y="83774"/>
                  </a:cubicBezTo>
                  <a:cubicBezTo>
                    <a:pt x="214711" y="83352"/>
                    <a:pt x="215821" y="81955"/>
                    <a:pt x="216445" y="80788"/>
                  </a:cubicBezTo>
                  <a:cubicBezTo>
                    <a:pt x="220939" y="72415"/>
                    <a:pt x="213371" y="50151"/>
                    <a:pt x="207536" y="38088"/>
                  </a:cubicBezTo>
                  <a:cubicBezTo>
                    <a:pt x="206364" y="35649"/>
                    <a:pt x="207169" y="32720"/>
                    <a:pt x="209423" y="31223"/>
                  </a:cubicBezTo>
                  <a:cubicBezTo>
                    <a:pt x="211681" y="29722"/>
                    <a:pt x="214703" y="30125"/>
                    <a:pt x="216485" y="32169"/>
                  </a:cubicBezTo>
                  <a:cubicBezTo>
                    <a:pt x="238709" y="57619"/>
                    <a:pt x="263656" y="76616"/>
                    <a:pt x="269744" y="72809"/>
                  </a:cubicBezTo>
                  <a:cubicBezTo>
                    <a:pt x="269953" y="72680"/>
                    <a:pt x="270376" y="72407"/>
                    <a:pt x="270629" y="71200"/>
                  </a:cubicBezTo>
                  <a:cubicBezTo>
                    <a:pt x="272786" y="60686"/>
                    <a:pt x="255741" y="31416"/>
                    <a:pt x="244503" y="15434"/>
                  </a:cubicBezTo>
                  <a:cubicBezTo>
                    <a:pt x="242962" y="13257"/>
                    <a:pt x="243249" y="10275"/>
                    <a:pt x="245179" y="8432"/>
                  </a:cubicBezTo>
                  <a:cubicBezTo>
                    <a:pt x="247100" y="6590"/>
                    <a:pt x="250077" y="6416"/>
                    <a:pt x="252196" y="8030"/>
                  </a:cubicBezTo>
                  <a:lnTo>
                    <a:pt x="322464" y="61426"/>
                  </a:lnTo>
                  <a:cubicBezTo>
                    <a:pt x="323714" y="62367"/>
                    <a:pt x="324491" y="63812"/>
                    <a:pt x="324593" y="65373"/>
                  </a:cubicBezTo>
                  <a:cubicBezTo>
                    <a:pt x="324649" y="66106"/>
                    <a:pt x="329920" y="139105"/>
                    <a:pt x="362275" y="165135"/>
                  </a:cubicBezTo>
                  <a:cubicBezTo>
                    <a:pt x="363545" y="166165"/>
                    <a:pt x="364283" y="167715"/>
                    <a:pt x="364287" y="169348"/>
                  </a:cubicBezTo>
                  <a:lnTo>
                    <a:pt x="364287" y="256955"/>
                  </a:lnTo>
                  <a:cubicBezTo>
                    <a:pt x="364279" y="350097"/>
                    <a:pt x="289658" y="488223"/>
                    <a:pt x="186568" y="488223"/>
                  </a:cubicBezTo>
                  <a:close/>
                  <a:moveTo>
                    <a:pt x="19520" y="179460"/>
                  </a:moveTo>
                  <a:lnTo>
                    <a:pt x="19520" y="256955"/>
                  </a:lnTo>
                  <a:cubicBezTo>
                    <a:pt x="19520" y="354113"/>
                    <a:pt x="98173" y="477382"/>
                    <a:pt x="186564" y="477382"/>
                  </a:cubicBezTo>
                  <a:cubicBezTo>
                    <a:pt x="274870" y="477382"/>
                    <a:pt x="353451" y="354113"/>
                    <a:pt x="353451" y="256955"/>
                  </a:cubicBezTo>
                  <a:lnTo>
                    <a:pt x="353451" y="171891"/>
                  </a:lnTo>
                  <a:cubicBezTo>
                    <a:pt x="322319" y="144497"/>
                    <a:pt x="315177" y="82064"/>
                    <a:pt x="313978" y="68604"/>
                  </a:cubicBezTo>
                  <a:lnTo>
                    <a:pt x="269137" y="34515"/>
                  </a:lnTo>
                  <a:cubicBezTo>
                    <a:pt x="276548" y="48059"/>
                    <a:pt x="283220" y="63687"/>
                    <a:pt x="281208" y="73413"/>
                  </a:cubicBezTo>
                  <a:cubicBezTo>
                    <a:pt x="280431" y="77203"/>
                    <a:pt x="278432" y="80189"/>
                    <a:pt x="275418" y="82052"/>
                  </a:cubicBezTo>
                  <a:cubicBezTo>
                    <a:pt x="263282" y="89504"/>
                    <a:pt x="242253" y="73425"/>
                    <a:pt x="226327" y="58191"/>
                  </a:cubicBezTo>
                  <a:cubicBezTo>
                    <a:pt x="228778" y="68057"/>
                    <a:pt x="229820" y="78712"/>
                    <a:pt x="225973" y="85911"/>
                  </a:cubicBezTo>
                  <a:cubicBezTo>
                    <a:pt x="223382" y="90739"/>
                    <a:pt x="218944" y="93705"/>
                    <a:pt x="213121" y="94493"/>
                  </a:cubicBezTo>
                  <a:cubicBezTo>
                    <a:pt x="190053" y="97652"/>
                    <a:pt x="176565" y="56231"/>
                    <a:pt x="170940" y="34330"/>
                  </a:cubicBezTo>
                  <a:cubicBezTo>
                    <a:pt x="147787" y="62448"/>
                    <a:pt x="113399" y="99004"/>
                    <a:pt x="98447" y="88518"/>
                  </a:cubicBezTo>
                  <a:cubicBezTo>
                    <a:pt x="95755" y="86631"/>
                    <a:pt x="94161" y="83798"/>
                    <a:pt x="93811" y="80302"/>
                  </a:cubicBezTo>
                  <a:cubicBezTo>
                    <a:pt x="92604" y="68266"/>
                    <a:pt x="109074" y="45789"/>
                    <a:pt x="123322" y="28837"/>
                  </a:cubicBezTo>
                  <a:lnTo>
                    <a:pt x="61758" y="58754"/>
                  </a:lnTo>
                  <a:cubicBezTo>
                    <a:pt x="53191" y="143423"/>
                    <a:pt x="27644" y="172286"/>
                    <a:pt x="19520" y="17946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44"/>
            <p:cNvSpPr/>
            <p:nvPr/>
          </p:nvSpPr>
          <p:spPr>
            <a:xfrm>
              <a:off x="6350781" y="1923519"/>
              <a:ext cx="212889" cy="290762"/>
            </a:xfrm>
            <a:custGeom>
              <a:avLst/>
              <a:gdLst/>
              <a:ahLst/>
              <a:cxnLst/>
              <a:rect l="l" t="t" r="r" b="b"/>
              <a:pathLst>
                <a:path w="344759" h="470869" extrusionOk="0">
                  <a:moveTo>
                    <a:pt x="353475" y="163966"/>
                  </a:moveTo>
                  <a:lnTo>
                    <a:pt x="353475" y="251552"/>
                  </a:lnTo>
                  <a:cubicBezTo>
                    <a:pt x="353475" y="346800"/>
                    <a:pt x="276267" y="477400"/>
                    <a:pt x="181168" y="477400"/>
                  </a:cubicBezTo>
                  <a:cubicBezTo>
                    <a:pt x="86070" y="477400"/>
                    <a:pt x="8716" y="347532"/>
                    <a:pt x="8716" y="251552"/>
                  </a:cubicBezTo>
                  <a:lnTo>
                    <a:pt x="8716" y="171479"/>
                  </a:lnTo>
                  <a:cubicBezTo>
                    <a:pt x="8716" y="171479"/>
                    <a:pt x="41763" y="149976"/>
                    <a:pt x="51288" y="49827"/>
                  </a:cubicBezTo>
                  <a:lnTo>
                    <a:pt x="140327" y="6531"/>
                  </a:lnTo>
                  <a:cubicBezTo>
                    <a:pt x="140327" y="6531"/>
                    <a:pt x="81301" y="68296"/>
                    <a:pt x="96165" y="78686"/>
                  </a:cubicBezTo>
                  <a:cubicBezTo>
                    <a:pt x="111029" y="89075"/>
                    <a:pt x="168324" y="16921"/>
                    <a:pt x="168324" y="16921"/>
                  </a:cubicBezTo>
                  <a:cubicBezTo>
                    <a:pt x="168324" y="16921"/>
                    <a:pt x="182754" y="87059"/>
                    <a:pt x="206997" y="83740"/>
                  </a:cubicBezTo>
                  <a:cubicBezTo>
                    <a:pt x="231240" y="80420"/>
                    <a:pt x="206997" y="30344"/>
                    <a:pt x="206997" y="30344"/>
                  </a:cubicBezTo>
                  <a:cubicBezTo>
                    <a:pt x="206997" y="30344"/>
                    <a:pt x="251734" y="81575"/>
                    <a:pt x="267177" y="72051"/>
                  </a:cubicBezTo>
                  <a:cubicBezTo>
                    <a:pt x="282620" y="62526"/>
                    <a:pt x="243509" y="6966"/>
                    <a:pt x="243509" y="6966"/>
                  </a:cubicBezTo>
                  <a:lnTo>
                    <a:pt x="313789" y="60362"/>
                  </a:lnTo>
                  <a:cubicBezTo>
                    <a:pt x="313789" y="60362"/>
                    <a:pt x="318839" y="136114"/>
                    <a:pt x="353475" y="163966"/>
                  </a:cubicBezTo>
                  <a:close/>
                </a:path>
              </a:pathLst>
            </a:custGeom>
            <a:solidFill>
              <a:srgbClr val="9869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44"/>
            <p:cNvSpPr/>
            <p:nvPr/>
          </p:nvSpPr>
          <p:spPr>
            <a:xfrm>
              <a:off x="6347450" y="1920186"/>
              <a:ext cx="219565" cy="297444"/>
            </a:xfrm>
            <a:custGeom>
              <a:avLst/>
              <a:gdLst/>
              <a:ahLst/>
              <a:cxnLst/>
              <a:rect l="l" t="t" r="r" b="b"/>
              <a:pathLst>
                <a:path w="355571" h="481691" extrusionOk="0">
                  <a:moveTo>
                    <a:pt x="186568" y="488223"/>
                  </a:moveTo>
                  <a:cubicBezTo>
                    <a:pt x="90777" y="488223"/>
                    <a:pt x="8716" y="361070"/>
                    <a:pt x="8716" y="256971"/>
                  </a:cubicBezTo>
                  <a:lnTo>
                    <a:pt x="8716" y="176881"/>
                  </a:lnTo>
                  <a:cubicBezTo>
                    <a:pt x="8716" y="175050"/>
                    <a:pt x="9645" y="173340"/>
                    <a:pt x="11183" y="172342"/>
                  </a:cubicBezTo>
                  <a:cubicBezTo>
                    <a:pt x="11436" y="172157"/>
                    <a:pt x="42246" y="150062"/>
                    <a:pt x="51320" y="54722"/>
                  </a:cubicBezTo>
                  <a:cubicBezTo>
                    <a:pt x="51489" y="52843"/>
                    <a:pt x="52636" y="51189"/>
                    <a:pt x="54338" y="50368"/>
                  </a:cubicBezTo>
                  <a:lnTo>
                    <a:pt x="143377" y="7072"/>
                  </a:lnTo>
                  <a:cubicBezTo>
                    <a:pt x="145731" y="5934"/>
                    <a:pt x="148567" y="6638"/>
                    <a:pt x="150112" y="8750"/>
                  </a:cubicBezTo>
                  <a:cubicBezTo>
                    <a:pt x="151658" y="10863"/>
                    <a:pt x="151468" y="13776"/>
                    <a:pt x="149662" y="15671"/>
                  </a:cubicBezTo>
                  <a:cubicBezTo>
                    <a:pt x="123105" y="43460"/>
                    <a:pt x="101690" y="73972"/>
                    <a:pt x="104704" y="79694"/>
                  </a:cubicBezTo>
                  <a:cubicBezTo>
                    <a:pt x="110442" y="82511"/>
                    <a:pt x="139373" y="56907"/>
                    <a:pt x="169487" y="18935"/>
                  </a:cubicBezTo>
                  <a:cubicBezTo>
                    <a:pt x="170787" y="17277"/>
                    <a:pt x="172935" y="16532"/>
                    <a:pt x="174984" y="17031"/>
                  </a:cubicBezTo>
                  <a:cubicBezTo>
                    <a:pt x="177028" y="17530"/>
                    <a:pt x="178601" y="19156"/>
                    <a:pt x="179027" y="21216"/>
                  </a:cubicBezTo>
                  <a:cubicBezTo>
                    <a:pt x="184608" y="48276"/>
                    <a:pt x="198434" y="85424"/>
                    <a:pt x="211681" y="83774"/>
                  </a:cubicBezTo>
                  <a:cubicBezTo>
                    <a:pt x="214711" y="83352"/>
                    <a:pt x="215821" y="81955"/>
                    <a:pt x="216445" y="80788"/>
                  </a:cubicBezTo>
                  <a:cubicBezTo>
                    <a:pt x="220939" y="72415"/>
                    <a:pt x="213371" y="50151"/>
                    <a:pt x="207536" y="38088"/>
                  </a:cubicBezTo>
                  <a:cubicBezTo>
                    <a:pt x="206364" y="35649"/>
                    <a:pt x="207169" y="32720"/>
                    <a:pt x="209423" y="31223"/>
                  </a:cubicBezTo>
                  <a:cubicBezTo>
                    <a:pt x="211681" y="29722"/>
                    <a:pt x="214703" y="30125"/>
                    <a:pt x="216485" y="32169"/>
                  </a:cubicBezTo>
                  <a:cubicBezTo>
                    <a:pt x="238709" y="57619"/>
                    <a:pt x="263656" y="76616"/>
                    <a:pt x="269744" y="72809"/>
                  </a:cubicBezTo>
                  <a:cubicBezTo>
                    <a:pt x="269953" y="72680"/>
                    <a:pt x="270376" y="72407"/>
                    <a:pt x="270629" y="71200"/>
                  </a:cubicBezTo>
                  <a:cubicBezTo>
                    <a:pt x="272786" y="60686"/>
                    <a:pt x="255741" y="31416"/>
                    <a:pt x="244503" y="15434"/>
                  </a:cubicBezTo>
                  <a:cubicBezTo>
                    <a:pt x="242962" y="13257"/>
                    <a:pt x="243249" y="10275"/>
                    <a:pt x="245179" y="8432"/>
                  </a:cubicBezTo>
                  <a:cubicBezTo>
                    <a:pt x="247100" y="6590"/>
                    <a:pt x="250077" y="6416"/>
                    <a:pt x="252196" y="8030"/>
                  </a:cubicBezTo>
                  <a:lnTo>
                    <a:pt x="322464" y="61426"/>
                  </a:lnTo>
                  <a:cubicBezTo>
                    <a:pt x="323714" y="62367"/>
                    <a:pt x="324491" y="63812"/>
                    <a:pt x="324593" y="65373"/>
                  </a:cubicBezTo>
                  <a:cubicBezTo>
                    <a:pt x="324649" y="66106"/>
                    <a:pt x="329920" y="139105"/>
                    <a:pt x="362275" y="165135"/>
                  </a:cubicBezTo>
                  <a:cubicBezTo>
                    <a:pt x="363545" y="166165"/>
                    <a:pt x="364283" y="167715"/>
                    <a:pt x="364287" y="169348"/>
                  </a:cubicBezTo>
                  <a:lnTo>
                    <a:pt x="364287" y="256955"/>
                  </a:lnTo>
                  <a:cubicBezTo>
                    <a:pt x="364279" y="350097"/>
                    <a:pt x="289658" y="488223"/>
                    <a:pt x="186568" y="488223"/>
                  </a:cubicBezTo>
                  <a:close/>
                  <a:moveTo>
                    <a:pt x="19520" y="179460"/>
                  </a:moveTo>
                  <a:lnTo>
                    <a:pt x="19520" y="256955"/>
                  </a:lnTo>
                  <a:cubicBezTo>
                    <a:pt x="19520" y="354113"/>
                    <a:pt x="98173" y="477382"/>
                    <a:pt x="186564" y="477382"/>
                  </a:cubicBezTo>
                  <a:cubicBezTo>
                    <a:pt x="274870" y="477382"/>
                    <a:pt x="353451" y="354113"/>
                    <a:pt x="353451" y="256955"/>
                  </a:cubicBezTo>
                  <a:lnTo>
                    <a:pt x="353451" y="171891"/>
                  </a:lnTo>
                  <a:cubicBezTo>
                    <a:pt x="322319" y="144497"/>
                    <a:pt x="315177" y="82064"/>
                    <a:pt x="313978" y="68604"/>
                  </a:cubicBezTo>
                  <a:lnTo>
                    <a:pt x="269137" y="34515"/>
                  </a:lnTo>
                  <a:cubicBezTo>
                    <a:pt x="276548" y="48059"/>
                    <a:pt x="283220" y="63687"/>
                    <a:pt x="281208" y="73413"/>
                  </a:cubicBezTo>
                  <a:cubicBezTo>
                    <a:pt x="280431" y="77203"/>
                    <a:pt x="278432" y="80189"/>
                    <a:pt x="275418" y="82052"/>
                  </a:cubicBezTo>
                  <a:cubicBezTo>
                    <a:pt x="263282" y="89504"/>
                    <a:pt x="242253" y="73425"/>
                    <a:pt x="226327" y="58191"/>
                  </a:cubicBezTo>
                  <a:cubicBezTo>
                    <a:pt x="228778" y="68057"/>
                    <a:pt x="229820" y="78712"/>
                    <a:pt x="225973" y="85911"/>
                  </a:cubicBezTo>
                  <a:cubicBezTo>
                    <a:pt x="223382" y="90739"/>
                    <a:pt x="218944" y="93705"/>
                    <a:pt x="213121" y="94493"/>
                  </a:cubicBezTo>
                  <a:cubicBezTo>
                    <a:pt x="190053" y="97652"/>
                    <a:pt x="176565" y="56231"/>
                    <a:pt x="170940" y="34330"/>
                  </a:cubicBezTo>
                  <a:cubicBezTo>
                    <a:pt x="147787" y="62448"/>
                    <a:pt x="113399" y="99004"/>
                    <a:pt x="98447" y="88518"/>
                  </a:cubicBezTo>
                  <a:cubicBezTo>
                    <a:pt x="95755" y="86631"/>
                    <a:pt x="94161" y="83798"/>
                    <a:pt x="93811" y="80302"/>
                  </a:cubicBezTo>
                  <a:cubicBezTo>
                    <a:pt x="92604" y="68266"/>
                    <a:pt x="109074" y="45789"/>
                    <a:pt x="123322" y="28837"/>
                  </a:cubicBezTo>
                  <a:lnTo>
                    <a:pt x="61758" y="58754"/>
                  </a:lnTo>
                  <a:cubicBezTo>
                    <a:pt x="53191" y="143423"/>
                    <a:pt x="27644" y="172286"/>
                    <a:pt x="19520" y="1794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44"/>
            <p:cNvSpPr/>
            <p:nvPr/>
          </p:nvSpPr>
          <p:spPr>
            <a:xfrm>
              <a:off x="6370725" y="2042204"/>
              <a:ext cx="65943" cy="35466"/>
            </a:xfrm>
            <a:custGeom>
              <a:avLst/>
              <a:gdLst/>
              <a:ahLst/>
              <a:cxnLst/>
              <a:rect l="l" t="t" r="r" b="b"/>
              <a:pathLst>
                <a:path w="106791" h="57435" extrusionOk="0">
                  <a:moveTo>
                    <a:pt x="115508" y="28614"/>
                  </a:moveTo>
                  <a:cubicBezTo>
                    <a:pt x="115508" y="48093"/>
                    <a:pt x="91695" y="63967"/>
                    <a:pt x="62112" y="63967"/>
                  </a:cubicBezTo>
                  <a:cubicBezTo>
                    <a:pt x="32529" y="63967"/>
                    <a:pt x="8716" y="48093"/>
                    <a:pt x="8716" y="28614"/>
                  </a:cubicBezTo>
                  <a:cubicBezTo>
                    <a:pt x="8716" y="9134"/>
                    <a:pt x="32674" y="6531"/>
                    <a:pt x="62112" y="6531"/>
                  </a:cubicBezTo>
                  <a:cubicBezTo>
                    <a:pt x="91550" y="6531"/>
                    <a:pt x="115508" y="8986"/>
                    <a:pt x="115508" y="286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44"/>
            <p:cNvSpPr/>
            <p:nvPr/>
          </p:nvSpPr>
          <p:spPr>
            <a:xfrm>
              <a:off x="6472766" y="2042204"/>
              <a:ext cx="65941" cy="35466"/>
            </a:xfrm>
            <a:custGeom>
              <a:avLst/>
              <a:gdLst/>
              <a:ahLst/>
              <a:cxnLst/>
              <a:rect l="l" t="t" r="r" b="b"/>
              <a:pathLst>
                <a:path w="106787" h="57435" extrusionOk="0">
                  <a:moveTo>
                    <a:pt x="115504" y="28614"/>
                  </a:moveTo>
                  <a:cubicBezTo>
                    <a:pt x="115504" y="48093"/>
                    <a:pt x="91695" y="63967"/>
                    <a:pt x="62112" y="63967"/>
                  </a:cubicBezTo>
                  <a:cubicBezTo>
                    <a:pt x="32529" y="63967"/>
                    <a:pt x="8716" y="48093"/>
                    <a:pt x="8716" y="28614"/>
                  </a:cubicBezTo>
                  <a:cubicBezTo>
                    <a:pt x="8716" y="9134"/>
                    <a:pt x="32670" y="6531"/>
                    <a:pt x="62112" y="6531"/>
                  </a:cubicBezTo>
                  <a:cubicBezTo>
                    <a:pt x="91554" y="6531"/>
                    <a:pt x="115504" y="8986"/>
                    <a:pt x="115504" y="286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44"/>
            <p:cNvSpPr/>
            <p:nvPr/>
          </p:nvSpPr>
          <p:spPr>
            <a:xfrm>
              <a:off x="6347445" y="2038865"/>
              <a:ext cx="214942" cy="42155"/>
            </a:xfrm>
            <a:custGeom>
              <a:avLst/>
              <a:gdLst/>
              <a:ahLst/>
              <a:cxnLst/>
              <a:rect l="l" t="t" r="r" b="b"/>
              <a:pathLst>
                <a:path w="348084" h="68267" extrusionOk="0">
                  <a:moveTo>
                    <a:pt x="353761" y="45176"/>
                  </a:moveTo>
                  <a:lnTo>
                    <a:pt x="323727" y="30497"/>
                  </a:lnTo>
                  <a:cubicBezTo>
                    <a:pt x="320625" y="6591"/>
                    <a:pt x="286217" y="6531"/>
                    <a:pt x="265237" y="6531"/>
                  </a:cubicBezTo>
                  <a:cubicBezTo>
                    <a:pt x="244796" y="6531"/>
                    <a:pt x="211620" y="6567"/>
                    <a:pt x="207005" y="28614"/>
                  </a:cubicBezTo>
                  <a:lnTo>
                    <a:pt x="158067" y="28614"/>
                  </a:lnTo>
                  <a:cubicBezTo>
                    <a:pt x="153460" y="6567"/>
                    <a:pt x="120284" y="6531"/>
                    <a:pt x="99859" y="6531"/>
                  </a:cubicBezTo>
                  <a:cubicBezTo>
                    <a:pt x="78794" y="6531"/>
                    <a:pt x="44254" y="6599"/>
                    <a:pt x="41333" y="30718"/>
                  </a:cubicBezTo>
                  <a:lnTo>
                    <a:pt x="11750" y="45176"/>
                  </a:lnTo>
                  <a:cubicBezTo>
                    <a:pt x="9066" y="46491"/>
                    <a:pt x="7955" y="49735"/>
                    <a:pt x="9267" y="52418"/>
                  </a:cubicBezTo>
                  <a:cubicBezTo>
                    <a:pt x="10176" y="54273"/>
                    <a:pt x="12063" y="55448"/>
                    <a:pt x="14132" y="55448"/>
                  </a:cubicBezTo>
                  <a:cubicBezTo>
                    <a:pt x="14957" y="55452"/>
                    <a:pt x="15773" y="55263"/>
                    <a:pt x="16514" y="54897"/>
                  </a:cubicBezTo>
                  <a:lnTo>
                    <a:pt x="42218" y="42339"/>
                  </a:lnTo>
                  <a:cubicBezTo>
                    <a:pt x="47614" y="61082"/>
                    <a:pt x="71000" y="74799"/>
                    <a:pt x="99859" y="74799"/>
                  </a:cubicBezTo>
                  <a:cubicBezTo>
                    <a:pt x="130138" y="74799"/>
                    <a:pt x="154140" y="59621"/>
                    <a:pt x="157886" y="39438"/>
                  </a:cubicBezTo>
                  <a:lnTo>
                    <a:pt x="207190" y="39438"/>
                  </a:lnTo>
                  <a:cubicBezTo>
                    <a:pt x="210940" y="59621"/>
                    <a:pt x="234954" y="74799"/>
                    <a:pt x="265237" y="74799"/>
                  </a:cubicBezTo>
                  <a:cubicBezTo>
                    <a:pt x="294180" y="74799"/>
                    <a:pt x="317599" y="60981"/>
                    <a:pt x="322886" y="42138"/>
                  </a:cubicBezTo>
                  <a:lnTo>
                    <a:pt x="349005" y="54897"/>
                  </a:lnTo>
                  <a:cubicBezTo>
                    <a:pt x="349745" y="55263"/>
                    <a:pt x="350561" y="55452"/>
                    <a:pt x="351387" y="55448"/>
                  </a:cubicBezTo>
                  <a:cubicBezTo>
                    <a:pt x="353453" y="55448"/>
                    <a:pt x="355340" y="54273"/>
                    <a:pt x="356252" y="52418"/>
                  </a:cubicBezTo>
                  <a:cubicBezTo>
                    <a:pt x="357561" y="49731"/>
                    <a:pt x="356447" y="46491"/>
                    <a:pt x="353761" y="45176"/>
                  </a:cubicBezTo>
                  <a:close/>
                  <a:moveTo>
                    <a:pt x="99859" y="63975"/>
                  </a:moveTo>
                  <a:cubicBezTo>
                    <a:pt x="74533" y="63975"/>
                    <a:pt x="53203" y="50958"/>
                    <a:pt x="52084" y="35289"/>
                  </a:cubicBezTo>
                  <a:cubicBezTo>
                    <a:pt x="52273" y="34464"/>
                    <a:pt x="52265" y="33607"/>
                    <a:pt x="52056" y="32790"/>
                  </a:cubicBezTo>
                  <a:cubicBezTo>
                    <a:pt x="52990" y="21624"/>
                    <a:pt x="66164" y="17355"/>
                    <a:pt x="99859" y="17355"/>
                  </a:cubicBezTo>
                  <a:cubicBezTo>
                    <a:pt x="134822" y="17355"/>
                    <a:pt x="147831" y="21878"/>
                    <a:pt x="147831" y="34026"/>
                  </a:cubicBezTo>
                  <a:cubicBezTo>
                    <a:pt x="147823" y="50262"/>
                    <a:pt x="125853" y="63975"/>
                    <a:pt x="99851" y="63975"/>
                  </a:cubicBezTo>
                  <a:close/>
                  <a:moveTo>
                    <a:pt x="265237" y="63975"/>
                  </a:moveTo>
                  <a:cubicBezTo>
                    <a:pt x="239223" y="63975"/>
                    <a:pt x="217253" y="50262"/>
                    <a:pt x="217253" y="34026"/>
                  </a:cubicBezTo>
                  <a:cubicBezTo>
                    <a:pt x="217253" y="21878"/>
                    <a:pt x="230258" y="17355"/>
                    <a:pt x="265237" y="17355"/>
                  </a:cubicBezTo>
                  <a:cubicBezTo>
                    <a:pt x="300216" y="17355"/>
                    <a:pt x="313209" y="21878"/>
                    <a:pt x="313209" y="34026"/>
                  </a:cubicBezTo>
                  <a:cubicBezTo>
                    <a:pt x="313201" y="50262"/>
                    <a:pt x="291231" y="63975"/>
                    <a:pt x="265229" y="63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44"/>
            <p:cNvSpPr/>
            <p:nvPr/>
          </p:nvSpPr>
          <p:spPr>
            <a:xfrm>
              <a:off x="6331116" y="2278021"/>
              <a:ext cx="129927" cy="81893"/>
            </a:xfrm>
            <a:custGeom>
              <a:avLst/>
              <a:gdLst/>
              <a:ahLst/>
              <a:cxnLst/>
              <a:rect l="l" t="t" r="r" b="b"/>
              <a:pathLst>
                <a:path w="210408" h="132620" extrusionOk="0">
                  <a:moveTo>
                    <a:pt x="0" y="37808"/>
                  </a:moveTo>
                  <a:lnTo>
                    <a:pt x="81538" y="0"/>
                  </a:lnTo>
                  <a:lnTo>
                    <a:pt x="210409" y="83989"/>
                  </a:lnTo>
                  <a:lnTo>
                    <a:pt x="129305" y="95819"/>
                  </a:lnTo>
                  <a:lnTo>
                    <a:pt x="90773" y="132621"/>
                  </a:lnTo>
                  <a:lnTo>
                    <a:pt x="0" y="378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44"/>
            <p:cNvSpPr/>
            <p:nvPr/>
          </p:nvSpPr>
          <p:spPr>
            <a:xfrm>
              <a:off x="6322428" y="2271701"/>
              <a:ext cx="136598" cy="88577"/>
            </a:xfrm>
            <a:custGeom>
              <a:avLst/>
              <a:gdLst/>
              <a:ahLst/>
              <a:cxnLst/>
              <a:rect l="l" t="t" r="r" b="b"/>
              <a:pathLst>
                <a:path w="221211" h="143444" extrusionOk="0">
                  <a:moveTo>
                    <a:pt x="104895" y="149975"/>
                  </a:moveTo>
                  <a:cubicBezTo>
                    <a:pt x="103423" y="149976"/>
                    <a:pt x="102014" y="149376"/>
                    <a:pt x="100992" y="148313"/>
                  </a:cubicBezTo>
                  <a:lnTo>
                    <a:pt x="10219" y="53513"/>
                  </a:lnTo>
                  <a:cubicBezTo>
                    <a:pt x="9008" y="52249"/>
                    <a:pt x="8485" y="50479"/>
                    <a:pt x="8811" y="48761"/>
                  </a:cubicBezTo>
                  <a:cubicBezTo>
                    <a:pt x="9129" y="47046"/>
                    <a:pt x="10260" y="45591"/>
                    <a:pt x="11841" y="44857"/>
                  </a:cubicBezTo>
                  <a:lnTo>
                    <a:pt x="93367" y="7034"/>
                  </a:lnTo>
                  <a:cubicBezTo>
                    <a:pt x="95057" y="6251"/>
                    <a:pt x="97033" y="6389"/>
                    <a:pt x="98598" y="7400"/>
                  </a:cubicBezTo>
                  <a:lnTo>
                    <a:pt x="227477" y="91381"/>
                  </a:lnTo>
                  <a:cubicBezTo>
                    <a:pt x="229356" y="92615"/>
                    <a:pt x="230281" y="94878"/>
                    <a:pt x="229802" y="97074"/>
                  </a:cubicBezTo>
                  <a:cubicBezTo>
                    <a:pt x="229327" y="99279"/>
                    <a:pt x="227537" y="100958"/>
                    <a:pt x="225304" y="101287"/>
                  </a:cubicBezTo>
                  <a:lnTo>
                    <a:pt x="145918" y="112872"/>
                  </a:lnTo>
                  <a:lnTo>
                    <a:pt x="108629" y="148482"/>
                  </a:lnTo>
                  <a:cubicBezTo>
                    <a:pt x="107624" y="149445"/>
                    <a:pt x="106288" y="149980"/>
                    <a:pt x="104895" y="149975"/>
                  </a:cubicBezTo>
                  <a:close/>
                  <a:moveTo>
                    <a:pt x="23269" y="51481"/>
                  </a:moveTo>
                  <a:lnTo>
                    <a:pt x="105064" y="136914"/>
                  </a:lnTo>
                  <a:lnTo>
                    <a:pt x="139669" y="103850"/>
                  </a:lnTo>
                  <a:cubicBezTo>
                    <a:pt x="140482" y="103076"/>
                    <a:pt x="141520" y="102574"/>
                    <a:pt x="142631" y="102414"/>
                  </a:cubicBezTo>
                  <a:lnTo>
                    <a:pt x="209559" y="92648"/>
                  </a:lnTo>
                  <a:lnTo>
                    <a:pt x="95194" y="181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44"/>
            <p:cNvSpPr/>
            <p:nvPr/>
          </p:nvSpPr>
          <p:spPr>
            <a:xfrm>
              <a:off x="6458622" y="2278021"/>
              <a:ext cx="130014" cy="81893"/>
            </a:xfrm>
            <a:custGeom>
              <a:avLst/>
              <a:gdLst/>
              <a:ahLst/>
              <a:cxnLst/>
              <a:rect l="l" t="t" r="r" b="b"/>
              <a:pathLst>
                <a:path w="210549" h="132620" extrusionOk="0">
                  <a:moveTo>
                    <a:pt x="210550" y="37808"/>
                  </a:moveTo>
                  <a:lnTo>
                    <a:pt x="128870" y="0"/>
                  </a:lnTo>
                  <a:lnTo>
                    <a:pt x="0" y="83989"/>
                  </a:lnTo>
                  <a:lnTo>
                    <a:pt x="88318" y="92644"/>
                  </a:lnTo>
                  <a:lnTo>
                    <a:pt x="119777" y="132621"/>
                  </a:lnTo>
                  <a:lnTo>
                    <a:pt x="210550" y="378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44"/>
            <p:cNvSpPr/>
            <p:nvPr/>
          </p:nvSpPr>
          <p:spPr>
            <a:xfrm>
              <a:off x="6449925" y="2271702"/>
              <a:ext cx="136702" cy="88575"/>
            </a:xfrm>
            <a:custGeom>
              <a:avLst/>
              <a:gdLst/>
              <a:ahLst/>
              <a:cxnLst/>
              <a:rect l="l" t="t" r="r" b="b"/>
              <a:pathLst>
                <a:path w="221380" h="143442" extrusionOk="0">
                  <a:moveTo>
                    <a:pt x="133918" y="149974"/>
                  </a:moveTo>
                  <a:lnTo>
                    <a:pt x="133648" y="149974"/>
                  </a:lnTo>
                  <a:cubicBezTo>
                    <a:pt x="132086" y="149892"/>
                    <a:pt x="130634" y="149143"/>
                    <a:pt x="129661" y="147917"/>
                  </a:cubicBezTo>
                  <a:lnTo>
                    <a:pt x="99627" y="109756"/>
                  </a:lnTo>
                  <a:lnTo>
                    <a:pt x="13590" y="101306"/>
                  </a:lnTo>
                  <a:cubicBezTo>
                    <a:pt x="11305" y="101078"/>
                    <a:pt x="9413" y="99433"/>
                    <a:pt x="8870" y="97201"/>
                  </a:cubicBezTo>
                  <a:cubicBezTo>
                    <a:pt x="8327" y="94971"/>
                    <a:pt x="9248" y="92640"/>
                    <a:pt x="11168" y="91383"/>
                  </a:cubicBezTo>
                  <a:lnTo>
                    <a:pt x="140046" y="7402"/>
                  </a:lnTo>
                  <a:cubicBezTo>
                    <a:pt x="141611" y="6389"/>
                    <a:pt x="143587" y="6250"/>
                    <a:pt x="145277" y="7036"/>
                  </a:cubicBezTo>
                  <a:lnTo>
                    <a:pt x="226960" y="44860"/>
                  </a:lnTo>
                  <a:cubicBezTo>
                    <a:pt x="228549" y="45589"/>
                    <a:pt x="229683" y="47045"/>
                    <a:pt x="230002" y="48763"/>
                  </a:cubicBezTo>
                  <a:cubicBezTo>
                    <a:pt x="230328" y="50481"/>
                    <a:pt x="229803" y="52251"/>
                    <a:pt x="228594" y="53515"/>
                  </a:cubicBezTo>
                  <a:lnTo>
                    <a:pt x="137821" y="148316"/>
                  </a:lnTo>
                  <a:cubicBezTo>
                    <a:pt x="136798" y="149374"/>
                    <a:pt x="135390" y="149973"/>
                    <a:pt x="133918" y="149974"/>
                  </a:cubicBezTo>
                  <a:close/>
                  <a:moveTo>
                    <a:pt x="29995" y="92059"/>
                  </a:moveTo>
                  <a:lnTo>
                    <a:pt x="102983" y="99217"/>
                  </a:lnTo>
                  <a:cubicBezTo>
                    <a:pt x="104445" y="99355"/>
                    <a:pt x="105789" y="100081"/>
                    <a:pt x="106705" y="101229"/>
                  </a:cubicBezTo>
                  <a:lnTo>
                    <a:pt x="134296" y="136325"/>
                  </a:lnTo>
                  <a:lnTo>
                    <a:pt x="215513" y="51499"/>
                  </a:lnTo>
                  <a:lnTo>
                    <a:pt x="143442" y="181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44"/>
            <p:cNvSpPr/>
            <p:nvPr/>
          </p:nvSpPr>
          <p:spPr>
            <a:xfrm>
              <a:off x="6373716" y="1986308"/>
              <a:ext cx="160320" cy="151057"/>
            </a:xfrm>
            <a:custGeom>
              <a:avLst/>
              <a:gdLst/>
              <a:ahLst/>
              <a:cxnLst/>
              <a:rect l="l" t="t" r="r" b="b"/>
              <a:pathLst>
                <a:path w="259628" h="244627" extrusionOk="0">
                  <a:moveTo>
                    <a:pt x="145856" y="251159"/>
                  </a:moveTo>
                  <a:cubicBezTo>
                    <a:pt x="132006" y="251159"/>
                    <a:pt x="121870" y="249413"/>
                    <a:pt x="120816" y="249215"/>
                  </a:cubicBezTo>
                  <a:cubicBezTo>
                    <a:pt x="117875" y="248685"/>
                    <a:pt x="115919" y="245872"/>
                    <a:pt x="116446" y="242930"/>
                  </a:cubicBezTo>
                  <a:cubicBezTo>
                    <a:pt x="116981" y="239993"/>
                    <a:pt x="119790" y="238041"/>
                    <a:pt x="122731" y="238560"/>
                  </a:cubicBezTo>
                  <a:cubicBezTo>
                    <a:pt x="123351" y="238673"/>
                    <a:pt x="185700" y="249368"/>
                    <a:pt x="212333" y="215295"/>
                  </a:cubicBezTo>
                  <a:cubicBezTo>
                    <a:pt x="214178" y="212945"/>
                    <a:pt x="217579" y="212534"/>
                    <a:pt x="219930" y="214377"/>
                  </a:cubicBezTo>
                  <a:cubicBezTo>
                    <a:pt x="222282" y="216220"/>
                    <a:pt x="222694" y="219620"/>
                    <a:pt x="220851" y="221970"/>
                  </a:cubicBezTo>
                  <a:cubicBezTo>
                    <a:pt x="220850" y="221970"/>
                    <a:pt x="220849" y="221974"/>
                    <a:pt x="220848" y="221974"/>
                  </a:cubicBezTo>
                  <a:cubicBezTo>
                    <a:pt x="201751" y="246383"/>
                    <a:pt x="168732" y="251159"/>
                    <a:pt x="145856" y="251159"/>
                  </a:cubicBezTo>
                  <a:close/>
                  <a:moveTo>
                    <a:pt x="154552" y="197707"/>
                  </a:moveTo>
                  <a:cubicBezTo>
                    <a:pt x="157019" y="196017"/>
                    <a:pt x="157651" y="192649"/>
                    <a:pt x="155964" y="190178"/>
                  </a:cubicBezTo>
                  <a:lnTo>
                    <a:pt x="131286" y="154157"/>
                  </a:lnTo>
                  <a:cubicBezTo>
                    <a:pt x="154918" y="113811"/>
                    <a:pt x="124212" y="39921"/>
                    <a:pt x="122836" y="36723"/>
                  </a:cubicBezTo>
                  <a:cubicBezTo>
                    <a:pt x="121657" y="33986"/>
                    <a:pt x="118506" y="32703"/>
                    <a:pt x="115750" y="33833"/>
                  </a:cubicBezTo>
                  <a:cubicBezTo>
                    <a:pt x="112994" y="34996"/>
                    <a:pt x="111702" y="38167"/>
                    <a:pt x="112861" y="40923"/>
                  </a:cubicBezTo>
                  <a:cubicBezTo>
                    <a:pt x="113183" y="41684"/>
                    <a:pt x="144303" y="116571"/>
                    <a:pt x="120329" y="151176"/>
                  </a:cubicBezTo>
                  <a:cubicBezTo>
                    <a:pt x="119058" y="153027"/>
                    <a:pt x="119058" y="155469"/>
                    <a:pt x="120329" y="157320"/>
                  </a:cubicBezTo>
                  <a:lnTo>
                    <a:pt x="147019" y="196286"/>
                  </a:lnTo>
                  <a:cubicBezTo>
                    <a:pt x="148029" y="197759"/>
                    <a:pt x="149699" y="198640"/>
                    <a:pt x="151486" y="198640"/>
                  </a:cubicBezTo>
                  <a:cubicBezTo>
                    <a:pt x="152578" y="198644"/>
                    <a:pt x="153647" y="198318"/>
                    <a:pt x="154552" y="197707"/>
                  </a:cubicBezTo>
                  <a:close/>
                  <a:moveTo>
                    <a:pt x="51349" y="60057"/>
                  </a:moveTo>
                  <a:cubicBezTo>
                    <a:pt x="45716" y="60057"/>
                    <a:pt x="41101" y="71323"/>
                    <a:pt x="41101" y="85169"/>
                  </a:cubicBezTo>
                  <a:cubicBezTo>
                    <a:pt x="41101" y="99015"/>
                    <a:pt x="45720" y="110278"/>
                    <a:pt x="51349" y="110278"/>
                  </a:cubicBezTo>
                  <a:cubicBezTo>
                    <a:pt x="56979" y="110278"/>
                    <a:pt x="61449" y="99598"/>
                    <a:pt x="61449" y="85169"/>
                  </a:cubicBezTo>
                  <a:cubicBezTo>
                    <a:pt x="61449" y="71581"/>
                    <a:pt x="56974" y="60057"/>
                    <a:pt x="51349" y="60057"/>
                  </a:cubicBezTo>
                  <a:close/>
                  <a:moveTo>
                    <a:pt x="229427" y="60057"/>
                  </a:moveTo>
                  <a:cubicBezTo>
                    <a:pt x="223793" y="60057"/>
                    <a:pt x="219327" y="71323"/>
                    <a:pt x="219327" y="85169"/>
                  </a:cubicBezTo>
                  <a:cubicBezTo>
                    <a:pt x="219327" y="99015"/>
                    <a:pt x="223801" y="110278"/>
                    <a:pt x="229427" y="110278"/>
                  </a:cubicBezTo>
                  <a:cubicBezTo>
                    <a:pt x="235052" y="110278"/>
                    <a:pt x="239675" y="99598"/>
                    <a:pt x="239675" y="85169"/>
                  </a:cubicBezTo>
                  <a:cubicBezTo>
                    <a:pt x="239675" y="71581"/>
                    <a:pt x="235056" y="60057"/>
                    <a:pt x="229427" y="60057"/>
                  </a:cubicBezTo>
                  <a:close/>
                  <a:moveTo>
                    <a:pt x="18205" y="38066"/>
                  </a:moveTo>
                  <a:cubicBezTo>
                    <a:pt x="19388" y="36698"/>
                    <a:pt x="47531" y="5019"/>
                    <a:pt x="78252" y="22482"/>
                  </a:cubicBezTo>
                  <a:cubicBezTo>
                    <a:pt x="80848" y="23955"/>
                    <a:pt x="84147" y="23058"/>
                    <a:pt x="85640" y="20470"/>
                  </a:cubicBezTo>
                  <a:cubicBezTo>
                    <a:pt x="87117" y="17875"/>
                    <a:pt x="86219" y="14571"/>
                    <a:pt x="83628" y="13087"/>
                  </a:cubicBezTo>
                  <a:cubicBezTo>
                    <a:pt x="52782" y="-4417"/>
                    <a:pt x="22028" y="17147"/>
                    <a:pt x="10049" y="30997"/>
                  </a:cubicBezTo>
                  <a:cubicBezTo>
                    <a:pt x="8085" y="33246"/>
                    <a:pt x="8319" y="36662"/>
                    <a:pt x="10568" y="38626"/>
                  </a:cubicBezTo>
                  <a:cubicBezTo>
                    <a:pt x="10572" y="38634"/>
                    <a:pt x="10580" y="38638"/>
                    <a:pt x="10584" y="38642"/>
                  </a:cubicBezTo>
                  <a:cubicBezTo>
                    <a:pt x="11570" y="39499"/>
                    <a:pt x="12833" y="39970"/>
                    <a:pt x="14137" y="39970"/>
                  </a:cubicBezTo>
                  <a:cubicBezTo>
                    <a:pt x="15706" y="39950"/>
                    <a:pt x="17191" y="39245"/>
                    <a:pt x="18205" y="38046"/>
                  </a:cubicBezTo>
                  <a:close/>
                  <a:moveTo>
                    <a:pt x="266474" y="40618"/>
                  </a:moveTo>
                  <a:cubicBezTo>
                    <a:pt x="268732" y="38666"/>
                    <a:pt x="268981" y="35254"/>
                    <a:pt x="267029" y="32996"/>
                  </a:cubicBezTo>
                  <a:cubicBezTo>
                    <a:pt x="267022" y="32988"/>
                    <a:pt x="267016" y="32980"/>
                    <a:pt x="267009" y="32972"/>
                  </a:cubicBezTo>
                  <a:cubicBezTo>
                    <a:pt x="255030" y="19118"/>
                    <a:pt x="224252" y="-2385"/>
                    <a:pt x="193414" y="15062"/>
                  </a:cubicBezTo>
                  <a:cubicBezTo>
                    <a:pt x="190821" y="16547"/>
                    <a:pt x="189921" y="19851"/>
                    <a:pt x="191402" y="22446"/>
                  </a:cubicBezTo>
                  <a:cubicBezTo>
                    <a:pt x="192890" y="25033"/>
                    <a:pt x="196190" y="25935"/>
                    <a:pt x="198785" y="24458"/>
                  </a:cubicBezTo>
                  <a:cubicBezTo>
                    <a:pt x="229523" y="7055"/>
                    <a:pt x="257666" y="38694"/>
                    <a:pt x="258849" y="40046"/>
                  </a:cubicBezTo>
                  <a:cubicBezTo>
                    <a:pt x="259879" y="41229"/>
                    <a:pt x="261370" y="41905"/>
                    <a:pt x="262937" y="41905"/>
                  </a:cubicBezTo>
                  <a:cubicBezTo>
                    <a:pt x="264232" y="41905"/>
                    <a:pt x="265483" y="41442"/>
                    <a:pt x="266466" y="405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44"/>
            <p:cNvSpPr/>
            <p:nvPr/>
          </p:nvSpPr>
          <p:spPr>
            <a:xfrm>
              <a:off x="6492754" y="4249284"/>
              <a:ext cx="207159" cy="29048"/>
            </a:xfrm>
            <a:custGeom>
              <a:avLst/>
              <a:gdLst/>
              <a:ahLst/>
              <a:cxnLst/>
              <a:rect l="l" t="t" r="r" b="b"/>
              <a:pathLst>
                <a:path w="335480" h="47042" extrusionOk="0">
                  <a:moveTo>
                    <a:pt x="305346" y="53573"/>
                  </a:moveTo>
                  <a:lnTo>
                    <a:pt x="79792" y="53573"/>
                  </a:lnTo>
                  <a:cubicBezTo>
                    <a:pt x="70135" y="53573"/>
                    <a:pt x="20433" y="46850"/>
                    <a:pt x="13681" y="28883"/>
                  </a:cubicBezTo>
                  <a:cubicBezTo>
                    <a:pt x="11692" y="23765"/>
                    <a:pt x="10078" y="18506"/>
                    <a:pt x="8852" y="13154"/>
                  </a:cubicBezTo>
                  <a:cubicBezTo>
                    <a:pt x="8485" y="11549"/>
                    <a:pt x="8869" y="9863"/>
                    <a:pt x="9895" y="8575"/>
                  </a:cubicBezTo>
                  <a:cubicBezTo>
                    <a:pt x="10918" y="7284"/>
                    <a:pt x="12475" y="6531"/>
                    <a:pt x="14124" y="6531"/>
                  </a:cubicBezTo>
                  <a:lnTo>
                    <a:pt x="338684" y="6531"/>
                  </a:lnTo>
                  <a:cubicBezTo>
                    <a:pt x="341508" y="6531"/>
                    <a:pt x="343857" y="8704"/>
                    <a:pt x="344079" y="11521"/>
                  </a:cubicBezTo>
                  <a:cubicBezTo>
                    <a:pt x="344168" y="12563"/>
                    <a:pt x="344196" y="13605"/>
                    <a:pt x="344196" y="14647"/>
                  </a:cubicBezTo>
                  <a:cubicBezTo>
                    <a:pt x="344244" y="24964"/>
                    <a:pt x="340164" y="34867"/>
                    <a:pt x="332865" y="42158"/>
                  </a:cubicBezTo>
                  <a:cubicBezTo>
                    <a:pt x="325585" y="49485"/>
                    <a:pt x="315675" y="53598"/>
                    <a:pt x="305346" y="53573"/>
                  </a:cubicBezTo>
                  <a:close/>
                  <a:moveTo>
                    <a:pt x="21149" y="17359"/>
                  </a:moveTo>
                  <a:cubicBezTo>
                    <a:pt x="21954" y="19951"/>
                    <a:pt x="22815" y="22502"/>
                    <a:pt x="23785" y="24984"/>
                  </a:cubicBezTo>
                  <a:cubicBezTo>
                    <a:pt x="23796" y="25012"/>
                    <a:pt x="23805" y="25041"/>
                    <a:pt x="23813" y="25069"/>
                  </a:cubicBezTo>
                  <a:cubicBezTo>
                    <a:pt x="26831" y="33213"/>
                    <a:pt x="63033" y="42774"/>
                    <a:pt x="79792" y="42774"/>
                  </a:cubicBezTo>
                  <a:lnTo>
                    <a:pt x="305346" y="42774"/>
                  </a:lnTo>
                  <a:cubicBezTo>
                    <a:pt x="312794" y="42798"/>
                    <a:pt x="319939" y="39824"/>
                    <a:pt x="325176" y="34529"/>
                  </a:cubicBezTo>
                  <a:cubicBezTo>
                    <a:pt x="329809" y="29934"/>
                    <a:pt x="332674" y="23854"/>
                    <a:pt x="333268" y="173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44"/>
            <p:cNvSpPr/>
            <p:nvPr/>
          </p:nvSpPr>
          <p:spPr>
            <a:xfrm>
              <a:off x="7072183" y="1945151"/>
              <a:ext cx="1009553" cy="1364049"/>
            </a:xfrm>
            <a:custGeom>
              <a:avLst/>
              <a:gdLst/>
              <a:ahLst/>
              <a:cxnLst/>
              <a:rect l="l" t="t" r="r" b="b"/>
              <a:pathLst>
                <a:path w="1634903" h="2208986" extrusionOk="0">
                  <a:moveTo>
                    <a:pt x="1643619" y="2215518"/>
                  </a:moveTo>
                  <a:cubicBezTo>
                    <a:pt x="1124533" y="1962872"/>
                    <a:pt x="575034" y="1778211"/>
                    <a:pt x="8716" y="1666112"/>
                  </a:cubicBezTo>
                  <a:lnTo>
                    <a:pt x="8716" y="6531"/>
                  </a:lnTo>
                  <a:cubicBezTo>
                    <a:pt x="575034" y="118630"/>
                    <a:pt x="1124533" y="303283"/>
                    <a:pt x="1643619" y="5559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44"/>
            <p:cNvSpPr/>
            <p:nvPr/>
          </p:nvSpPr>
          <p:spPr>
            <a:xfrm>
              <a:off x="7068849" y="1941635"/>
              <a:ext cx="6681" cy="1031472"/>
            </a:xfrm>
            <a:custGeom>
              <a:avLst/>
              <a:gdLst/>
              <a:ahLst/>
              <a:cxnLst/>
              <a:rect l="l" t="t" r="r" b="b"/>
              <a:pathLst>
                <a:path w="10820" h="1670400" extrusionOk="0">
                  <a:moveTo>
                    <a:pt x="14128" y="1676932"/>
                  </a:moveTo>
                  <a:cubicBezTo>
                    <a:pt x="11138" y="1676932"/>
                    <a:pt x="8716" y="1674510"/>
                    <a:pt x="8716" y="1671520"/>
                  </a:cubicBezTo>
                  <a:lnTo>
                    <a:pt x="8716" y="11943"/>
                  </a:lnTo>
                  <a:cubicBezTo>
                    <a:pt x="8716" y="8953"/>
                    <a:pt x="11138" y="6531"/>
                    <a:pt x="14128" y="6531"/>
                  </a:cubicBezTo>
                  <a:cubicBezTo>
                    <a:pt x="17114" y="6535"/>
                    <a:pt x="19536" y="8957"/>
                    <a:pt x="19536" y="11943"/>
                  </a:cubicBezTo>
                  <a:lnTo>
                    <a:pt x="19536" y="1671520"/>
                  </a:lnTo>
                  <a:cubicBezTo>
                    <a:pt x="19536" y="1674506"/>
                    <a:pt x="17114" y="1676928"/>
                    <a:pt x="14128" y="16769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44"/>
            <p:cNvSpPr/>
            <p:nvPr/>
          </p:nvSpPr>
          <p:spPr>
            <a:xfrm>
              <a:off x="7068848" y="1985797"/>
              <a:ext cx="1016243" cy="1235004"/>
            </a:xfrm>
            <a:custGeom>
              <a:avLst/>
              <a:gdLst/>
              <a:ahLst/>
              <a:cxnLst/>
              <a:rect l="l" t="t" r="r" b="b"/>
              <a:pathLst>
                <a:path w="1645737" h="2000006" extrusionOk="0">
                  <a:moveTo>
                    <a:pt x="1646663" y="1158739"/>
                  </a:moveTo>
                  <a:cubicBezTo>
                    <a:pt x="1647400" y="1159105"/>
                    <a:pt x="1648213" y="1159294"/>
                    <a:pt x="1649033" y="1159290"/>
                  </a:cubicBezTo>
                  <a:cubicBezTo>
                    <a:pt x="1652023" y="1159286"/>
                    <a:pt x="1654441" y="1156860"/>
                    <a:pt x="1654441" y="1153874"/>
                  </a:cubicBezTo>
                  <a:cubicBezTo>
                    <a:pt x="1654437" y="1151806"/>
                    <a:pt x="1653258" y="1149919"/>
                    <a:pt x="1651399" y="1149013"/>
                  </a:cubicBezTo>
                  <a:cubicBezTo>
                    <a:pt x="1548084" y="1098732"/>
                    <a:pt x="1443562" y="1051187"/>
                    <a:pt x="1337833" y="1006373"/>
                  </a:cubicBezTo>
                  <a:lnTo>
                    <a:pt x="1337833" y="686127"/>
                  </a:lnTo>
                  <a:cubicBezTo>
                    <a:pt x="1441884" y="730426"/>
                    <a:pt x="1544829" y="777325"/>
                    <a:pt x="1646663" y="826823"/>
                  </a:cubicBezTo>
                  <a:cubicBezTo>
                    <a:pt x="1647400" y="827188"/>
                    <a:pt x="1648213" y="827375"/>
                    <a:pt x="1649033" y="827371"/>
                  </a:cubicBezTo>
                  <a:cubicBezTo>
                    <a:pt x="1652019" y="827373"/>
                    <a:pt x="1654441" y="824953"/>
                    <a:pt x="1654446" y="821966"/>
                  </a:cubicBezTo>
                  <a:cubicBezTo>
                    <a:pt x="1654446" y="819894"/>
                    <a:pt x="1653263" y="818003"/>
                    <a:pt x="1651399" y="817098"/>
                  </a:cubicBezTo>
                  <a:cubicBezTo>
                    <a:pt x="1548084" y="766792"/>
                    <a:pt x="1443562" y="719224"/>
                    <a:pt x="1337833" y="674394"/>
                  </a:cubicBezTo>
                  <a:lnTo>
                    <a:pt x="1337833" y="341549"/>
                  </a:lnTo>
                  <a:cubicBezTo>
                    <a:pt x="1337833" y="338560"/>
                    <a:pt x="1335410" y="336137"/>
                    <a:pt x="1332420" y="336137"/>
                  </a:cubicBezTo>
                  <a:cubicBezTo>
                    <a:pt x="1329431" y="336137"/>
                    <a:pt x="1327009" y="338560"/>
                    <a:pt x="1327009" y="341549"/>
                  </a:cubicBezTo>
                  <a:lnTo>
                    <a:pt x="1327009" y="669859"/>
                  </a:lnTo>
                  <a:cubicBezTo>
                    <a:pt x="1224068" y="626335"/>
                    <a:pt x="1120109" y="585410"/>
                    <a:pt x="1015124" y="547085"/>
                  </a:cubicBezTo>
                  <a:lnTo>
                    <a:pt x="1015124" y="212542"/>
                  </a:lnTo>
                  <a:cubicBezTo>
                    <a:pt x="1015124" y="209552"/>
                    <a:pt x="1012701" y="207130"/>
                    <a:pt x="1009712" y="207130"/>
                  </a:cubicBezTo>
                  <a:cubicBezTo>
                    <a:pt x="1006722" y="207130"/>
                    <a:pt x="1004300" y="209552"/>
                    <a:pt x="1004300" y="212542"/>
                  </a:cubicBezTo>
                  <a:lnTo>
                    <a:pt x="1004300" y="543153"/>
                  </a:lnTo>
                  <a:cubicBezTo>
                    <a:pt x="899556" y="505101"/>
                    <a:pt x="793919" y="469664"/>
                    <a:pt x="687393" y="436840"/>
                  </a:cubicBezTo>
                  <a:lnTo>
                    <a:pt x="687393" y="102732"/>
                  </a:lnTo>
                  <a:cubicBezTo>
                    <a:pt x="687393" y="99742"/>
                    <a:pt x="684971" y="97320"/>
                    <a:pt x="681981" y="97320"/>
                  </a:cubicBezTo>
                  <a:cubicBezTo>
                    <a:pt x="678991" y="97320"/>
                    <a:pt x="676569" y="99742"/>
                    <a:pt x="676569" y="102732"/>
                  </a:cubicBezTo>
                  <a:lnTo>
                    <a:pt x="676569" y="433489"/>
                  </a:lnTo>
                  <a:cubicBezTo>
                    <a:pt x="570224" y="400928"/>
                    <a:pt x="463110" y="371002"/>
                    <a:pt x="355220" y="343710"/>
                  </a:cubicBezTo>
                  <a:lnTo>
                    <a:pt x="355220" y="11943"/>
                  </a:lnTo>
                  <a:cubicBezTo>
                    <a:pt x="355216" y="8953"/>
                    <a:pt x="352798" y="6535"/>
                    <a:pt x="349808" y="6531"/>
                  </a:cubicBezTo>
                  <a:cubicBezTo>
                    <a:pt x="346818" y="6531"/>
                    <a:pt x="344396" y="8953"/>
                    <a:pt x="344396" y="11943"/>
                  </a:cubicBezTo>
                  <a:lnTo>
                    <a:pt x="344396" y="340941"/>
                  </a:lnTo>
                  <a:cubicBezTo>
                    <a:pt x="235339" y="313579"/>
                    <a:pt x="125606" y="288927"/>
                    <a:pt x="15200" y="266984"/>
                  </a:cubicBezTo>
                  <a:cubicBezTo>
                    <a:pt x="12340" y="266350"/>
                    <a:pt x="9511" y="268155"/>
                    <a:pt x="8875" y="271015"/>
                  </a:cubicBezTo>
                  <a:cubicBezTo>
                    <a:pt x="8859" y="271090"/>
                    <a:pt x="8843" y="271165"/>
                    <a:pt x="8831" y="271241"/>
                  </a:cubicBezTo>
                  <a:cubicBezTo>
                    <a:pt x="8255" y="274173"/>
                    <a:pt x="10155" y="277020"/>
                    <a:pt x="13084" y="277611"/>
                  </a:cubicBezTo>
                  <a:cubicBezTo>
                    <a:pt x="124181" y="299608"/>
                    <a:pt x="234618" y="324445"/>
                    <a:pt x="344396" y="352123"/>
                  </a:cubicBezTo>
                  <a:lnTo>
                    <a:pt x="344396" y="673074"/>
                  </a:lnTo>
                  <a:cubicBezTo>
                    <a:pt x="235331" y="645725"/>
                    <a:pt x="125602" y="621089"/>
                    <a:pt x="15209" y="599165"/>
                  </a:cubicBezTo>
                  <a:cubicBezTo>
                    <a:pt x="12356" y="598526"/>
                    <a:pt x="9527" y="600320"/>
                    <a:pt x="8887" y="603172"/>
                  </a:cubicBezTo>
                  <a:cubicBezTo>
                    <a:pt x="8871" y="603255"/>
                    <a:pt x="8855" y="603338"/>
                    <a:pt x="8839" y="603422"/>
                  </a:cubicBezTo>
                  <a:cubicBezTo>
                    <a:pt x="8255" y="606355"/>
                    <a:pt x="10159" y="609205"/>
                    <a:pt x="13092" y="609792"/>
                  </a:cubicBezTo>
                  <a:cubicBezTo>
                    <a:pt x="124189" y="631788"/>
                    <a:pt x="234627" y="656610"/>
                    <a:pt x="344404" y="684256"/>
                  </a:cubicBezTo>
                  <a:lnTo>
                    <a:pt x="344404" y="1004989"/>
                  </a:lnTo>
                  <a:cubicBezTo>
                    <a:pt x="235347" y="977627"/>
                    <a:pt x="125614" y="952991"/>
                    <a:pt x="15209" y="931080"/>
                  </a:cubicBezTo>
                  <a:cubicBezTo>
                    <a:pt x="12348" y="930447"/>
                    <a:pt x="9519" y="932251"/>
                    <a:pt x="8883" y="935111"/>
                  </a:cubicBezTo>
                  <a:cubicBezTo>
                    <a:pt x="8867" y="935186"/>
                    <a:pt x="8851" y="935262"/>
                    <a:pt x="8839" y="935337"/>
                  </a:cubicBezTo>
                  <a:cubicBezTo>
                    <a:pt x="8263" y="938260"/>
                    <a:pt x="10155" y="941099"/>
                    <a:pt x="13072" y="941695"/>
                  </a:cubicBezTo>
                  <a:cubicBezTo>
                    <a:pt x="124169" y="963692"/>
                    <a:pt x="234606" y="988513"/>
                    <a:pt x="344384" y="1016159"/>
                  </a:cubicBezTo>
                  <a:lnTo>
                    <a:pt x="344384" y="1336671"/>
                  </a:lnTo>
                  <a:cubicBezTo>
                    <a:pt x="235327" y="1309309"/>
                    <a:pt x="125594" y="1284660"/>
                    <a:pt x="15188" y="1262718"/>
                  </a:cubicBezTo>
                  <a:cubicBezTo>
                    <a:pt x="12319" y="1262090"/>
                    <a:pt x="9487" y="1263905"/>
                    <a:pt x="8859" y="1266774"/>
                  </a:cubicBezTo>
                  <a:cubicBezTo>
                    <a:pt x="8843" y="1266838"/>
                    <a:pt x="8831" y="1266903"/>
                    <a:pt x="8819" y="1266971"/>
                  </a:cubicBezTo>
                  <a:cubicBezTo>
                    <a:pt x="8243" y="1269904"/>
                    <a:pt x="10143" y="1272749"/>
                    <a:pt x="13072" y="1273341"/>
                  </a:cubicBezTo>
                  <a:cubicBezTo>
                    <a:pt x="124169" y="1295351"/>
                    <a:pt x="234606" y="1320190"/>
                    <a:pt x="344384" y="1347853"/>
                  </a:cubicBezTo>
                  <a:lnTo>
                    <a:pt x="344384" y="1671524"/>
                  </a:lnTo>
                  <a:cubicBezTo>
                    <a:pt x="344384" y="1674514"/>
                    <a:pt x="346806" y="1676936"/>
                    <a:pt x="349796" y="1676936"/>
                  </a:cubicBezTo>
                  <a:cubicBezTo>
                    <a:pt x="352785" y="1676936"/>
                    <a:pt x="355208" y="1674514"/>
                    <a:pt x="355208" y="1671524"/>
                  </a:cubicBezTo>
                  <a:lnTo>
                    <a:pt x="355208" y="1350638"/>
                  </a:lnTo>
                  <a:cubicBezTo>
                    <a:pt x="463082" y="1377943"/>
                    <a:pt x="570208" y="1407921"/>
                    <a:pt x="676581" y="1440570"/>
                  </a:cubicBezTo>
                  <a:lnTo>
                    <a:pt x="676581" y="1762297"/>
                  </a:lnTo>
                  <a:cubicBezTo>
                    <a:pt x="676581" y="1765287"/>
                    <a:pt x="679003" y="1767709"/>
                    <a:pt x="681993" y="1767709"/>
                  </a:cubicBezTo>
                  <a:cubicBezTo>
                    <a:pt x="684983" y="1767709"/>
                    <a:pt x="687405" y="1765287"/>
                    <a:pt x="687405" y="1762297"/>
                  </a:cubicBezTo>
                  <a:lnTo>
                    <a:pt x="687405" y="1443922"/>
                  </a:lnTo>
                  <a:cubicBezTo>
                    <a:pt x="793903" y="1476784"/>
                    <a:pt x="899536" y="1512282"/>
                    <a:pt x="1004312" y="1550416"/>
                  </a:cubicBezTo>
                  <a:lnTo>
                    <a:pt x="1004312" y="1872123"/>
                  </a:lnTo>
                  <a:cubicBezTo>
                    <a:pt x="1004312" y="1875112"/>
                    <a:pt x="1006734" y="1877535"/>
                    <a:pt x="1009724" y="1877535"/>
                  </a:cubicBezTo>
                  <a:cubicBezTo>
                    <a:pt x="1012713" y="1877535"/>
                    <a:pt x="1015136" y="1875112"/>
                    <a:pt x="1015136" y="1872123"/>
                  </a:cubicBezTo>
                  <a:lnTo>
                    <a:pt x="1015136" y="1554351"/>
                  </a:lnTo>
                  <a:cubicBezTo>
                    <a:pt x="1120068" y="1592750"/>
                    <a:pt x="1224015" y="1633749"/>
                    <a:pt x="1326980" y="1677338"/>
                  </a:cubicBezTo>
                  <a:lnTo>
                    <a:pt x="1326980" y="2001126"/>
                  </a:lnTo>
                  <a:cubicBezTo>
                    <a:pt x="1326980" y="2004115"/>
                    <a:pt x="1329403" y="2006538"/>
                    <a:pt x="1332392" y="2006538"/>
                  </a:cubicBezTo>
                  <a:cubicBezTo>
                    <a:pt x="1335382" y="2006538"/>
                    <a:pt x="1337804" y="2004115"/>
                    <a:pt x="1337804" y="2001126"/>
                  </a:cubicBezTo>
                  <a:lnTo>
                    <a:pt x="1337804" y="1681873"/>
                  </a:lnTo>
                  <a:cubicBezTo>
                    <a:pt x="1441864" y="1726171"/>
                    <a:pt x="1544813" y="1773073"/>
                    <a:pt x="1646647" y="1822569"/>
                  </a:cubicBezTo>
                  <a:cubicBezTo>
                    <a:pt x="1647384" y="1822936"/>
                    <a:pt x="1648196" y="1823125"/>
                    <a:pt x="1649017" y="1823121"/>
                  </a:cubicBezTo>
                  <a:cubicBezTo>
                    <a:pt x="1652007" y="1823113"/>
                    <a:pt x="1654421" y="1820682"/>
                    <a:pt x="1654417" y="1817697"/>
                  </a:cubicBezTo>
                  <a:cubicBezTo>
                    <a:pt x="1654409" y="1815632"/>
                    <a:pt x="1653234" y="1813753"/>
                    <a:pt x="1651383" y="1812848"/>
                  </a:cubicBezTo>
                  <a:cubicBezTo>
                    <a:pt x="1548080" y="1762542"/>
                    <a:pt x="1443562" y="1714973"/>
                    <a:pt x="1337833" y="1670140"/>
                  </a:cubicBezTo>
                  <a:lnTo>
                    <a:pt x="1337833" y="1350018"/>
                  </a:lnTo>
                  <a:cubicBezTo>
                    <a:pt x="1441892" y="1394296"/>
                    <a:pt x="1544841" y="1441173"/>
                    <a:pt x="1646676" y="1490654"/>
                  </a:cubicBezTo>
                  <a:cubicBezTo>
                    <a:pt x="1647412" y="1491020"/>
                    <a:pt x="1648225" y="1491209"/>
                    <a:pt x="1649046" y="1491205"/>
                  </a:cubicBezTo>
                  <a:cubicBezTo>
                    <a:pt x="1652035" y="1491201"/>
                    <a:pt x="1654454" y="1488775"/>
                    <a:pt x="1654454" y="1485789"/>
                  </a:cubicBezTo>
                  <a:cubicBezTo>
                    <a:pt x="1654449" y="1483721"/>
                    <a:pt x="1653271" y="1481834"/>
                    <a:pt x="1651412" y="1480929"/>
                  </a:cubicBezTo>
                  <a:cubicBezTo>
                    <a:pt x="1548088" y="1430647"/>
                    <a:pt x="1443562" y="1383102"/>
                    <a:pt x="1337833" y="1338289"/>
                  </a:cubicBezTo>
                  <a:lnTo>
                    <a:pt x="1337833" y="1018099"/>
                  </a:lnTo>
                  <a:cubicBezTo>
                    <a:pt x="1441884" y="1062393"/>
                    <a:pt x="1544829" y="1109274"/>
                    <a:pt x="1646663" y="1158739"/>
                  </a:cubicBezTo>
                  <a:close/>
                  <a:moveTo>
                    <a:pt x="1326996" y="681592"/>
                  </a:moveTo>
                  <a:lnTo>
                    <a:pt x="1326996" y="1001839"/>
                  </a:lnTo>
                  <a:cubicBezTo>
                    <a:pt x="1224063" y="958333"/>
                    <a:pt x="1120117" y="917424"/>
                    <a:pt x="1015152" y="879113"/>
                  </a:cubicBezTo>
                  <a:lnTo>
                    <a:pt x="1015152" y="558601"/>
                  </a:lnTo>
                  <a:cubicBezTo>
                    <a:pt x="1120072" y="596999"/>
                    <a:pt x="1224023" y="637996"/>
                    <a:pt x="1326996" y="681592"/>
                  </a:cubicBezTo>
                  <a:close/>
                  <a:moveTo>
                    <a:pt x="1004312" y="554669"/>
                  </a:moveTo>
                  <a:lnTo>
                    <a:pt x="1004312" y="875193"/>
                  </a:lnTo>
                  <a:cubicBezTo>
                    <a:pt x="899568" y="837161"/>
                    <a:pt x="793931" y="801742"/>
                    <a:pt x="687405" y="768937"/>
                  </a:cubicBezTo>
                  <a:lnTo>
                    <a:pt x="687405" y="448176"/>
                  </a:lnTo>
                  <a:cubicBezTo>
                    <a:pt x="793903" y="481037"/>
                    <a:pt x="899536" y="516535"/>
                    <a:pt x="1004312" y="554669"/>
                  </a:cubicBezTo>
                  <a:close/>
                  <a:moveTo>
                    <a:pt x="1004312" y="886710"/>
                  </a:moveTo>
                  <a:lnTo>
                    <a:pt x="1004312" y="1207109"/>
                  </a:lnTo>
                  <a:cubicBezTo>
                    <a:pt x="899568" y="1169076"/>
                    <a:pt x="793931" y="1133658"/>
                    <a:pt x="687405" y="1100852"/>
                  </a:cubicBezTo>
                  <a:lnTo>
                    <a:pt x="687405" y="780268"/>
                  </a:lnTo>
                  <a:cubicBezTo>
                    <a:pt x="793903" y="813115"/>
                    <a:pt x="899536" y="848596"/>
                    <a:pt x="1004312" y="886710"/>
                  </a:cubicBezTo>
                  <a:close/>
                  <a:moveTo>
                    <a:pt x="355220" y="354892"/>
                  </a:moveTo>
                  <a:cubicBezTo>
                    <a:pt x="463094" y="382197"/>
                    <a:pt x="570220" y="412175"/>
                    <a:pt x="676593" y="444824"/>
                  </a:cubicBezTo>
                  <a:lnTo>
                    <a:pt x="676593" y="765589"/>
                  </a:lnTo>
                  <a:cubicBezTo>
                    <a:pt x="570232" y="733039"/>
                    <a:pt x="463110" y="703129"/>
                    <a:pt x="355220" y="675858"/>
                  </a:cubicBezTo>
                  <a:close/>
                  <a:moveTo>
                    <a:pt x="355220" y="687041"/>
                  </a:moveTo>
                  <a:cubicBezTo>
                    <a:pt x="463094" y="714330"/>
                    <a:pt x="570220" y="744290"/>
                    <a:pt x="676593" y="776920"/>
                  </a:cubicBezTo>
                  <a:lnTo>
                    <a:pt x="676593" y="1097505"/>
                  </a:lnTo>
                  <a:cubicBezTo>
                    <a:pt x="570240" y="1064960"/>
                    <a:pt x="463118" y="1035050"/>
                    <a:pt x="355220" y="1007774"/>
                  </a:cubicBezTo>
                  <a:close/>
                  <a:moveTo>
                    <a:pt x="355220" y="1339460"/>
                  </a:moveTo>
                  <a:lnTo>
                    <a:pt x="355220" y="1018952"/>
                  </a:lnTo>
                  <a:cubicBezTo>
                    <a:pt x="463094" y="1046241"/>
                    <a:pt x="570220" y="1076203"/>
                    <a:pt x="676593" y="1108832"/>
                  </a:cubicBezTo>
                  <a:lnTo>
                    <a:pt x="676593" y="1429235"/>
                  </a:lnTo>
                  <a:cubicBezTo>
                    <a:pt x="570232" y="1396678"/>
                    <a:pt x="463110" y="1366753"/>
                    <a:pt x="355220" y="1339460"/>
                  </a:cubicBezTo>
                  <a:close/>
                  <a:moveTo>
                    <a:pt x="687405" y="1432599"/>
                  </a:moveTo>
                  <a:lnTo>
                    <a:pt x="687405" y="1112187"/>
                  </a:lnTo>
                  <a:cubicBezTo>
                    <a:pt x="793903" y="1145030"/>
                    <a:pt x="899536" y="1180508"/>
                    <a:pt x="1004312" y="1218625"/>
                  </a:cubicBezTo>
                  <a:lnTo>
                    <a:pt x="1004312" y="1538899"/>
                  </a:lnTo>
                  <a:cubicBezTo>
                    <a:pt x="899568" y="1500846"/>
                    <a:pt x="793935" y="1465413"/>
                    <a:pt x="687405" y="1432599"/>
                  </a:cubicBezTo>
                  <a:close/>
                  <a:moveTo>
                    <a:pt x="1326996" y="1665613"/>
                  </a:moveTo>
                  <a:cubicBezTo>
                    <a:pt x="1224063" y="1622084"/>
                    <a:pt x="1120109" y="1581161"/>
                    <a:pt x="1015124" y="1542851"/>
                  </a:cubicBezTo>
                  <a:lnTo>
                    <a:pt x="1015124" y="1222556"/>
                  </a:lnTo>
                  <a:cubicBezTo>
                    <a:pt x="1120056" y="1260939"/>
                    <a:pt x="1224003" y="1301918"/>
                    <a:pt x="1326968" y="1345487"/>
                  </a:cubicBezTo>
                  <a:close/>
                  <a:moveTo>
                    <a:pt x="1326996" y="1333762"/>
                  </a:moveTo>
                  <a:cubicBezTo>
                    <a:pt x="1224063" y="1290257"/>
                    <a:pt x="1120117" y="1249347"/>
                    <a:pt x="1015152" y="1211036"/>
                  </a:cubicBezTo>
                  <a:lnTo>
                    <a:pt x="1015152" y="890637"/>
                  </a:lnTo>
                  <a:cubicBezTo>
                    <a:pt x="1120085" y="929016"/>
                    <a:pt x="1224031" y="969993"/>
                    <a:pt x="1326996" y="10135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44"/>
            <p:cNvSpPr/>
            <p:nvPr/>
          </p:nvSpPr>
          <p:spPr>
            <a:xfrm>
              <a:off x="7058645" y="1931282"/>
              <a:ext cx="1035756" cy="1392525"/>
            </a:xfrm>
            <a:custGeom>
              <a:avLst/>
              <a:gdLst/>
              <a:ahLst/>
              <a:cxnLst/>
              <a:rect l="l" t="t" r="r" b="b"/>
              <a:pathLst>
                <a:path w="1677338" h="2255102" extrusionOk="0">
                  <a:moveTo>
                    <a:pt x="1665562" y="2259342"/>
                  </a:moveTo>
                  <a:cubicBezTo>
                    <a:pt x="1146475" y="2006699"/>
                    <a:pt x="596976" y="1822043"/>
                    <a:pt x="30658" y="1709948"/>
                  </a:cubicBezTo>
                  <a:cubicBezTo>
                    <a:pt x="18285" y="1707486"/>
                    <a:pt x="9216" y="1696863"/>
                    <a:pt x="8725" y="1684260"/>
                  </a:cubicBezTo>
                  <a:lnTo>
                    <a:pt x="8725" y="24679"/>
                  </a:lnTo>
                  <a:cubicBezTo>
                    <a:pt x="8423" y="14962"/>
                    <a:pt x="16060" y="6842"/>
                    <a:pt x="25778" y="6540"/>
                  </a:cubicBezTo>
                  <a:cubicBezTo>
                    <a:pt x="25778" y="6540"/>
                    <a:pt x="25778" y="6540"/>
                    <a:pt x="25778" y="6540"/>
                  </a:cubicBezTo>
                  <a:cubicBezTo>
                    <a:pt x="27423" y="6488"/>
                    <a:pt x="29065" y="6669"/>
                    <a:pt x="30658" y="7075"/>
                  </a:cubicBezTo>
                  <a:cubicBezTo>
                    <a:pt x="596976" y="119170"/>
                    <a:pt x="1146475" y="303826"/>
                    <a:pt x="1665562" y="556469"/>
                  </a:cubicBezTo>
                  <a:cubicBezTo>
                    <a:pt x="1677376" y="562919"/>
                    <a:pt x="1685097" y="574936"/>
                    <a:pt x="1686055" y="588362"/>
                  </a:cubicBezTo>
                  <a:lnTo>
                    <a:pt x="1686055" y="2247939"/>
                  </a:lnTo>
                  <a:cubicBezTo>
                    <a:pt x="1686051" y="2259917"/>
                    <a:pt x="1676816" y="2264955"/>
                    <a:pt x="1665562" y="2259342"/>
                  </a:cubicBezTo>
                  <a:close/>
                  <a:moveTo>
                    <a:pt x="52592" y="1670696"/>
                  </a:moveTo>
                  <a:cubicBezTo>
                    <a:pt x="603712" y="1781745"/>
                    <a:pt x="1138717" y="1961520"/>
                    <a:pt x="1645069" y="2205805"/>
                  </a:cubicBezTo>
                  <a:lnTo>
                    <a:pt x="1645069" y="589516"/>
                  </a:lnTo>
                  <a:cubicBezTo>
                    <a:pt x="1138717" y="345231"/>
                    <a:pt x="603712" y="165456"/>
                    <a:pt x="52592" y="54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44"/>
            <p:cNvSpPr/>
            <p:nvPr/>
          </p:nvSpPr>
          <p:spPr>
            <a:xfrm>
              <a:off x="7054191" y="1926830"/>
              <a:ext cx="1044669" cy="1401433"/>
            </a:xfrm>
            <a:custGeom>
              <a:avLst/>
              <a:gdLst/>
              <a:ahLst/>
              <a:cxnLst/>
              <a:rect l="l" t="t" r="r" b="b"/>
              <a:pathLst>
                <a:path w="1691772" h="2269527" extrusionOk="0">
                  <a:moveTo>
                    <a:pt x="1681536" y="2276057"/>
                  </a:moveTo>
                  <a:cubicBezTo>
                    <a:pt x="1677718" y="2276057"/>
                    <a:pt x="1673645" y="2275043"/>
                    <a:pt x="1669602" y="2273027"/>
                  </a:cubicBezTo>
                  <a:cubicBezTo>
                    <a:pt x="1151066" y="2020702"/>
                    <a:pt x="602175" y="1836251"/>
                    <a:pt x="36489" y="1724237"/>
                  </a:cubicBezTo>
                  <a:cubicBezTo>
                    <a:pt x="20816" y="1721162"/>
                    <a:pt x="9320" y="1707711"/>
                    <a:pt x="8725" y="1691752"/>
                  </a:cubicBezTo>
                  <a:lnTo>
                    <a:pt x="8725" y="31890"/>
                  </a:lnTo>
                  <a:cubicBezTo>
                    <a:pt x="8552" y="25379"/>
                    <a:pt x="10974" y="19066"/>
                    <a:pt x="15461" y="14346"/>
                  </a:cubicBezTo>
                  <a:cubicBezTo>
                    <a:pt x="19955" y="9538"/>
                    <a:pt x="26184" y="6729"/>
                    <a:pt x="32763" y="6540"/>
                  </a:cubicBezTo>
                  <a:cubicBezTo>
                    <a:pt x="35085" y="6479"/>
                    <a:pt x="37402" y="6733"/>
                    <a:pt x="39656" y="7300"/>
                  </a:cubicBezTo>
                  <a:cubicBezTo>
                    <a:pt x="606445" y="119552"/>
                    <a:pt x="1156402" y="304386"/>
                    <a:pt x="1675943" y="557225"/>
                  </a:cubicBezTo>
                  <a:cubicBezTo>
                    <a:pt x="1690276" y="565031"/>
                    <a:pt x="1699338" y="579123"/>
                    <a:pt x="1700488" y="595093"/>
                  </a:cubicBezTo>
                  <a:lnTo>
                    <a:pt x="1700488" y="2255177"/>
                  </a:lnTo>
                  <a:cubicBezTo>
                    <a:pt x="1700488" y="2263197"/>
                    <a:pt x="1697205" y="2269820"/>
                    <a:pt x="1691471" y="2273357"/>
                  </a:cubicBezTo>
                  <a:cubicBezTo>
                    <a:pt x="1688477" y="2275171"/>
                    <a:pt x="1685037" y="2276109"/>
                    <a:pt x="1681536" y="2276057"/>
                  </a:cubicBezTo>
                  <a:close/>
                  <a:moveTo>
                    <a:pt x="33556" y="20957"/>
                  </a:moveTo>
                  <a:cubicBezTo>
                    <a:pt x="33447" y="20953"/>
                    <a:pt x="33342" y="20953"/>
                    <a:pt x="33234" y="20957"/>
                  </a:cubicBezTo>
                  <a:cubicBezTo>
                    <a:pt x="30477" y="21033"/>
                    <a:pt x="27870" y="22208"/>
                    <a:pt x="25991" y="24228"/>
                  </a:cubicBezTo>
                  <a:cubicBezTo>
                    <a:pt x="24096" y="26228"/>
                    <a:pt x="23082" y="28900"/>
                    <a:pt x="23174" y="31652"/>
                  </a:cubicBezTo>
                  <a:lnTo>
                    <a:pt x="23174" y="1691471"/>
                  </a:lnTo>
                  <a:cubicBezTo>
                    <a:pt x="23524" y="1700488"/>
                    <a:pt x="30163" y="1708270"/>
                    <a:pt x="39310" y="1710089"/>
                  </a:cubicBezTo>
                  <a:cubicBezTo>
                    <a:pt x="606219" y="1822353"/>
                    <a:pt x="1156293" y="2007214"/>
                    <a:pt x="1675943" y="2260098"/>
                  </a:cubicBezTo>
                  <a:lnTo>
                    <a:pt x="1676016" y="2260127"/>
                  </a:lnTo>
                  <a:cubicBezTo>
                    <a:pt x="1679283" y="2261760"/>
                    <a:pt x="1682228" y="2262110"/>
                    <a:pt x="1683890" y="2261084"/>
                  </a:cubicBezTo>
                  <a:cubicBezTo>
                    <a:pt x="1685274" y="2260239"/>
                    <a:pt x="1686063" y="2258082"/>
                    <a:pt x="1686063" y="2255177"/>
                  </a:cubicBezTo>
                  <a:lnTo>
                    <a:pt x="1686063" y="595580"/>
                  </a:lnTo>
                  <a:cubicBezTo>
                    <a:pt x="1685286" y="585050"/>
                    <a:pt x="1679029" y="575312"/>
                    <a:pt x="1669332" y="570013"/>
                  </a:cubicBezTo>
                  <a:cubicBezTo>
                    <a:pt x="1150869" y="317757"/>
                    <a:pt x="602067" y="133354"/>
                    <a:pt x="36473" y="21363"/>
                  </a:cubicBezTo>
                  <a:cubicBezTo>
                    <a:pt x="35519" y="21114"/>
                    <a:pt x="34541" y="20977"/>
                    <a:pt x="33556" y="20957"/>
                  </a:cubicBezTo>
                  <a:close/>
                  <a:moveTo>
                    <a:pt x="1659498" y="2224508"/>
                  </a:moveTo>
                  <a:lnTo>
                    <a:pt x="1649153" y="2219518"/>
                  </a:lnTo>
                  <a:cubicBezTo>
                    <a:pt x="1143329" y="1975543"/>
                    <a:pt x="608903" y="1795965"/>
                    <a:pt x="58390" y="1684988"/>
                  </a:cubicBezTo>
                  <a:lnTo>
                    <a:pt x="52596" y="1683817"/>
                  </a:lnTo>
                  <a:lnTo>
                    <a:pt x="52596" y="52818"/>
                  </a:lnTo>
                  <a:lnTo>
                    <a:pt x="61235" y="54552"/>
                  </a:lnTo>
                  <a:cubicBezTo>
                    <a:pt x="612931" y="165754"/>
                    <a:pt x="1148503" y="345715"/>
                    <a:pt x="1655410" y="590220"/>
                  </a:cubicBezTo>
                  <a:lnTo>
                    <a:pt x="1659498" y="592196"/>
                  </a:lnTo>
                  <a:close/>
                  <a:moveTo>
                    <a:pt x="67026" y="1672008"/>
                  </a:moveTo>
                  <a:cubicBezTo>
                    <a:pt x="612919" y="1782561"/>
                    <a:pt x="1142983" y="1960434"/>
                    <a:pt x="1645064" y="2201540"/>
                  </a:cubicBezTo>
                  <a:lnTo>
                    <a:pt x="1645064" y="601274"/>
                  </a:lnTo>
                  <a:cubicBezTo>
                    <a:pt x="1143103" y="359564"/>
                    <a:pt x="613019" y="181253"/>
                    <a:pt x="67026" y="704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44"/>
            <p:cNvSpPr/>
            <p:nvPr/>
          </p:nvSpPr>
          <p:spPr>
            <a:xfrm>
              <a:off x="7613635" y="2184680"/>
              <a:ext cx="391157" cy="562911"/>
            </a:xfrm>
            <a:custGeom>
              <a:avLst/>
              <a:gdLst/>
              <a:ahLst/>
              <a:cxnLst/>
              <a:rect l="l" t="t" r="r" b="b"/>
              <a:pathLst>
                <a:path w="633452" h="911596" extrusionOk="0">
                  <a:moveTo>
                    <a:pt x="8716" y="6531"/>
                  </a:moveTo>
                  <a:lnTo>
                    <a:pt x="8716" y="236564"/>
                  </a:lnTo>
                  <a:cubicBezTo>
                    <a:pt x="242358" y="312453"/>
                    <a:pt x="416685" y="579283"/>
                    <a:pt x="421735" y="818695"/>
                  </a:cubicBezTo>
                  <a:cubicBezTo>
                    <a:pt x="510488" y="856652"/>
                    <a:pt x="554645" y="876421"/>
                    <a:pt x="642099" y="918127"/>
                  </a:cubicBezTo>
                  <a:cubicBezTo>
                    <a:pt x="647294" y="537866"/>
                    <a:pt x="361559" y="136391"/>
                    <a:pt x="8716" y="6531"/>
                  </a:cubicBezTo>
                  <a:close/>
                </a:path>
              </a:pathLst>
            </a:custGeom>
            <a:solidFill>
              <a:srgbClr val="92E3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44"/>
            <p:cNvSpPr/>
            <p:nvPr/>
          </p:nvSpPr>
          <p:spPr>
            <a:xfrm>
              <a:off x="7613635" y="2184680"/>
              <a:ext cx="391157" cy="562911"/>
            </a:xfrm>
            <a:custGeom>
              <a:avLst/>
              <a:gdLst/>
              <a:ahLst/>
              <a:cxnLst/>
              <a:rect l="l" t="t" r="r" b="b"/>
              <a:pathLst>
                <a:path w="633452" h="911596" extrusionOk="0">
                  <a:moveTo>
                    <a:pt x="8716" y="6531"/>
                  </a:moveTo>
                  <a:lnTo>
                    <a:pt x="8716" y="236564"/>
                  </a:lnTo>
                  <a:cubicBezTo>
                    <a:pt x="242358" y="312453"/>
                    <a:pt x="416685" y="579283"/>
                    <a:pt x="421735" y="818695"/>
                  </a:cubicBezTo>
                  <a:cubicBezTo>
                    <a:pt x="510488" y="856652"/>
                    <a:pt x="554645" y="876421"/>
                    <a:pt x="642099" y="918127"/>
                  </a:cubicBezTo>
                  <a:cubicBezTo>
                    <a:pt x="647294" y="537866"/>
                    <a:pt x="361559" y="136391"/>
                    <a:pt x="8716" y="653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44"/>
            <p:cNvSpPr/>
            <p:nvPr/>
          </p:nvSpPr>
          <p:spPr>
            <a:xfrm>
              <a:off x="7150003" y="2209956"/>
              <a:ext cx="220206" cy="290861"/>
            </a:xfrm>
            <a:custGeom>
              <a:avLst/>
              <a:gdLst/>
              <a:ahLst/>
              <a:cxnLst/>
              <a:rect l="l" t="t" r="r" b="b"/>
              <a:pathLst>
                <a:path w="356609" h="471030" extrusionOk="0">
                  <a:moveTo>
                    <a:pt x="365326" y="210731"/>
                  </a:moveTo>
                  <a:cubicBezTo>
                    <a:pt x="300100" y="128187"/>
                    <a:pt x="267483" y="87345"/>
                    <a:pt x="201959" y="6531"/>
                  </a:cubicBezTo>
                  <a:cubicBezTo>
                    <a:pt x="58362" y="107549"/>
                    <a:pt x="31084" y="266292"/>
                    <a:pt x="8716" y="425035"/>
                  </a:cubicBezTo>
                  <a:cubicBezTo>
                    <a:pt x="101943" y="444228"/>
                    <a:pt x="148266" y="454763"/>
                    <a:pt x="240914" y="477561"/>
                  </a:cubicBezTo>
                  <a:cubicBezTo>
                    <a:pt x="240914" y="360960"/>
                    <a:pt x="288539" y="266722"/>
                    <a:pt x="365326" y="210731"/>
                  </a:cubicBezTo>
                  <a:close/>
                </a:path>
              </a:pathLst>
            </a:custGeom>
            <a:solidFill>
              <a:srgbClr val="92E3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44"/>
            <p:cNvSpPr/>
            <p:nvPr/>
          </p:nvSpPr>
          <p:spPr>
            <a:xfrm>
              <a:off x="7150003" y="2209956"/>
              <a:ext cx="220206" cy="290861"/>
            </a:xfrm>
            <a:custGeom>
              <a:avLst/>
              <a:gdLst/>
              <a:ahLst/>
              <a:cxnLst/>
              <a:rect l="l" t="t" r="r" b="b"/>
              <a:pathLst>
                <a:path w="356609" h="471030" extrusionOk="0">
                  <a:moveTo>
                    <a:pt x="365326" y="210731"/>
                  </a:moveTo>
                  <a:cubicBezTo>
                    <a:pt x="300100" y="128187"/>
                    <a:pt x="267483" y="87345"/>
                    <a:pt x="201959" y="6531"/>
                  </a:cubicBezTo>
                  <a:cubicBezTo>
                    <a:pt x="58362" y="107549"/>
                    <a:pt x="31084" y="266292"/>
                    <a:pt x="8716" y="425035"/>
                  </a:cubicBezTo>
                  <a:cubicBezTo>
                    <a:pt x="101943" y="444228"/>
                    <a:pt x="148266" y="454763"/>
                    <a:pt x="240914" y="477561"/>
                  </a:cubicBezTo>
                  <a:cubicBezTo>
                    <a:pt x="240914" y="360960"/>
                    <a:pt x="288539" y="266722"/>
                    <a:pt x="365326" y="2107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44"/>
            <p:cNvSpPr/>
            <p:nvPr/>
          </p:nvSpPr>
          <p:spPr>
            <a:xfrm>
              <a:off x="7307249" y="2180280"/>
              <a:ext cx="284267" cy="181369"/>
            </a:xfrm>
            <a:custGeom>
              <a:avLst/>
              <a:gdLst/>
              <a:ahLst/>
              <a:cxnLst/>
              <a:rect l="l" t="t" r="r" b="b"/>
              <a:pathLst>
                <a:path w="460351" h="293715" extrusionOk="0">
                  <a:moveTo>
                    <a:pt x="469067" y="268064"/>
                  </a:moveTo>
                  <a:lnTo>
                    <a:pt x="469067" y="38035"/>
                  </a:lnTo>
                  <a:cubicBezTo>
                    <a:pt x="315809" y="-15506"/>
                    <a:pt x="141771" y="-3382"/>
                    <a:pt x="8716" y="94316"/>
                  </a:cubicBezTo>
                  <a:cubicBezTo>
                    <a:pt x="74091" y="175705"/>
                    <a:pt x="106704" y="216978"/>
                    <a:pt x="171789" y="300246"/>
                  </a:cubicBezTo>
                  <a:cubicBezTo>
                    <a:pt x="248273" y="245120"/>
                    <a:pt x="353620" y="229246"/>
                    <a:pt x="469067" y="2680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44"/>
            <p:cNvSpPr/>
            <p:nvPr/>
          </p:nvSpPr>
          <p:spPr>
            <a:xfrm>
              <a:off x="7188298" y="2491590"/>
              <a:ext cx="795496" cy="535364"/>
            </a:xfrm>
            <a:custGeom>
              <a:avLst/>
              <a:gdLst/>
              <a:ahLst/>
              <a:cxnLst/>
              <a:rect l="l" t="t" r="r" b="b"/>
              <a:pathLst>
                <a:path w="1288252" h="866987" extrusionOk="0">
                  <a:moveTo>
                    <a:pt x="1075454" y="343066"/>
                  </a:moveTo>
                  <a:cubicBezTo>
                    <a:pt x="1095948" y="581178"/>
                    <a:pt x="849317" y="672816"/>
                    <a:pt x="661856" y="609896"/>
                  </a:cubicBezTo>
                  <a:cubicBezTo>
                    <a:pt x="444526" y="537021"/>
                    <a:pt x="235562" y="305109"/>
                    <a:pt x="240487" y="61512"/>
                  </a:cubicBezTo>
                  <a:cubicBezTo>
                    <a:pt x="148129" y="37703"/>
                    <a:pt x="101807" y="26735"/>
                    <a:pt x="8716" y="6531"/>
                  </a:cubicBezTo>
                  <a:cubicBezTo>
                    <a:pt x="16076" y="378709"/>
                    <a:pt x="319563" y="724478"/>
                    <a:pt x="661868" y="839929"/>
                  </a:cubicBezTo>
                  <a:cubicBezTo>
                    <a:pt x="970695" y="943976"/>
                    <a:pt x="1304920" y="805006"/>
                    <a:pt x="1296824" y="441053"/>
                  </a:cubicBezTo>
                  <a:cubicBezTo>
                    <a:pt x="1208654" y="399922"/>
                    <a:pt x="1164493" y="380298"/>
                    <a:pt x="1075454" y="3430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44"/>
            <p:cNvSpPr/>
            <p:nvPr/>
          </p:nvSpPr>
          <p:spPr>
            <a:xfrm>
              <a:off x="7145010" y="2175845"/>
              <a:ext cx="864615" cy="856014"/>
            </a:xfrm>
            <a:custGeom>
              <a:avLst/>
              <a:gdLst/>
              <a:ahLst/>
              <a:cxnLst/>
              <a:rect l="l" t="t" r="r" b="b"/>
              <a:pathLst>
                <a:path w="1400186" h="1386258" extrusionOk="0">
                  <a:moveTo>
                    <a:pt x="1408677" y="943802"/>
                  </a:moveTo>
                  <a:lnTo>
                    <a:pt x="1398513" y="938973"/>
                  </a:lnTo>
                  <a:cubicBezTo>
                    <a:pt x="1308461" y="896035"/>
                    <a:pt x="1264577" y="876516"/>
                    <a:pt x="1178411" y="839678"/>
                  </a:cubicBezTo>
                  <a:lnTo>
                    <a:pt x="1174126" y="837843"/>
                  </a:lnTo>
                  <a:lnTo>
                    <a:pt x="1174029" y="833196"/>
                  </a:lnTo>
                  <a:cubicBezTo>
                    <a:pt x="1168843" y="587281"/>
                    <a:pt x="985804" y="329142"/>
                    <a:pt x="766012" y="257732"/>
                  </a:cubicBezTo>
                  <a:lnTo>
                    <a:pt x="761022" y="256122"/>
                  </a:lnTo>
                  <a:lnTo>
                    <a:pt x="761022" y="10485"/>
                  </a:lnTo>
                  <a:lnTo>
                    <a:pt x="770732" y="14066"/>
                  </a:lnTo>
                  <a:cubicBezTo>
                    <a:pt x="1133767" y="147697"/>
                    <a:pt x="1414045" y="551131"/>
                    <a:pt x="1408831" y="932543"/>
                  </a:cubicBezTo>
                  <a:close/>
                  <a:moveTo>
                    <a:pt x="1188346" y="828198"/>
                  </a:moveTo>
                  <a:cubicBezTo>
                    <a:pt x="1268637" y="862573"/>
                    <a:pt x="1312420" y="882020"/>
                    <a:pt x="1394469" y="921043"/>
                  </a:cubicBezTo>
                  <a:cubicBezTo>
                    <a:pt x="1393709" y="558096"/>
                    <a:pt x="1119040" y="163168"/>
                    <a:pt x="775456" y="31260"/>
                  </a:cubicBezTo>
                  <a:lnTo>
                    <a:pt x="775456" y="245656"/>
                  </a:lnTo>
                  <a:cubicBezTo>
                    <a:pt x="997022" y="320587"/>
                    <a:pt x="1180894" y="579925"/>
                    <a:pt x="1188346" y="828198"/>
                  </a:cubicBezTo>
                  <a:close/>
                  <a:moveTo>
                    <a:pt x="256216" y="542057"/>
                  </a:moveTo>
                  <a:lnTo>
                    <a:pt x="247279" y="539856"/>
                  </a:lnTo>
                  <a:cubicBezTo>
                    <a:pt x="152857" y="516619"/>
                    <a:pt x="107351" y="506330"/>
                    <a:pt x="15355" y="487378"/>
                  </a:cubicBezTo>
                  <a:lnTo>
                    <a:pt x="8716" y="486022"/>
                  </a:lnTo>
                  <a:lnTo>
                    <a:pt x="9662" y="479314"/>
                  </a:lnTo>
                  <a:cubicBezTo>
                    <a:pt x="29547" y="338187"/>
                    <a:pt x="54294" y="162565"/>
                    <a:pt x="205890" y="55910"/>
                  </a:cubicBezTo>
                  <a:lnTo>
                    <a:pt x="211415" y="52031"/>
                  </a:lnTo>
                  <a:lnTo>
                    <a:pt x="215656" y="57262"/>
                  </a:lnTo>
                  <a:cubicBezTo>
                    <a:pt x="283232" y="140635"/>
                    <a:pt x="315728" y="181400"/>
                    <a:pt x="379051" y="261550"/>
                  </a:cubicBezTo>
                  <a:lnTo>
                    <a:pt x="383702" y="267429"/>
                  </a:lnTo>
                  <a:lnTo>
                    <a:pt x="377642" y="271855"/>
                  </a:lnTo>
                  <a:cubicBezTo>
                    <a:pt x="300470" y="328140"/>
                    <a:pt x="256204" y="423267"/>
                    <a:pt x="256204" y="532855"/>
                  </a:cubicBezTo>
                  <a:close/>
                  <a:moveTo>
                    <a:pt x="24896" y="474623"/>
                  </a:moveTo>
                  <a:cubicBezTo>
                    <a:pt x="109874" y="492154"/>
                    <a:pt x="155396" y="502443"/>
                    <a:pt x="241883" y="523681"/>
                  </a:cubicBezTo>
                  <a:cubicBezTo>
                    <a:pt x="244253" y="416125"/>
                    <a:pt x="288036" y="322559"/>
                    <a:pt x="363153" y="264693"/>
                  </a:cubicBezTo>
                  <a:cubicBezTo>
                    <a:pt x="304160" y="190055"/>
                    <a:pt x="271760" y="149439"/>
                    <a:pt x="208723" y="71647"/>
                  </a:cubicBezTo>
                  <a:cubicBezTo>
                    <a:pt x="79378" y="165820"/>
                    <a:pt x="49175" y="304126"/>
                    <a:pt x="24896" y="474623"/>
                  </a:cubicBezTo>
                  <a:close/>
                  <a:moveTo>
                    <a:pt x="433312" y="317344"/>
                  </a:moveTo>
                  <a:lnTo>
                    <a:pt x="429042" y="311876"/>
                  </a:lnTo>
                  <a:cubicBezTo>
                    <a:pt x="365849" y="231042"/>
                    <a:pt x="333437" y="189955"/>
                    <a:pt x="266030" y="106022"/>
                  </a:cubicBezTo>
                  <a:lnTo>
                    <a:pt x="261310" y="100147"/>
                  </a:lnTo>
                  <a:lnTo>
                    <a:pt x="267390" y="95693"/>
                  </a:lnTo>
                  <a:cubicBezTo>
                    <a:pt x="394776" y="2160"/>
                    <a:pt x="569377" y="-19251"/>
                    <a:pt x="734401" y="38418"/>
                  </a:cubicBezTo>
                  <a:lnTo>
                    <a:pt x="739229" y="40108"/>
                  </a:lnTo>
                  <a:lnTo>
                    <a:pt x="739229" y="285283"/>
                  </a:lnTo>
                  <a:lnTo>
                    <a:pt x="729713" y="282064"/>
                  </a:lnTo>
                  <a:cubicBezTo>
                    <a:pt x="620905" y="245495"/>
                    <a:pt x="517630" y="256573"/>
                    <a:pt x="438937" y="313268"/>
                  </a:cubicBezTo>
                  <a:close/>
                  <a:moveTo>
                    <a:pt x="282049" y="102908"/>
                  </a:moveTo>
                  <a:cubicBezTo>
                    <a:pt x="344848" y="181110"/>
                    <a:pt x="377188" y="222105"/>
                    <a:pt x="436189" y="297587"/>
                  </a:cubicBezTo>
                  <a:cubicBezTo>
                    <a:pt x="515643" y="243190"/>
                    <a:pt x="617533" y="231814"/>
                    <a:pt x="724796" y="265329"/>
                  </a:cubicBezTo>
                  <a:lnTo>
                    <a:pt x="724796" y="50369"/>
                  </a:lnTo>
                  <a:cubicBezTo>
                    <a:pt x="568274" y="-2745"/>
                    <a:pt x="403753" y="16859"/>
                    <a:pt x="282049" y="102908"/>
                  </a:cubicBezTo>
                  <a:close/>
                  <a:moveTo>
                    <a:pt x="932476" y="1392790"/>
                  </a:moveTo>
                  <a:cubicBezTo>
                    <a:pt x="866579" y="1392790"/>
                    <a:pt x="797904" y="1381471"/>
                    <a:pt x="729721" y="1358499"/>
                  </a:cubicBezTo>
                  <a:cubicBezTo>
                    <a:pt x="361575" y="1234341"/>
                    <a:pt x="78674" y="873184"/>
                    <a:pt x="71632" y="518410"/>
                  </a:cubicBezTo>
                  <a:lnTo>
                    <a:pt x="71451" y="509276"/>
                  </a:lnTo>
                  <a:lnTo>
                    <a:pt x="80384" y="511223"/>
                  </a:lnTo>
                  <a:cubicBezTo>
                    <a:pt x="174637" y="531684"/>
                    <a:pt x="220187" y="542492"/>
                    <a:pt x="312425" y="566269"/>
                  </a:cubicBezTo>
                  <a:lnTo>
                    <a:pt x="317949" y="567693"/>
                  </a:lnTo>
                  <a:lnTo>
                    <a:pt x="317837" y="573399"/>
                  </a:lnTo>
                  <a:cubicBezTo>
                    <a:pt x="312875" y="819897"/>
                    <a:pt x="530145" y="1046344"/>
                    <a:pt x="734300" y="1114805"/>
                  </a:cubicBezTo>
                  <a:cubicBezTo>
                    <a:pt x="843196" y="1151321"/>
                    <a:pt x="970497" y="1133379"/>
                    <a:pt x="1051026" y="1070077"/>
                  </a:cubicBezTo>
                  <a:cubicBezTo>
                    <a:pt x="1096249" y="1034490"/>
                    <a:pt x="1148140" y="968379"/>
                    <a:pt x="1138415" y="855427"/>
                  </a:cubicBezTo>
                  <a:lnTo>
                    <a:pt x="1137385" y="843545"/>
                  </a:lnTo>
                  <a:lnTo>
                    <a:pt x="1148402" y="848144"/>
                  </a:lnTo>
                  <a:cubicBezTo>
                    <a:pt x="1236072" y="884797"/>
                    <a:pt x="1279578" y="904075"/>
                    <a:pt x="1370025" y="946244"/>
                  </a:cubicBezTo>
                  <a:lnTo>
                    <a:pt x="1374097" y="948131"/>
                  </a:lnTo>
                  <a:lnTo>
                    <a:pt x="1374198" y="952626"/>
                  </a:lnTo>
                  <a:cubicBezTo>
                    <a:pt x="1377577" y="1104999"/>
                    <a:pt x="1322560" y="1227299"/>
                    <a:pt x="1215088" y="1306318"/>
                  </a:cubicBezTo>
                  <a:cubicBezTo>
                    <a:pt x="1137389" y="1363460"/>
                    <a:pt x="1038552" y="1392790"/>
                    <a:pt x="932476" y="1392790"/>
                  </a:cubicBezTo>
                  <a:close/>
                  <a:moveTo>
                    <a:pt x="86311" y="527270"/>
                  </a:moveTo>
                  <a:cubicBezTo>
                    <a:pt x="97855" y="873317"/>
                    <a:pt x="374818" y="1223585"/>
                    <a:pt x="734332" y="1344826"/>
                  </a:cubicBezTo>
                  <a:cubicBezTo>
                    <a:pt x="907859" y="1403312"/>
                    <a:pt x="1084355" y="1384541"/>
                    <a:pt x="1206542" y="1294698"/>
                  </a:cubicBezTo>
                  <a:cubicBezTo>
                    <a:pt x="1309012" y="1219356"/>
                    <a:pt x="1361973" y="1102811"/>
                    <a:pt x="1359849" y="957426"/>
                  </a:cubicBezTo>
                  <a:cubicBezTo>
                    <a:pt x="1276081" y="918396"/>
                    <a:pt x="1232733" y="899154"/>
                    <a:pt x="1153617" y="865978"/>
                  </a:cubicBezTo>
                  <a:cubicBezTo>
                    <a:pt x="1159407" y="978201"/>
                    <a:pt x="1106377" y="1044900"/>
                    <a:pt x="1059955" y="1081404"/>
                  </a:cubicBezTo>
                  <a:cubicBezTo>
                    <a:pt x="975777" y="1147595"/>
                    <a:pt x="843072" y="1166535"/>
                    <a:pt x="729713" y="1128482"/>
                  </a:cubicBezTo>
                  <a:cubicBezTo>
                    <a:pt x="522298" y="1058927"/>
                    <a:pt x="301665" y="829635"/>
                    <a:pt x="303343" y="578827"/>
                  </a:cubicBezTo>
                  <a:cubicBezTo>
                    <a:pt x="217881" y="556821"/>
                    <a:pt x="172533" y="546045"/>
                    <a:pt x="86311" y="527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44"/>
            <p:cNvSpPr/>
            <p:nvPr/>
          </p:nvSpPr>
          <p:spPr>
            <a:xfrm>
              <a:off x="4703274" y="1945151"/>
              <a:ext cx="1009550" cy="1364049"/>
            </a:xfrm>
            <a:custGeom>
              <a:avLst/>
              <a:gdLst/>
              <a:ahLst/>
              <a:cxnLst/>
              <a:rect l="l" t="t" r="r" b="b"/>
              <a:pathLst>
                <a:path w="1634899" h="2208986" extrusionOk="0">
                  <a:moveTo>
                    <a:pt x="1643615" y="1665822"/>
                  </a:moveTo>
                  <a:cubicBezTo>
                    <a:pt x="1077285" y="1778014"/>
                    <a:pt x="527787" y="1962771"/>
                    <a:pt x="8716" y="2215518"/>
                  </a:cubicBezTo>
                  <a:lnTo>
                    <a:pt x="8716" y="555925"/>
                  </a:lnTo>
                  <a:cubicBezTo>
                    <a:pt x="527803" y="303283"/>
                    <a:pt x="1077301" y="118630"/>
                    <a:pt x="1643615" y="65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44"/>
            <p:cNvSpPr/>
            <p:nvPr/>
          </p:nvSpPr>
          <p:spPr>
            <a:xfrm>
              <a:off x="4699932" y="2280787"/>
              <a:ext cx="6678" cy="1031472"/>
            </a:xfrm>
            <a:custGeom>
              <a:avLst/>
              <a:gdLst/>
              <a:ahLst/>
              <a:cxnLst/>
              <a:rect l="l" t="t" r="r" b="b"/>
              <a:pathLst>
                <a:path w="10815" h="1670400" extrusionOk="0">
                  <a:moveTo>
                    <a:pt x="14124" y="1676932"/>
                  </a:moveTo>
                  <a:cubicBezTo>
                    <a:pt x="11138" y="1676928"/>
                    <a:pt x="8716" y="1674506"/>
                    <a:pt x="8716" y="1671520"/>
                  </a:cubicBezTo>
                  <a:lnTo>
                    <a:pt x="8716" y="11939"/>
                  </a:lnTo>
                  <a:cubicBezTo>
                    <a:pt x="8716" y="8952"/>
                    <a:pt x="11138" y="6531"/>
                    <a:pt x="14124" y="6531"/>
                  </a:cubicBezTo>
                  <a:cubicBezTo>
                    <a:pt x="17110" y="6534"/>
                    <a:pt x="19528" y="8953"/>
                    <a:pt x="19532" y="11939"/>
                  </a:cubicBezTo>
                  <a:lnTo>
                    <a:pt x="19532" y="1671536"/>
                  </a:lnTo>
                  <a:cubicBezTo>
                    <a:pt x="19524" y="1674518"/>
                    <a:pt x="17106" y="1676928"/>
                    <a:pt x="14124" y="16769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44"/>
            <p:cNvSpPr/>
            <p:nvPr/>
          </p:nvSpPr>
          <p:spPr>
            <a:xfrm>
              <a:off x="4709239" y="2390085"/>
              <a:ext cx="388795" cy="904839"/>
            </a:xfrm>
            <a:custGeom>
              <a:avLst/>
              <a:gdLst/>
              <a:ahLst/>
              <a:cxnLst/>
              <a:rect l="l" t="t" r="r" b="b"/>
              <a:pathLst>
                <a:path w="629628" h="1465327" extrusionOk="0">
                  <a:moveTo>
                    <a:pt x="8716" y="1471859"/>
                  </a:moveTo>
                  <a:cubicBezTo>
                    <a:pt x="109830" y="983128"/>
                    <a:pt x="212148" y="494687"/>
                    <a:pt x="315664" y="6531"/>
                  </a:cubicBezTo>
                  <a:cubicBezTo>
                    <a:pt x="423115" y="404256"/>
                    <a:pt x="530676" y="802029"/>
                    <a:pt x="638345" y="1199850"/>
                  </a:cubicBezTo>
                  <a:cubicBezTo>
                    <a:pt x="423490" y="1278531"/>
                    <a:pt x="213274" y="1369349"/>
                    <a:pt x="8716" y="1471859"/>
                  </a:cubicBezTo>
                  <a:close/>
                </a:path>
              </a:pathLst>
            </a:custGeom>
            <a:solidFill>
              <a:srgbClr val="92E3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44"/>
            <p:cNvSpPr/>
            <p:nvPr/>
          </p:nvSpPr>
          <p:spPr>
            <a:xfrm>
              <a:off x="4709239" y="2390085"/>
              <a:ext cx="388795" cy="904839"/>
            </a:xfrm>
            <a:custGeom>
              <a:avLst/>
              <a:gdLst/>
              <a:ahLst/>
              <a:cxnLst/>
              <a:rect l="l" t="t" r="r" b="b"/>
              <a:pathLst>
                <a:path w="629628" h="1465327" extrusionOk="0">
                  <a:moveTo>
                    <a:pt x="8716" y="1471859"/>
                  </a:moveTo>
                  <a:cubicBezTo>
                    <a:pt x="109830" y="983128"/>
                    <a:pt x="212148" y="494687"/>
                    <a:pt x="315664" y="6531"/>
                  </a:cubicBezTo>
                  <a:cubicBezTo>
                    <a:pt x="423115" y="404256"/>
                    <a:pt x="530676" y="802029"/>
                    <a:pt x="638345" y="1199850"/>
                  </a:cubicBezTo>
                  <a:cubicBezTo>
                    <a:pt x="423490" y="1278531"/>
                    <a:pt x="213274" y="1369349"/>
                    <a:pt x="8716" y="14718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44"/>
            <p:cNvSpPr/>
            <p:nvPr/>
          </p:nvSpPr>
          <p:spPr>
            <a:xfrm>
              <a:off x="4901832" y="2720067"/>
              <a:ext cx="395124" cy="484859"/>
            </a:xfrm>
            <a:custGeom>
              <a:avLst/>
              <a:gdLst/>
              <a:ahLst/>
              <a:cxnLst/>
              <a:rect l="l" t="t" r="r" b="b"/>
              <a:pathLst>
                <a:path w="639877" h="785196" extrusionOk="0">
                  <a:moveTo>
                    <a:pt x="8716" y="791728"/>
                  </a:moveTo>
                  <a:cubicBezTo>
                    <a:pt x="112623" y="529275"/>
                    <a:pt x="218449" y="267543"/>
                    <a:pt x="326194" y="6531"/>
                  </a:cubicBezTo>
                  <a:cubicBezTo>
                    <a:pt x="434334" y="189324"/>
                    <a:pt x="541802" y="372745"/>
                    <a:pt x="648593" y="556794"/>
                  </a:cubicBezTo>
                  <a:cubicBezTo>
                    <a:pt x="431050" y="623002"/>
                    <a:pt x="217419" y="701438"/>
                    <a:pt x="8716" y="791728"/>
                  </a:cubicBezTo>
                  <a:close/>
                </a:path>
              </a:pathLst>
            </a:custGeom>
            <a:solidFill>
              <a:srgbClr val="92E3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44"/>
            <p:cNvSpPr/>
            <p:nvPr/>
          </p:nvSpPr>
          <p:spPr>
            <a:xfrm>
              <a:off x="4901832" y="2720067"/>
              <a:ext cx="395124" cy="484859"/>
            </a:xfrm>
            <a:custGeom>
              <a:avLst/>
              <a:gdLst/>
              <a:ahLst/>
              <a:cxnLst/>
              <a:rect l="l" t="t" r="r" b="b"/>
              <a:pathLst>
                <a:path w="639877" h="785196" extrusionOk="0">
                  <a:moveTo>
                    <a:pt x="8716" y="791728"/>
                  </a:moveTo>
                  <a:cubicBezTo>
                    <a:pt x="112623" y="529275"/>
                    <a:pt x="218449" y="267543"/>
                    <a:pt x="326194" y="6531"/>
                  </a:cubicBezTo>
                  <a:cubicBezTo>
                    <a:pt x="434334" y="189324"/>
                    <a:pt x="541802" y="372745"/>
                    <a:pt x="648593" y="556794"/>
                  </a:cubicBezTo>
                  <a:cubicBezTo>
                    <a:pt x="431050" y="623002"/>
                    <a:pt x="217419" y="701438"/>
                    <a:pt x="8716" y="7917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44"/>
            <p:cNvSpPr/>
            <p:nvPr/>
          </p:nvSpPr>
          <p:spPr>
            <a:xfrm>
              <a:off x="5299930" y="2392578"/>
              <a:ext cx="405639" cy="666736"/>
            </a:xfrm>
            <a:custGeom>
              <a:avLst/>
              <a:gdLst/>
              <a:ahLst/>
              <a:cxnLst/>
              <a:rect l="l" t="t" r="r" b="b"/>
              <a:pathLst>
                <a:path w="656905" h="1079734" extrusionOk="0">
                  <a:moveTo>
                    <a:pt x="8716" y="1086266"/>
                  </a:moveTo>
                  <a:cubicBezTo>
                    <a:pt x="116566" y="726067"/>
                    <a:pt x="225523" y="366154"/>
                    <a:pt x="335582" y="6531"/>
                  </a:cubicBezTo>
                  <a:cubicBezTo>
                    <a:pt x="445930" y="312952"/>
                    <a:pt x="555945" y="619421"/>
                    <a:pt x="665622" y="925938"/>
                  </a:cubicBezTo>
                  <a:cubicBezTo>
                    <a:pt x="443846" y="967149"/>
                    <a:pt x="224541" y="1020674"/>
                    <a:pt x="8716" y="1086266"/>
                  </a:cubicBezTo>
                  <a:close/>
                </a:path>
              </a:pathLst>
            </a:custGeom>
            <a:solidFill>
              <a:srgbClr val="92E3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44"/>
            <p:cNvSpPr/>
            <p:nvPr/>
          </p:nvSpPr>
          <p:spPr>
            <a:xfrm>
              <a:off x="5299930" y="2392578"/>
              <a:ext cx="405639" cy="666736"/>
            </a:xfrm>
            <a:custGeom>
              <a:avLst/>
              <a:gdLst/>
              <a:ahLst/>
              <a:cxnLst/>
              <a:rect l="l" t="t" r="r" b="b"/>
              <a:pathLst>
                <a:path w="656905" h="1079734" extrusionOk="0">
                  <a:moveTo>
                    <a:pt x="8716" y="1086266"/>
                  </a:moveTo>
                  <a:cubicBezTo>
                    <a:pt x="116566" y="726067"/>
                    <a:pt x="225523" y="366154"/>
                    <a:pt x="335582" y="6531"/>
                  </a:cubicBezTo>
                  <a:cubicBezTo>
                    <a:pt x="445930" y="312952"/>
                    <a:pt x="555945" y="619421"/>
                    <a:pt x="665622" y="925938"/>
                  </a:cubicBezTo>
                  <a:cubicBezTo>
                    <a:pt x="443846" y="967149"/>
                    <a:pt x="224541" y="1020674"/>
                    <a:pt x="8716" y="1086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44"/>
            <p:cNvSpPr/>
            <p:nvPr/>
          </p:nvSpPr>
          <p:spPr>
            <a:xfrm>
              <a:off x="5101015" y="2447527"/>
              <a:ext cx="401005" cy="678143"/>
            </a:xfrm>
            <a:custGeom>
              <a:avLst/>
              <a:gdLst/>
              <a:ahLst/>
              <a:cxnLst/>
              <a:rect l="l" t="t" r="r" b="b"/>
              <a:pathLst>
                <a:path w="649401" h="1098208" extrusionOk="0">
                  <a:moveTo>
                    <a:pt x="8716" y="1104739"/>
                  </a:moveTo>
                  <a:cubicBezTo>
                    <a:pt x="114542" y="738380"/>
                    <a:pt x="222054" y="372311"/>
                    <a:pt x="331252" y="6531"/>
                  </a:cubicBezTo>
                  <a:cubicBezTo>
                    <a:pt x="440639" y="306707"/>
                    <a:pt x="549595" y="607015"/>
                    <a:pt x="658118" y="907460"/>
                  </a:cubicBezTo>
                  <a:cubicBezTo>
                    <a:pt x="438136" y="961045"/>
                    <a:pt x="221330" y="1026911"/>
                    <a:pt x="8716" y="11047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44"/>
            <p:cNvSpPr/>
            <p:nvPr/>
          </p:nvSpPr>
          <p:spPr>
            <a:xfrm>
              <a:off x="4699928" y="1985797"/>
              <a:ext cx="1016243" cy="1235014"/>
            </a:xfrm>
            <a:custGeom>
              <a:avLst/>
              <a:gdLst/>
              <a:ahLst/>
              <a:cxnLst/>
              <a:rect l="l" t="t" r="r" b="b"/>
              <a:pathLst>
                <a:path w="1645738" h="2000022" extrusionOk="0">
                  <a:moveTo>
                    <a:pt x="1650092" y="609510"/>
                  </a:moveTo>
                  <a:cubicBezTo>
                    <a:pt x="1653025" y="608923"/>
                    <a:pt x="1654929" y="606074"/>
                    <a:pt x="1654349" y="603140"/>
                  </a:cubicBezTo>
                  <a:cubicBezTo>
                    <a:pt x="1653814" y="600231"/>
                    <a:pt x="1651026" y="598305"/>
                    <a:pt x="1648116" y="598839"/>
                  </a:cubicBezTo>
                  <a:cubicBezTo>
                    <a:pt x="1648068" y="598847"/>
                    <a:pt x="1648020" y="598857"/>
                    <a:pt x="1647972" y="598867"/>
                  </a:cubicBezTo>
                  <a:cubicBezTo>
                    <a:pt x="1537587" y="620735"/>
                    <a:pt x="1427853" y="645387"/>
                    <a:pt x="1318776" y="672824"/>
                  </a:cubicBezTo>
                  <a:lnTo>
                    <a:pt x="1318776" y="352341"/>
                  </a:lnTo>
                  <a:cubicBezTo>
                    <a:pt x="1428525" y="324775"/>
                    <a:pt x="1538963" y="299954"/>
                    <a:pt x="1650092" y="277876"/>
                  </a:cubicBezTo>
                  <a:cubicBezTo>
                    <a:pt x="1653025" y="277292"/>
                    <a:pt x="1654933" y="274441"/>
                    <a:pt x="1654349" y="271506"/>
                  </a:cubicBezTo>
                  <a:cubicBezTo>
                    <a:pt x="1653806" y="268599"/>
                    <a:pt x="1651010" y="266681"/>
                    <a:pt x="1648104" y="267223"/>
                  </a:cubicBezTo>
                  <a:cubicBezTo>
                    <a:pt x="1648060" y="267231"/>
                    <a:pt x="1648016" y="267240"/>
                    <a:pt x="1647972" y="267249"/>
                  </a:cubicBezTo>
                  <a:cubicBezTo>
                    <a:pt x="1537587" y="289101"/>
                    <a:pt x="1427853" y="313738"/>
                    <a:pt x="1318776" y="341158"/>
                  </a:cubicBezTo>
                  <a:lnTo>
                    <a:pt x="1318776" y="11943"/>
                  </a:lnTo>
                  <a:cubicBezTo>
                    <a:pt x="1318772" y="8953"/>
                    <a:pt x="1316354" y="6535"/>
                    <a:pt x="1313364" y="6531"/>
                  </a:cubicBezTo>
                  <a:cubicBezTo>
                    <a:pt x="1310375" y="6531"/>
                    <a:pt x="1307952" y="8953"/>
                    <a:pt x="1307952" y="11943"/>
                  </a:cubicBezTo>
                  <a:lnTo>
                    <a:pt x="1307952" y="343943"/>
                  </a:lnTo>
                  <a:cubicBezTo>
                    <a:pt x="1200074" y="371184"/>
                    <a:pt x="1092948" y="401094"/>
                    <a:pt x="986579" y="433674"/>
                  </a:cubicBezTo>
                  <a:lnTo>
                    <a:pt x="986579" y="102732"/>
                  </a:lnTo>
                  <a:cubicBezTo>
                    <a:pt x="986579" y="99742"/>
                    <a:pt x="984157" y="97320"/>
                    <a:pt x="981167" y="97320"/>
                  </a:cubicBezTo>
                  <a:cubicBezTo>
                    <a:pt x="978177" y="97320"/>
                    <a:pt x="975755" y="99742"/>
                    <a:pt x="975755" y="102732"/>
                  </a:cubicBezTo>
                  <a:lnTo>
                    <a:pt x="975755" y="437038"/>
                  </a:lnTo>
                  <a:cubicBezTo>
                    <a:pt x="869257" y="469824"/>
                    <a:pt x="763624" y="505242"/>
                    <a:pt x="658848" y="543294"/>
                  </a:cubicBezTo>
                  <a:lnTo>
                    <a:pt x="658848" y="212542"/>
                  </a:lnTo>
                  <a:cubicBezTo>
                    <a:pt x="658848" y="209552"/>
                    <a:pt x="656426" y="207130"/>
                    <a:pt x="653436" y="207130"/>
                  </a:cubicBezTo>
                  <a:cubicBezTo>
                    <a:pt x="650447" y="207130"/>
                    <a:pt x="648024" y="209552"/>
                    <a:pt x="648024" y="212542"/>
                  </a:cubicBezTo>
                  <a:lnTo>
                    <a:pt x="648024" y="547209"/>
                  </a:lnTo>
                  <a:cubicBezTo>
                    <a:pt x="543088" y="585521"/>
                    <a:pt x="439137" y="626430"/>
                    <a:pt x="336180" y="669935"/>
                  </a:cubicBezTo>
                  <a:lnTo>
                    <a:pt x="336180" y="341549"/>
                  </a:lnTo>
                  <a:cubicBezTo>
                    <a:pt x="336180" y="338560"/>
                    <a:pt x="333757" y="336137"/>
                    <a:pt x="330768" y="336137"/>
                  </a:cubicBezTo>
                  <a:cubicBezTo>
                    <a:pt x="327778" y="336132"/>
                    <a:pt x="325351" y="338552"/>
                    <a:pt x="325348" y="341541"/>
                  </a:cubicBezTo>
                  <a:cubicBezTo>
                    <a:pt x="325348" y="341544"/>
                    <a:pt x="325348" y="341546"/>
                    <a:pt x="325348" y="341549"/>
                  </a:cubicBezTo>
                  <a:lnTo>
                    <a:pt x="325348" y="674454"/>
                  </a:lnTo>
                  <a:cubicBezTo>
                    <a:pt x="219674" y="719336"/>
                    <a:pt x="115148" y="766884"/>
                    <a:pt x="11765" y="817098"/>
                  </a:cubicBezTo>
                  <a:cubicBezTo>
                    <a:pt x="9081" y="818396"/>
                    <a:pt x="7958" y="821622"/>
                    <a:pt x="9258" y="824305"/>
                  </a:cubicBezTo>
                  <a:cubicBezTo>
                    <a:pt x="9262" y="824317"/>
                    <a:pt x="9270" y="824329"/>
                    <a:pt x="9274" y="824341"/>
                  </a:cubicBezTo>
                  <a:cubicBezTo>
                    <a:pt x="10175" y="826206"/>
                    <a:pt x="12062" y="827389"/>
                    <a:pt x="14134" y="827383"/>
                  </a:cubicBezTo>
                  <a:cubicBezTo>
                    <a:pt x="14955" y="827387"/>
                    <a:pt x="15764" y="827199"/>
                    <a:pt x="16501" y="826835"/>
                  </a:cubicBezTo>
                  <a:cubicBezTo>
                    <a:pt x="118271" y="777300"/>
                    <a:pt x="221220" y="730416"/>
                    <a:pt x="325348" y="686183"/>
                  </a:cubicBezTo>
                  <a:lnTo>
                    <a:pt x="325348" y="1006309"/>
                  </a:lnTo>
                  <a:cubicBezTo>
                    <a:pt x="219674" y="1051211"/>
                    <a:pt x="115148" y="1098780"/>
                    <a:pt x="11765" y="1149013"/>
                  </a:cubicBezTo>
                  <a:cubicBezTo>
                    <a:pt x="9081" y="1150309"/>
                    <a:pt x="7958" y="1153536"/>
                    <a:pt x="9258" y="1156220"/>
                  </a:cubicBezTo>
                  <a:cubicBezTo>
                    <a:pt x="9262" y="1156232"/>
                    <a:pt x="9270" y="1156244"/>
                    <a:pt x="9274" y="1156256"/>
                  </a:cubicBezTo>
                  <a:cubicBezTo>
                    <a:pt x="10175" y="1158123"/>
                    <a:pt x="12062" y="1159306"/>
                    <a:pt x="14134" y="1159302"/>
                  </a:cubicBezTo>
                  <a:cubicBezTo>
                    <a:pt x="14955" y="1159306"/>
                    <a:pt x="15764" y="1159117"/>
                    <a:pt x="16501" y="1158751"/>
                  </a:cubicBezTo>
                  <a:cubicBezTo>
                    <a:pt x="118271" y="1109202"/>
                    <a:pt x="221220" y="1062304"/>
                    <a:pt x="325348" y="1018055"/>
                  </a:cubicBezTo>
                  <a:lnTo>
                    <a:pt x="325348" y="1338237"/>
                  </a:lnTo>
                  <a:cubicBezTo>
                    <a:pt x="219674" y="1383138"/>
                    <a:pt x="115148" y="1430704"/>
                    <a:pt x="11765" y="1480941"/>
                  </a:cubicBezTo>
                  <a:cubicBezTo>
                    <a:pt x="9081" y="1482236"/>
                    <a:pt x="7958" y="1485463"/>
                    <a:pt x="9258" y="1488147"/>
                  </a:cubicBezTo>
                  <a:cubicBezTo>
                    <a:pt x="9262" y="1488159"/>
                    <a:pt x="9270" y="1488171"/>
                    <a:pt x="9274" y="1488183"/>
                  </a:cubicBezTo>
                  <a:cubicBezTo>
                    <a:pt x="10175" y="1490051"/>
                    <a:pt x="12062" y="1491234"/>
                    <a:pt x="14134" y="1491230"/>
                  </a:cubicBezTo>
                  <a:cubicBezTo>
                    <a:pt x="14955" y="1491234"/>
                    <a:pt x="15764" y="1491044"/>
                    <a:pt x="16501" y="1490678"/>
                  </a:cubicBezTo>
                  <a:cubicBezTo>
                    <a:pt x="118271" y="1441129"/>
                    <a:pt x="221220" y="1394232"/>
                    <a:pt x="325348" y="1349982"/>
                  </a:cubicBezTo>
                  <a:lnTo>
                    <a:pt x="325348" y="1670204"/>
                  </a:lnTo>
                  <a:cubicBezTo>
                    <a:pt x="219674" y="1715086"/>
                    <a:pt x="115148" y="1762635"/>
                    <a:pt x="11765" y="1812848"/>
                  </a:cubicBezTo>
                  <a:cubicBezTo>
                    <a:pt x="9085" y="1814144"/>
                    <a:pt x="7958" y="1817367"/>
                    <a:pt x="9254" y="1820047"/>
                  </a:cubicBezTo>
                  <a:cubicBezTo>
                    <a:pt x="9262" y="1820063"/>
                    <a:pt x="9266" y="1820075"/>
                    <a:pt x="9274" y="1820091"/>
                  </a:cubicBezTo>
                  <a:cubicBezTo>
                    <a:pt x="10175" y="1821958"/>
                    <a:pt x="12062" y="1823141"/>
                    <a:pt x="14134" y="1823137"/>
                  </a:cubicBezTo>
                  <a:cubicBezTo>
                    <a:pt x="14955" y="1823141"/>
                    <a:pt x="15764" y="1822952"/>
                    <a:pt x="16501" y="1822586"/>
                  </a:cubicBezTo>
                  <a:cubicBezTo>
                    <a:pt x="118271" y="1773057"/>
                    <a:pt x="221220" y="1726179"/>
                    <a:pt x="325348" y="1681950"/>
                  </a:cubicBezTo>
                  <a:lnTo>
                    <a:pt x="325348" y="2001142"/>
                  </a:lnTo>
                  <a:cubicBezTo>
                    <a:pt x="325348" y="2004131"/>
                    <a:pt x="327770" y="2006554"/>
                    <a:pt x="330760" y="2006554"/>
                  </a:cubicBezTo>
                  <a:cubicBezTo>
                    <a:pt x="333749" y="2006554"/>
                    <a:pt x="336172" y="2004131"/>
                    <a:pt x="336172" y="2001142"/>
                  </a:cubicBezTo>
                  <a:lnTo>
                    <a:pt x="336172" y="1677399"/>
                  </a:lnTo>
                  <a:cubicBezTo>
                    <a:pt x="439096" y="1633813"/>
                    <a:pt x="543043" y="1592839"/>
                    <a:pt x="648016" y="1554472"/>
                  </a:cubicBezTo>
                  <a:lnTo>
                    <a:pt x="648016" y="1872123"/>
                  </a:lnTo>
                  <a:cubicBezTo>
                    <a:pt x="648016" y="1875112"/>
                    <a:pt x="650439" y="1877535"/>
                    <a:pt x="653428" y="1877535"/>
                  </a:cubicBezTo>
                  <a:cubicBezTo>
                    <a:pt x="656418" y="1877531"/>
                    <a:pt x="658836" y="1875112"/>
                    <a:pt x="658840" y="1872123"/>
                  </a:cubicBezTo>
                  <a:lnTo>
                    <a:pt x="658840" y="1550540"/>
                  </a:lnTo>
                  <a:cubicBezTo>
                    <a:pt x="763576" y="1512435"/>
                    <a:pt x="869209" y="1476957"/>
                    <a:pt x="975747" y="1444103"/>
                  </a:cubicBezTo>
                  <a:lnTo>
                    <a:pt x="975747" y="1762297"/>
                  </a:lnTo>
                  <a:cubicBezTo>
                    <a:pt x="975751" y="1765283"/>
                    <a:pt x="978173" y="1767705"/>
                    <a:pt x="981159" y="1767705"/>
                  </a:cubicBezTo>
                  <a:cubicBezTo>
                    <a:pt x="984145" y="1767705"/>
                    <a:pt x="986567" y="1765283"/>
                    <a:pt x="986571" y="1762297"/>
                  </a:cubicBezTo>
                  <a:lnTo>
                    <a:pt x="986571" y="1440751"/>
                  </a:lnTo>
                  <a:cubicBezTo>
                    <a:pt x="1092916" y="1408150"/>
                    <a:pt x="1200038" y="1378189"/>
                    <a:pt x="1307944" y="1350871"/>
                  </a:cubicBezTo>
                  <a:lnTo>
                    <a:pt x="1307944" y="1671524"/>
                  </a:lnTo>
                  <a:cubicBezTo>
                    <a:pt x="1307944" y="1674514"/>
                    <a:pt x="1310366" y="1676936"/>
                    <a:pt x="1313356" y="1676936"/>
                  </a:cubicBezTo>
                  <a:cubicBezTo>
                    <a:pt x="1316346" y="1676932"/>
                    <a:pt x="1318764" y="1674514"/>
                    <a:pt x="1318768" y="1671524"/>
                  </a:cubicBezTo>
                  <a:lnTo>
                    <a:pt x="1318768" y="1348099"/>
                  </a:lnTo>
                  <a:cubicBezTo>
                    <a:pt x="1428521" y="1320532"/>
                    <a:pt x="1538959" y="1295709"/>
                    <a:pt x="1650076" y="1273634"/>
                  </a:cubicBezTo>
                  <a:cubicBezTo>
                    <a:pt x="1653009" y="1273051"/>
                    <a:pt x="1654917" y="1270202"/>
                    <a:pt x="1654333" y="1267269"/>
                  </a:cubicBezTo>
                  <a:cubicBezTo>
                    <a:pt x="1654333" y="1267265"/>
                    <a:pt x="1654333" y="1267265"/>
                    <a:pt x="1654333" y="1267265"/>
                  </a:cubicBezTo>
                  <a:cubicBezTo>
                    <a:pt x="1653790" y="1264360"/>
                    <a:pt x="1650989" y="1262444"/>
                    <a:pt x="1648080" y="1262987"/>
                  </a:cubicBezTo>
                  <a:cubicBezTo>
                    <a:pt x="1648044" y="1262995"/>
                    <a:pt x="1648004" y="1263004"/>
                    <a:pt x="1647964" y="1263012"/>
                  </a:cubicBezTo>
                  <a:cubicBezTo>
                    <a:pt x="1537579" y="1284865"/>
                    <a:pt x="1427845" y="1309499"/>
                    <a:pt x="1318768" y="1336917"/>
                  </a:cubicBezTo>
                  <a:lnTo>
                    <a:pt x="1318768" y="1015938"/>
                  </a:lnTo>
                  <a:cubicBezTo>
                    <a:pt x="1428521" y="988356"/>
                    <a:pt x="1538963" y="963519"/>
                    <a:pt x="1650092" y="941425"/>
                  </a:cubicBezTo>
                  <a:cubicBezTo>
                    <a:pt x="1653025" y="940839"/>
                    <a:pt x="1654929" y="937989"/>
                    <a:pt x="1654349" y="935056"/>
                  </a:cubicBezTo>
                  <a:cubicBezTo>
                    <a:pt x="1653834" y="932166"/>
                    <a:pt x="1651074" y="930241"/>
                    <a:pt x="1648185" y="930756"/>
                  </a:cubicBezTo>
                  <a:cubicBezTo>
                    <a:pt x="1648112" y="930769"/>
                    <a:pt x="1648040" y="930783"/>
                    <a:pt x="1647972" y="930798"/>
                  </a:cubicBezTo>
                  <a:cubicBezTo>
                    <a:pt x="1537587" y="952667"/>
                    <a:pt x="1427853" y="977319"/>
                    <a:pt x="1318776" y="1004756"/>
                  </a:cubicBezTo>
                  <a:lnTo>
                    <a:pt x="1318776" y="684023"/>
                  </a:lnTo>
                  <a:cubicBezTo>
                    <a:pt x="1428525" y="656435"/>
                    <a:pt x="1538963" y="631598"/>
                    <a:pt x="1650092" y="609510"/>
                  </a:cubicBezTo>
                  <a:close/>
                  <a:moveTo>
                    <a:pt x="1307960" y="355125"/>
                  </a:moveTo>
                  <a:lnTo>
                    <a:pt x="1307960" y="675629"/>
                  </a:lnTo>
                  <a:cubicBezTo>
                    <a:pt x="1200082" y="702886"/>
                    <a:pt x="1092956" y="732812"/>
                    <a:pt x="986587" y="765408"/>
                  </a:cubicBezTo>
                  <a:lnTo>
                    <a:pt x="986587" y="445005"/>
                  </a:lnTo>
                  <a:cubicBezTo>
                    <a:pt x="1092932" y="412404"/>
                    <a:pt x="1200054" y="382444"/>
                    <a:pt x="1307960" y="355125"/>
                  </a:cubicBezTo>
                  <a:close/>
                  <a:moveTo>
                    <a:pt x="975763" y="448353"/>
                  </a:moveTo>
                  <a:lnTo>
                    <a:pt x="975763" y="768760"/>
                  </a:lnTo>
                  <a:cubicBezTo>
                    <a:pt x="869265" y="801562"/>
                    <a:pt x="763632" y="836998"/>
                    <a:pt x="658856" y="875069"/>
                  </a:cubicBezTo>
                  <a:lnTo>
                    <a:pt x="658856" y="554774"/>
                  </a:lnTo>
                  <a:cubicBezTo>
                    <a:pt x="763592" y="516682"/>
                    <a:pt x="869229" y="481208"/>
                    <a:pt x="975763" y="448353"/>
                  </a:cubicBezTo>
                  <a:close/>
                  <a:moveTo>
                    <a:pt x="975763" y="780091"/>
                  </a:moveTo>
                  <a:lnTo>
                    <a:pt x="975763" y="1100675"/>
                  </a:lnTo>
                  <a:cubicBezTo>
                    <a:pt x="869265" y="1133481"/>
                    <a:pt x="763632" y="1168919"/>
                    <a:pt x="658856" y="1206984"/>
                  </a:cubicBezTo>
                  <a:lnTo>
                    <a:pt x="658856" y="886569"/>
                  </a:lnTo>
                  <a:cubicBezTo>
                    <a:pt x="763592" y="848458"/>
                    <a:pt x="869229" y="812965"/>
                    <a:pt x="975763" y="780091"/>
                  </a:cubicBezTo>
                  <a:close/>
                  <a:moveTo>
                    <a:pt x="336172" y="681653"/>
                  </a:moveTo>
                  <a:cubicBezTo>
                    <a:pt x="439096" y="638067"/>
                    <a:pt x="543043" y="597090"/>
                    <a:pt x="648016" y="558721"/>
                  </a:cubicBezTo>
                  <a:lnTo>
                    <a:pt x="648016" y="879016"/>
                  </a:lnTo>
                  <a:cubicBezTo>
                    <a:pt x="543080" y="917347"/>
                    <a:pt x="439129" y="958272"/>
                    <a:pt x="336172" y="1001790"/>
                  </a:cubicBezTo>
                  <a:close/>
                  <a:moveTo>
                    <a:pt x="336172" y="1013508"/>
                  </a:moveTo>
                  <a:cubicBezTo>
                    <a:pt x="439096" y="969900"/>
                    <a:pt x="543043" y="928903"/>
                    <a:pt x="648016" y="890516"/>
                  </a:cubicBezTo>
                  <a:lnTo>
                    <a:pt x="648016" y="1210915"/>
                  </a:lnTo>
                  <a:cubicBezTo>
                    <a:pt x="543080" y="1249246"/>
                    <a:pt x="439129" y="1290172"/>
                    <a:pt x="336172" y="1333690"/>
                  </a:cubicBezTo>
                  <a:close/>
                  <a:moveTo>
                    <a:pt x="336172" y="1665673"/>
                  </a:moveTo>
                  <a:lnTo>
                    <a:pt x="336172" y="1345423"/>
                  </a:lnTo>
                  <a:cubicBezTo>
                    <a:pt x="439096" y="1301817"/>
                    <a:pt x="543043" y="1260823"/>
                    <a:pt x="648016" y="1222432"/>
                  </a:cubicBezTo>
                  <a:lnTo>
                    <a:pt x="648016" y="1542956"/>
                  </a:lnTo>
                  <a:cubicBezTo>
                    <a:pt x="543088" y="1581266"/>
                    <a:pt x="439141" y="1622172"/>
                    <a:pt x="336172" y="1665673"/>
                  </a:cubicBezTo>
                  <a:close/>
                  <a:moveTo>
                    <a:pt x="658856" y="1539028"/>
                  </a:moveTo>
                  <a:lnTo>
                    <a:pt x="658856" y="1218500"/>
                  </a:lnTo>
                  <a:cubicBezTo>
                    <a:pt x="763592" y="1180379"/>
                    <a:pt x="869225" y="1144881"/>
                    <a:pt x="975763" y="1112006"/>
                  </a:cubicBezTo>
                  <a:lnTo>
                    <a:pt x="975763" y="1432768"/>
                  </a:lnTo>
                  <a:cubicBezTo>
                    <a:pt x="869261" y="1465558"/>
                    <a:pt x="763624" y="1500975"/>
                    <a:pt x="658856" y="1539028"/>
                  </a:cubicBezTo>
                  <a:close/>
                  <a:moveTo>
                    <a:pt x="1307960" y="1339689"/>
                  </a:moveTo>
                  <a:cubicBezTo>
                    <a:pt x="1200082" y="1366930"/>
                    <a:pt x="1092956" y="1396839"/>
                    <a:pt x="986587" y="1429420"/>
                  </a:cubicBezTo>
                  <a:lnTo>
                    <a:pt x="986587" y="1108655"/>
                  </a:lnTo>
                  <a:cubicBezTo>
                    <a:pt x="1092932" y="1076038"/>
                    <a:pt x="1200054" y="1046060"/>
                    <a:pt x="1307960" y="1018722"/>
                  </a:cubicBezTo>
                  <a:close/>
                  <a:moveTo>
                    <a:pt x="1307960" y="1007544"/>
                  </a:moveTo>
                  <a:cubicBezTo>
                    <a:pt x="1200082" y="1034802"/>
                    <a:pt x="1092956" y="1064727"/>
                    <a:pt x="986587" y="1097323"/>
                  </a:cubicBezTo>
                  <a:lnTo>
                    <a:pt x="986587" y="776739"/>
                  </a:lnTo>
                  <a:cubicBezTo>
                    <a:pt x="1092932" y="744122"/>
                    <a:pt x="1200054" y="714145"/>
                    <a:pt x="1307960" y="6868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44"/>
            <p:cNvSpPr/>
            <p:nvPr/>
          </p:nvSpPr>
          <p:spPr>
            <a:xfrm>
              <a:off x="4690629" y="1931280"/>
              <a:ext cx="1035756" cy="1392476"/>
            </a:xfrm>
            <a:custGeom>
              <a:avLst/>
              <a:gdLst/>
              <a:ahLst/>
              <a:cxnLst/>
              <a:rect l="l" t="t" r="r" b="b"/>
              <a:pathLst>
                <a:path w="1677338" h="2255022" extrusionOk="0">
                  <a:moveTo>
                    <a:pt x="1664109" y="1709952"/>
                  </a:moveTo>
                  <a:cubicBezTo>
                    <a:pt x="1097795" y="1822047"/>
                    <a:pt x="548296" y="2006704"/>
                    <a:pt x="29209" y="2259346"/>
                  </a:cubicBezTo>
                  <a:cubicBezTo>
                    <a:pt x="17943" y="2264980"/>
                    <a:pt x="8716" y="2259346"/>
                    <a:pt x="8716" y="2247943"/>
                  </a:cubicBezTo>
                  <a:lnTo>
                    <a:pt x="8716" y="588366"/>
                  </a:lnTo>
                  <a:cubicBezTo>
                    <a:pt x="9674" y="574940"/>
                    <a:pt x="17395" y="562923"/>
                    <a:pt x="29209" y="556473"/>
                  </a:cubicBezTo>
                  <a:cubicBezTo>
                    <a:pt x="548296" y="303831"/>
                    <a:pt x="1097795" y="119174"/>
                    <a:pt x="1664109" y="7079"/>
                  </a:cubicBezTo>
                  <a:cubicBezTo>
                    <a:pt x="1673532" y="4681"/>
                    <a:pt x="1683113" y="10375"/>
                    <a:pt x="1685511" y="19799"/>
                  </a:cubicBezTo>
                  <a:cubicBezTo>
                    <a:pt x="1685511" y="19799"/>
                    <a:pt x="1685511" y="19803"/>
                    <a:pt x="1685511" y="19803"/>
                  </a:cubicBezTo>
                  <a:cubicBezTo>
                    <a:pt x="1685918" y="21396"/>
                    <a:pt x="1686095" y="23038"/>
                    <a:pt x="1686046" y="24683"/>
                  </a:cubicBezTo>
                  <a:lnTo>
                    <a:pt x="1686046" y="1684264"/>
                  </a:lnTo>
                  <a:cubicBezTo>
                    <a:pt x="1685551" y="1696871"/>
                    <a:pt x="1676482" y="1707494"/>
                    <a:pt x="1664109" y="1709952"/>
                  </a:cubicBezTo>
                  <a:close/>
                  <a:moveTo>
                    <a:pt x="49698" y="2205810"/>
                  </a:moveTo>
                  <a:cubicBezTo>
                    <a:pt x="556050" y="1961524"/>
                    <a:pt x="1091055" y="1781749"/>
                    <a:pt x="1642175" y="1670700"/>
                  </a:cubicBezTo>
                  <a:lnTo>
                    <a:pt x="1642175" y="54411"/>
                  </a:lnTo>
                  <a:cubicBezTo>
                    <a:pt x="1091055" y="165460"/>
                    <a:pt x="556050" y="345235"/>
                    <a:pt x="49698" y="589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44"/>
            <p:cNvSpPr/>
            <p:nvPr/>
          </p:nvSpPr>
          <p:spPr>
            <a:xfrm>
              <a:off x="4686175" y="1926811"/>
              <a:ext cx="1044662" cy="1401400"/>
            </a:xfrm>
            <a:custGeom>
              <a:avLst/>
              <a:gdLst/>
              <a:ahLst/>
              <a:cxnLst/>
              <a:rect l="l" t="t" r="r" b="b"/>
              <a:pathLst>
                <a:path w="1691761" h="2269473" extrusionOk="0">
                  <a:moveTo>
                    <a:pt x="27966" y="2276004"/>
                  </a:moveTo>
                  <a:cubicBezTo>
                    <a:pt x="24401" y="2276044"/>
                    <a:pt x="20892" y="2275082"/>
                    <a:pt x="17846" y="2273228"/>
                  </a:cubicBezTo>
                  <a:cubicBezTo>
                    <a:pt x="12040" y="2269634"/>
                    <a:pt x="8716" y="2263067"/>
                    <a:pt x="8716" y="2255189"/>
                  </a:cubicBezTo>
                  <a:lnTo>
                    <a:pt x="8716" y="595612"/>
                  </a:lnTo>
                  <a:cubicBezTo>
                    <a:pt x="9871" y="579134"/>
                    <a:pt x="18932" y="565031"/>
                    <a:pt x="32967" y="557386"/>
                  </a:cubicBezTo>
                  <a:cubicBezTo>
                    <a:pt x="552718" y="304437"/>
                    <a:pt x="1102905" y="119540"/>
                    <a:pt x="1669931" y="7256"/>
                  </a:cubicBezTo>
                  <a:cubicBezTo>
                    <a:pt x="1682767" y="4000"/>
                    <a:pt x="1696355" y="12016"/>
                    <a:pt x="1699707" y="25278"/>
                  </a:cubicBezTo>
                  <a:cubicBezTo>
                    <a:pt x="1700275" y="27511"/>
                    <a:pt x="1700532" y="29813"/>
                    <a:pt x="1700468" y="32119"/>
                  </a:cubicBezTo>
                  <a:lnTo>
                    <a:pt x="1700468" y="1691535"/>
                  </a:lnTo>
                  <a:cubicBezTo>
                    <a:pt x="1699832" y="1707811"/>
                    <a:pt x="1688432" y="1721170"/>
                    <a:pt x="1672703" y="1724300"/>
                  </a:cubicBezTo>
                  <a:lnTo>
                    <a:pt x="1672703" y="1724300"/>
                  </a:lnTo>
                  <a:cubicBezTo>
                    <a:pt x="1107009" y="1836319"/>
                    <a:pt x="558106" y="2020774"/>
                    <a:pt x="39563" y="2273107"/>
                  </a:cubicBezTo>
                  <a:cubicBezTo>
                    <a:pt x="35973" y="2274962"/>
                    <a:pt x="32006" y="2275952"/>
                    <a:pt x="27966" y="2276004"/>
                  </a:cubicBezTo>
                  <a:close/>
                  <a:moveTo>
                    <a:pt x="1675665" y="20989"/>
                  </a:moveTo>
                  <a:cubicBezTo>
                    <a:pt x="1674800" y="20993"/>
                    <a:pt x="1673939" y="21101"/>
                    <a:pt x="1673102" y="21311"/>
                  </a:cubicBezTo>
                  <a:cubicBezTo>
                    <a:pt x="1107275" y="133337"/>
                    <a:pt x="558243" y="317821"/>
                    <a:pt x="39579" y="570202"/>
                  </a:cubicBezTo>
                  <a:cubicBezTo>
                    <a:pt x="30050" y="575486"/>
                    <a:pt x="23854" y="585247"/>
                    <a:pt x="23133" y="596119"/>
                  </a:cubicBezTo>
                  <a:lnTo>
                    <a:pt x="23133" y="2255189"/>
                  </a:lnTo>
                  <a:cubicBezTo>
                    <a:pt x="23133" y="2257953"/>
                    <a:pt x="23966" y="2260054"/>
                    <a:pt x="25431" y="2260955"/>
                  </a:cubicBezTo>
                  <a:cubicBezTo>
                    <a:pt x="27121" y="2261981"/>
                    <a:pt x="30026" y="2261727"/>
                    <a:pt x="33181" y="2260150"/>
                  </a:cubicBezTo>
                  <a:cubicBezTo>
                    <a:pt x="552859" y="2007258"/>
                    <a:pt x="1102965" y="1822397"/>
                    <a:pt x="1669903" y="1710133"/>
                  </a:cubicBezTo>
                  <a:lnTo>
                    <a:pt x="1669903" y="1710133"/>
                  </a:lnTo>
                  <a:cubicBezTo>
                    <a:pt x="1679025" y="1708346"/>
                    <a:pt x="1685708" y="1700508"/>
                    <a:pt x="1686038" y="1691221"/>
                  </a:cubicBezTo>
                  <a:lnTo>
                    <a:pt x="1686038" y="31921"/>
                  </a:lnTo>
                  <a:cubicBezTo>
                    <a:pt x="1686083" y="30883"/>
                    <a:pt x="1685978" y="29845"/>
                    <a:pt x="1685728" y="28835"/>
                  </a:cubicBezTo>
                  <a:cubicBezTo>
                    <a:pt x="1684553" y="24232"/>
                    <a:pt x="1680417" y="21005"/>
                    <a:pt x="1675665" y="20989"/>
                  </a:cubicBezTo>
                  <a:close/>
                  <a:moveTo>
                    <a:pt x="49698" y="2224540"/>
                  </a:moveTo>
                  <a:lnTo>
                    <a:pt x="49698" y="592264"/>
                  </a:lnTo>
                  <a:lnTo>
                    <a:pt x="53783" y="590288"/>
                  </a:lnTo>
                  <a:cubicBezTo>
                    <a:pt x="560693" y="345781"/>
                    <a:pt x="1096269" y="165813"/>
                    <a:pt x="1647973" y="54604"/>
                  </a:cubicBezTo>
                  <a:lnTo>
                    <a:pt x="1656612" y="52869"/>
                  </a:lnTo>
                  <a:lnTo>
                    <a:pt x="1656612" y="1683849"/>
                  </a:lnTo>
                  <a:lnTo>
                    <a:pt x="1650818" y="1685020"/>
                  </a:lnTo>
                  <a:cubicBezTo>
                    <a:pt x="1100297" y="1795992"/>
                    <a:pt x="565868" y="1975571"/>
                    <a:pt x="60040" y="2219550"/>
                  </a:cubicBezTo>
                  <a:close/>
                  <a:moveTo>
                    <a:pt x="64128" y="601306"/>
                  </a:moveTo>
                  <a:lnTo>
                    <a:pt x="64128" y="2201572"/>
                  </a:lnTo>
                  <a:cubicBezTo>
                    <a:pt x="566214" y="1960461"/>
                    <a:pt x="1096282" y="1782589"/>
                    <a:pt x="1642179" y="1672039"/>
                  </a:cubicBezTo>
                  <a:lnTo>
                    <a:pt x="1642179" y="70482"/>
                  </a:lnTo>
                  <a:cubicBezTo>
                    <a:pt x="1096181" y="181289"/>
                    <a:pt x="566093" y="359601"/>
                    <a:pt x="64128" y="601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44"/>
            <p:cNvSpPr/>
            <p:nvPr/>
          </p:nvSpPr>
          <p:spPr>
            <a:xfrm>
              <a:off x="6863474" y="797693"/>
              <a:ext cx="1218431" cy="1396387"/>
            </a:xfrm>
            <a:custGeom>
              <a:avLst/>
              <a:gdLst/>
              <a:ahLst/>
              <a:cxnLst/>
              <a:rect l="l" t="t" r="r" b="b"/>
              <a:pathLst>
                <a:path w="1973168" h="2261356" extrusionOk="0">
                  <a:moveTo>
                    <a:pt x="1981884" y="2267888"/>
                  </a:moveTo>
                  <a:cubicBezTo>
                    <a:pt x="1359760" y="1965137"/>
                    <a:pt x="693909" y="1762064"/>
                    <a:pt x="8716" y="1666108"/>
                  </a:cubicBezTo>
                  <a:lnTo>
                    <a:pt x="8716" y="6531"/>
                  </a:lnTo>
                  <a:cubicBezTo>
                    <a:pt x="693909" y="102487"/>
                    <a:pt x="1359760" y="305556"/>
                    <a:pt x="1981884" y="608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44"/>
            <p:cNvSpPr/>
            <p:nvPr/>
          </p:nvSpPr>
          <p:spPr>
            <a:xfrm>
              <a:off x="6860136" y="826765"/>
              <a:ext cx="1225129" cy="1279196"/>
            </a:xfrm>
            <a:custGeom>
              <a:avLst/>
              <a:gdLst/>
              <a:ahLst/>
              <a:cxnLst/>
              <a:rect l="l" t="t" r="r" b="b"/>
              <a:pathLst>
                <a:path w="1984014" h="2071573" extrusionOk="0">
                  <a:moveTo>
                    <a:pt x="1984932" y="1561795"/>
                  </a:moveTo>
                  <a:cubicBezTo>
                    <a:pt x="1985668" y="1562157"/>
                    <a:pt x="1986481" y="1562346"/>
                    <a:pt x="1987302" y="1562342"/>
                  </a:cubicBezTo>
                  <a:cubicBezTo>
                    <a:pt x="1989370" y="1562346"/>
                    <a:pt x="1991261" y="1561163"/>
                    <a:pt x="1992162" y="1559300"/>
                  </a:cubicBezTo>
                  <a:cubicBezTo>
                    <a:pt x="1993478" y="1556624"/>
                    <a:pt x="1992376" y="1553389"/>
                    <a:pt x="1989700" y="1552073"/>
                  </a:cubicBezTo>
                  <a:cubicBezTo>
                    <a:pt x="1989688" y="1552065"/>
                    <a:pt x="1989680" y="1552061"/>
                    <a:pt x="1989668" y="1552057"/>
                  </a:cubicBezTo>
                  <a:cubicBezTo>
                    <a:pt x="1886264" y="1501748"/>
                    <a:pt x="1781742" y="1454307"/>
                    <a:pt x="1676101" y="1409727"/>
                  </a:cubicBezTo>
                  <a:lnTo>
                    <a:pt x="1676101" y="1089578"/>
                  </a:lnTo>
                  <a:cubicBezTo>
                    <a:pt x="1780048" y="1133727"/>
                    <a:pt x="1882993" y="1180491"/>
                    <a:pt x="1984944" y="1229876"/>
                  </a:cubicBezTo>
                  <a:cubicBezTo>
                    <a:pt x="1985680" y="1230242"/>
                    <a:pt x="1986493" y="1230431"/>
                    <a:pt x="1987314" y="1230427"/>
                  </a:cubicBezTo>
                  <a:cubicBezTo>
                    <a:pt x="1989386" y="1230431"/>
                    <a:pt x="1991273" y="1229248"/>
                    <a:pt x="1992174" y="1227381"/>
                  </a:cubicBezTo>
                  <a:cubicBezTo>
                    <a:pt x="1993490" y="1224709"/>
                    <a:pt x="1992392" y="1221474"/>
                    <a:pt x="1989716" y="1220158"/>
                  </a:cubicBezTo>
                  <a:cubicBezTo>
                    <a:pt x="1989704" y="1220150"/>
                    <a:pt x="1989692" y="1220142"/>
                    <a:pt x="1989680" y="1220138"/>
                  </a:cubicBezTo>
                  <a:cubicBezTo>
                    <a:pt x="1886268" y="1169832"/>
                    <a:pt x="1781742" y="1122392"/>
                    <a:pt x="1676101" y="1077812"/>
                  </a:cubicBezTo>
                  <a:lnTo>
                    <a:pt x="1676101" y="757666"/>
                  </a:lnTo>
                  <a:cubicBezTo>
                    <a:pt x="1780044" y="801816"/>
                    <a:pt x="1882989" y="848580"/>
                    <a:pt x="1984932" y="897960"/>
                  </a:cubicBezTo>
                  <a:cubicBezTo>
                    <a:pt x="1985664" y="898326"/>
                    <a:pt x="1986477" y="898515"/>
                    <a:pt x="1987298" y="898511"/>
                  </a:cubicBezTo>
                  <a:cubicBezTo>
                    <a:pt x="1989370" y="898515"/>
                    <a:pt x="1991261" y="897332"/>
                    <a:pt x="1992162" y="895465"/>
                  </a:cubicBezTo>
                  <a:cubicBezTo>
                    <a:pt x="1993478" y="892794"/>
                    <a:pt x="1992380" y="889558"/>
                    <a:pt x="1989704" y="888243"/>
                  </a:cubicBezTo>
                  <a:cubicBezTo>
                    <a:pt x="1989692" y="888235"/>
                    <a:pt x="1989680" y="888231"/>
                    <a:pt x="1989668" y="888223"/>
                  </a:cubicBezTo>
                  <a:cubicBezTo>
                    <a:pt x="1886264" y="837917"/>
                    <a:pt x="1781742" y="790476"/>
                    <a:pt x="1676101" y="745897"/>
                  </a:cubicBezTo>
                  <a:lnTo>
                    <a:pt x="1676101" y="413128"/>
                  </a:lnTo>
                  <a:cubicBezTo>
                    <a:pt x="1676101" y="410138"/>
                    <a:pt x="1673678" y="407716"/>
                    <a:pt x="1670689" y="407716"/>
                  </a:cubicBezTo>
                  <a:cubicBezTo>
                    <a:pt x="1667699" y="407716"/>
                    <a:pt x="1665277" y="410138"/>
                    <a:pt x="1665277" y="413128"/>
                  </a:cubicBezTo>
                  <a:lnTo>
                    <a:pt x="1665277" y="741273"/>
                  </a:lnTo>
                  <a:cubicBezTo>
                    <a:pt x="1562284" y="697832"/>
                    <a:pt x="1458337" y="657071"/>
                    <a:pt x="1353432" y="618986"/>
                  </a:cubicBezTo>
                  <a:lnTo>
                    <a:pt x="1353432" y="284121"/>
                  </a:lnTo>
                  <a:cubicBezTo>
                    <a:pt x="1353428" y="281131"/>
                    <a:pt x="1351010" y="278713"/>
                    <a:pt x="1348020" y="278709"/>
                  </a:cubicBezTo>
                  <a:cubicBezTo>
                    <a:pt x="1345030" y="278709"/>
                    <a:pt x="1342608" y="281131"/>
                    <a:pt x="1342608" y="284121"/>
                  </a:cubicBezTo>
                  <a:lnTo>
                    <a:pt x="1342608" y="615095"/>
                  </a:lnTo>
                  <a:cubicBezTo>
                    <a:pt x="1237812" y="577235"/>
                    <a:pt x="1132175" y="541962"/>
                    <a:pt x="1025701" y="509269"/>
                  </a:cubicBezTo>
                  <a:lnTo>
                    <a:pt x="1025701" y="174139"/>
                  </a:lnTo>
                  <a:cubicBezTo>
                    <a:pt x="1025701" y="171149"/>
                    <a:pt x="1023279" y="168726"/>
                    <a:pt x="1020289" y="168726"/>
                  </a:cubicBezTo>
                  <a:cubicBezTo>
                    <a:pt x="1017300" y="168726"/>
                    <a:pt x="1014877" y="171149"/>
                    <a:pt x="1014877" y="174139"/>
                  </a:cubicBezTo>
                  <a:lnTo>
                    <a:pt x="1014877" y="506102"/>
                  </a:lnTo>
                  <a:cubicBezTo>
                    <a:pt x="908540" y="473880"/>
                    <a:pt x="801410" y="444413"/>
                    <a:pt x="693488" y="417699"/>
                  </a:cubicBezTo>
                  <a:lnTo>
                    <a:pt x="693488" y="83519"/>
                  </a:lnTo>
                  <a:cubicBezTo>
                    <a:pt x="693484" y="80529"/>
                    <a:pt x="691066" y="78111"/>
                    <a:pt x="688076" y="78106"/>
                  </a:cubicBezTo>
                  <a:cubicBezTo>
                    <a:pt x="685086" y="78106"/>
                    <a:pt x="682664" y="80529"/>
                    <a:pt x="682664" y="83519"/>
                  </a:cubicBezTo>
                  <a:lnTo>
                    <a:pt x="682664" y="414971"/>
                  </a:lnTo>
                  <a:cubicBezTo>
                    <a:pt x="575096" y="388414"/>
                    <a:pt x="466815" y="364581"/>
                    <a:pt x="357822" y="343476"/>
                  </a:cubicBezTo>
                  <a:lnTo>
                    <a:pt x="357822" y="11939"/>
                  </a:lnTo>
                  <a:cubicBezTo>
                    <a:pt x="357818" y="8953"/>
                    <a:pt x="355396" y="6531"/>
                    <a:pt x="352410" y="6531"/>
                  </a:cubicBezTo>
                  <a:cubicBezTo>
                    <a:pt x="349425" y="6531"/>
                    <a:pt x="347002" y="8953"/>
                    <a:pt x="346998" y="11939"/>
                  </a:cubicBezTo>
                  <a:lnTo>
                    <a:pt x="346998" y="341416"/>
                  </a:lnTo>
                  <a:cubicBezTo>
                    <a:pt x="236907" y="320255"/>
                    <a:pt x="126203" y="301774"/>
                    <a:pt x="14886" y="285976"/>
                  </a:cubicBezTo>
                  <a:cubicBezTo>
                    <a:pt x="11953" y="285546"/>
                    <a:pt x="9225" y="287574"/>
                    <a:pt x="8793" y="290503"/>
                  </a:cubicBezTo>
                  <a:cubicBezTo>
                    <a:pt x="8789" y="290531"/>
                    <a:pt x="8785" y="290559"/>
                    <a:pt x="8782" y="290587"/>
                  </a:cubicBezTo>
                  <a:cubicBezTo>
                    <a:pt x="8365" y="293537"/>
                    <a:pt x="10420" y="296269"/>
                    <a:pt x="13371" y="296683"/>
                  </a:cubicBezTo>
                  <a:cubicBezTo>
                    <a:pt x="13378" y="296683"/>
                    <a:pt x="13386" y="296688"/>
                    <a:pt x="13393" y="296688"/>
                  </a:cubicBezTo>
                  <a:cubicBezTo>
                    <a:pt x="125236" y="312352"/>
                    <a:pt x="236436" y="330930"/>
                    <a:pt x="346998" y="352429"/>
                  </a:cubicBezTo>
                  <a:lnTo>
                    <a:pt x="346998" y="673331"/>
                  </a:lnTo>
                  <a:cubicBezTo>
                    <a:pt x="236907" y="652170"/>
                    <a:pt x="126203" y="633689"/>
                    <a:pt x="14886" y="617891"/>
                  </a:cubicBezTo>
                  <a:cubicBezTo>
                    <a:pt x="11958" y="617457"/>
                    <a:pt x="9231" y="619477"/>
                    <a:pt x="8795" y="622402"/>
                  </a:cubicBezTo>
                  <a:cubicBezTo>
                    <a:pt x="8791" y="622438"/>
                    <a:pt x="8786" y="622471"/>
                    <a:pt x="8782" y="622503"/>
                  </a:cubicBezTo>
                  <a:cubicBezTo>
                    <a:pt x="8365" y="625452"/>
                    <a:pt x="10420" y="628184"/>
                    <a:pt x="13371" y="628599"/>
                  </a:cubicBezTo>
                  <a:cubicBezTo>
                    <a:pt x="13378" y="628599"/>
                    <a:pt x="13386" y="628603"/>
                    <a:pt x="13393" y="628603"/>
                  </a:cubicBezTo>
                  <a:cubicBezTo>
                    <a:pt x="125236" y="644268"/>
                    <a:pt x="236436" y="662849"/>
                    <a:pt x="346998" y="684345"/>
                  </a:cubicBezTo>
                  <a:lnTo>
                    <a:pt x="346998" y="1005247"/>
                  </a:lnTo>
                  <a:cubicBezTo>
                    <a:pt x="236907" y="984086"/>
                    <a:pt x="126203" y="965604"/>
                    <a:pt x="14886" y="949811"/>
                  </a:cubicBezTo>
                  <a:cubicBezTo>
                    <a:pt x="11973" y="949364"/>
                    <a:pt x="9249" y="951360"/>
                    <a:pt x="8802" y="954273"/>
                  </a:cubicBezTo>
                  <a:cubicBezTo>
                    <a:pt x="8795" y="954322"/>
                    <a:pt x="8788" y="954370"/>
                    <a:pt x="8782" y="954418"/>
                  </a:cubicBezTo>
                  <a:cubicBezTo>
                    <a:pt x="8365" y="957368"/>
                    <a:pt x="10420" y="960100"/>
                    <a:pt x="13371" y="960514"/>
                  </a:cubicBezTo>
                  <a:cubicBezTo>
                    <a:pt x="13378" y="960514"/>
                    <a:pt x="13386" y="960518"/>
                    <a:pt x="13393" y="960518"/>
                  </a:cubicBezTo>
                  <a:cubicBezTo>
                    <a:pt x="125236" y="976183"/>
                    <a:pt x="236436" y="994761"/>
                    <a:pt x="346998" y="1016260"/>
                  </a:cubicBezTo>
                  <a:lnTo>
                    <a:pt x="346998" y="1337162"/>
                  </a:lnTo>
                  <a:cubicBezTo>
                    <a:pt x="236907" y="1316001"/>
                    <a:pt x="126203" y="1297520"/>
                    <a:pt x="14886" y="1281726"/>
                  </a:cubicBezTo>
                  <a:cubicBezTo>
                    <a:pt x="11979" y="1281268"/>
                    <a:pt x="9251" y="1283251"/>
                    <a:pt x="8793" y="1286157"/>
                  </a:cubicBezTo>
                  <a:cubicBezTo>
                    <a:pt x="8784" y="1286209"/>
                    <a:pt x="8776" y="1286265"/>
                    <a:pt x="8770" y="1286317"/>
                  </a:cubicBezTo>
                  <a:cubicBezTo>
                    <a:pt x="8353" y="1289267"/>
                    <a:pt x="10408" y="1291999"/>
                    <a:pt x="13359" y="1292413"/>
                  </a:cubicBezTo>
                  <a:cubicBezTo>
                    <a:pt x="13366" y="1292418"/>
                    <a:pt x="13373" y="1292418"/>
                    <a:pt x="13381" y="1292418"/>
                  </a:cubicBezTo>
                  <a:cubicBezTo>
                    <a:pt x="125224" y="1308082"/>
                    <a:pt x="236424" y="1326664"/>
                    <a:pt x="346986" y="1348163"/>
                  </a:cubicBezTo>
                  <a:lnTo>
                    <a:pt x="346986" y="1671504"/>
                  </a:lnTo>
                  <a:cubicBezTo>
                    <a:pt x="346986" y="1674494"/>
                    <a:pt x="349409" y="1676916"/>
                    <a:pt x="352398" y="1676916"/>
                  </a:cubicBezTo>
                  <a:cubicBezTo>
                    <a:pt x="355388" y="1676916"/>
                    <a:pt x="357810" y="1674494"/>
                    <a:pt x="357810" y="1671504"/>
                  </a:cubicBezTo>
                  <a:lnTo>
                    <a:pt x="357810" y="1350224"/>
                  </a:lnTo>
                  <a:cubicBezTo>
                    <a:pt x="466771" y="1371393"/>
                    <a:pt x="575051" y="1395266"/>
                    <a:pt x="682652" y="1421847"/>
                  </a:cubicBezTo>
                  <a:lnTo>
                    <a:pt x="682652" y="1743063"/>
                  </a:lnTo>
                  <a:cubicBezTo>
                    <a:pt x="682652" y="1746053"/>
                    <a:pt x="685074" y="1748475"/>
                    <a:pt x="688064" y="1748475"/>
                  </a:cubicBezTo>
                  <a:cubicBezTo>
                    <a:pt x="691042" y="1748479"/>
                    <a:pt x="693468" y="1746077"/>
                    <a:pt x="693488" y="1743099"/>
                  </a:cubicBezTo>
                  <a:lnTo>
                    <a:pt x="693488" y="1424607"/>
                  </a:lnTo>
                  <a:cubicBezTo>
                    <a:pt x="801362" y="1451474"/>
                    <a:pt x="908488" y="1480985"/>
                    <a:pt x="1014861" y="1513131"/>
                  </a:cubicBezTo>
                  <a:lnTo>
                    <a:pt x="1014861" y="1833736"/>
                  </a:lnTo>
                  <a:cubicBezTo>
                    <a:pt x="1014865" y="1836721"/>
                    <a:pt x="1017288" y="1839144"/>
                    <a:pt x="1020273" y="1839144"/>
                  </a:cubicBezTo>
                  <a:cubicBezTo>
                    <a:pt x="1023259" y="1839144"/>
                    <a:pt x="1025681" y="1836721"/>
                    <a:pt x="1025685" y="1833736"/>
                  </a:cubicBezTo>
                  <a:lnTo>
                    <a:pt x="1025685" y="1516378"/>
                  </a:lnTo>
                  <a:cubicBezTo>
                    <a:pt x="1132199" y="1548915"/>
                    <a:pt x="1237836" y="1584236"/>
                    <a:pt x="1342592" y="1622345"/>
                  </a:cubicBezTo>
                  <a:lnTo>
                    <a:pt x="1342592" y="1943702"/>
                  </a:lnTo>
                  <a:cubicBezTo>
                    <a:pt x="1342592" y="1946692"/>
                    <a:pt x="1345014" y="1949114"/>
                    <a:pt x="1348004" y="1949114"/>
                  </a:cubicBezTo>
                  <a:cubicBezTo>
                    <a:pt x="1350994" y="1949110"/>
                    <a:pt x="1353412" y="1946692"/>
                    <a:pt x="1353416" y="1943702"/>
                  </a:cubicBezTo>
                  <a:lnTo>
                    <a:pt x="1353416" y="1626224"/>
                  </a:lnTo>
                  <a:cubicBezTo>
                    <a:pt x="1458304" y="1664394"/>
                    <a:pt x="1562251" y="1705244"/>
                    <a:pt x="1665261" y="1748777"/>
                  </a:cubicBezTo>
                  <a:lnTo>
                    <a:pt x="1665261" y="2072693"/>
                  </a:lnTo>
                  <a:cubicBezTo>
                    <a:pt x="1665261" y="2075683"/>
                    <a:pt x="1667683" y="2078105"/>
                    <a:pt x="1670673" y="2078105"/>
                  </a:cubicBezTo>
                  <a:cubicBezTo>
                    <a:pt x="1673662" y="2078105"/>
                    <a:pt x="1676085" y="2075683"/>
                    <a:pt x="1676085" y="2072693"/>
                  </a:cubicBezTo>
                  <a:lnTo>
                    <a:pt x="1676085" y="1753404"/>
                  </a:lnTo>
                  <a:cubicBezTo>
                    <a:pt x="1780027" y="1797554"/>
                    <a:pt x="1882973" y="1844318"/>
                    <a:pt x="1984916" y="1893702"/>
                  </a:cubicBezTo>
                  <a:cubicBezTo>
                    <a:pt x="1985652" y="1894064"/>
                    <a:pt x="1986461" y="1894254"/>
                    <a:pt x="1987282" y="1894250"/>
                  </a:cubicBezTo>
                  <a:cubicBezTo>
                    <a:pt x="1989354" y="1894258"/>
                    <a:pt x="1991245" y="1893075"/>
                    <a:pt x="1992146" y="1891208"/>
                  </a:cubicBezTo>
                  <a:cubicBezTo>
                    <a:pt x="1993462" y="1888528"/>
                    <a:pt x="1992356" y="1885289"/>
                    <a:pt x="1989676" y="1883977"/>
                  </a:cubicBezTo>
                  <a:cubicBezTo>
                    <a:pt x="1989668" y="1883973"/>
                    <a:pt x="1989660" y="1883969"/>
                    <a:pt x="1989652" y="1883965"/>
                  </a:cubicBezTo>
                  <a:cubicBezTo>
                    <a:pt x="1886260" y="1833663"/>
                    <a:pt x="1781742" y="1786223"/>
                    <a:pt x="1676101" y="1741647"/>
                  </a:cubicBezTo>
                  <a:lnTo>
                    <a:pt x="1676101" y="1421493"/>
                  </a:lnTo>
                  <a:cubicBezTo>
                    <a:pt x="1780040" y="1465642"/>
                    <a:pt x="1882985" y="1512411"/>
                    <a:pt x="1984932" y="1561795"/>
                  </a:cubicBezTo>
                  <a:close/>
                  <a:moveTo>
                    <a:pt x="1665265" y="1405104"/>
                  </a:moveTo>
                  <a:cubicBezTo>
                    <a:pt x="1562255" y="1361647"/>
                    <a:pt x="1458309" y="1320882"/>
                    <a:pt x="1353420" y="1282813"/>
                  </a:cubicBezTo>
                  <a:lnTo>
                    <a:pt x="1353420" y="962401"/>
                  </a:lnTo>
                  <a:cubicBezTo>
                    <a:pt x="1458309" y="1000571"/>
                    <a:pt x="1562255" y="1041421"/>
                    <a:pt x="1665265" y="1084954"/>
                  </a:cubicBezTo>
                  <a:close/>
                  <a:moveTo>
                    <a:pt x="1025673" y="852552"/>
                  </a:moveTo>
                  <a:cubicBezTo>
                    <a:pt x="1132187" y="885092"/>
                    <a:pt x="1237824" y="920413"/>
                    <a:pt x="1342580" y="958518"/>
                  </a:cubicBezTo>
                  <a:lnTo>
                    <a:pt x="1342580" y="1278938"/>
                  </a:lnTo>
                  <a:cubicBezTo>
                    <a:pt x="1237784" y="1241078"/>
                    <a:pt x="1132147" y="1205801"/>
                    <a:pt x="1025673" y="1173112"/>
                  </a:cubicBezTo>
                  <a:close/>
                  <a:moveTo>
                    <a:pt x="1014849" y="1169941"/>
                  </a:moveTo>
                  <a:cubicBezTo>
                    <a:pt x="908528" y="1137710"/>
                    <a:pt x="801410" y="1108240"/>
                    <a:pt x="693488" y="1081530"/>
                  </a:cubicBezTo>
                  <a:lnTo>
                    <a:pt x="693488" y="760777"/>
                  </a:lnTo>
                  <a:cubicBezTo>
                    <a:pt x="801358" y="787644"/>
                    <a:pt x="908484" y="817150"/>
                    <a:pt x="1014861" y="849300"/>
                  </a:cubicBezTo>
                  <a:close/>
                  <a:moveTo>
                    <a:pt x="1665265" y="753039"/>
                  </a:moveTo>
                  <a:lnTo>
                    <a:pt x="1665265" y="1073185"/>
                  </a:lnTo>
                  <a:cubicBezTo>
                    <a:pt x="1562255" y="1029728"/>
                    <a:pt x="1458309" y="988967"/>
                    <a:pt x="1353420" y="950897"/>
                  </a:cubicBezTo>
                  <a:lnTo>
                    <a:pt x="1353420" y="630482"/>
                  </a:lnTo>
                  <a:cubicBezTo>
                    <a:pt x="1458288" y="668656"/>
                    <a:pt x="1562235" y="709505"/>
                    <a:pt x="1665265" y="753039"/>
                  </a:cubicBezTo>
                  <a:close/>
                  <a:moveTo>
                    <a:pt x="1342580" y="626595"/>
                  </a:moveTo>
                  <a:lnTo>
                    <a:pt x="1342580" y="947006"/>
                  </a:lnTo>
                  <a:cubicBezTo>
                    <a:pt x="1237784" y="909150"/>
                    <a:pt x="1132147" y="873874"/>
                    <a:pt x="1025673" y="841180"/>
                  </a:cubicBezTo>
                  <a:lnTo>
                    <a:pt x="1025673" y="520608"/>
                  </a:lnTo>
                  <a:cubicBezTo>
                    <a:pt x="1132187" y="553161"/>
                    <a:pt x="1237824" y="588490"/>
                    <a:pt x="1342580" y="626595"/>
                  </a:cubicBezTo>
                  <a:close/>
                  <a:moveTo>
                    <a:pt x="1014849" y="517369"/>
                  </a:moveTo>
                  <a:lnTo>
                    <a:pt x="1014849" y="838001"/>
                  </a:lnTo>
                  <a:cubicBezTo>
                    <a:pt x="908528" y="805787"/>
                    <a:pt x="801410" y="776325"/>
                    <a:pt x="693488" y="749615"/>
                  </a:cubicBezTo>
                  <a:lnTo>
                    <a:pt x="693488" y="428845"/>
                  </a:lnTo>
                  <a:cubicBezTo>
                    <a:pt x="801354" y="455724"/>
                    <a:pt x="908476" y="485231"/>
                    <a:pt x="1014849" y="517369"/>
                  </a:cubicBezTo>
                  <a:close/>
                  <a:moveTo>
                    <a:pt x="357810" y="354489"/>
                  </a:moveTo>
                  <a:cubicBezTo>
                    <a:pt x="466771" y="375663"/>
                    <a:pt x="575051" y="399544"/>
                    <a:pt x="682652" y="426133"/>
                  </a:cubicBezTo>
                  <a:lnTo>
                    <a:pt x="682652" y="746887"/>
                  </a:lnTo>
                  <a:cubicBezTo>
                    <a:pt x="575084" y="720329"/>
                    <a:pt x="466803" y="696496"/>
                    <a:pt x="357810" y="675392"/>
                  </a:cubicBezTo>
                  <a:close/>
                  <a:moveTo>
                    <a:pt x="357810" y="686405"/>
                  </a:moveTo>
                  <a:cubicBezTo>
                    <a:pt x="466783" y="707574"/>
                    <a:pt x="575064" y="731455"/>
                    <a:pt x="682652" y="758049"/>
                  </a:cubicBezTo>
                  <a:lnTo>
                    <a:pt x="682652" y="1078802"/>
                  </a:lnTo>
                  <a:cubicBezTo>
                    <a:pt x="575084" y="1052245"/>
                    <a:pt x="466803" y="1028412"/>
                    <a:pt x="357810" y="1007307"/>
                  </a:cubicBezTo>
                  <a:close/>
                  <a:moveTo>
                    <a:pt x="357810" y="1339222"/>
                  </a:moveTo>
                  <a:lnTo>
                    <a:pt x="357810" y="1018332"/>
                  </a:lnTo>
                  <a:cubicBezTo>
                    <a:pt x="466783" y="1039497"/>
                    <a:pt x="575064" y="1063371"/>
                    <a:pt x="682652" y="1089956"/>
                  </a:cubicBezTo>
                  <a:lnTo>
                    <a:pt x="682652" y="1410709"/>
                  </a:lnTo>
                  <a:cubicBezTo>
                    <a:pt x="575064" y="1384164"/>
                    <a:pt x="466783" y="1360335"/>
                    <a:pt x="357810" y="1339222"/>
                  </a:cubicBezTo>
                  <a:close/>
                  <a:moveTo>
                    <a:pt x="693488" y="1413445"/>
                  </a:moveTo>
                  <a:lnTo>
                    <a:pt x="693488" y="1092692"/>
                  </a:lnTo>
                  <a:cubicBezTo>
                    <a:pt x="801358" y="1119559"/>
                    <a:pt x="908484" y="1149066"/>
                    <a:pt x="1014861" y="1181216"/>
                  </a:cubicBezTo>
                  <a:lnTo>
                    <a:pt x="1014861" y="1501848"/>
                  </a:lnTo>
                  <a:cubicBezTo>
                    <a:pt x="908532" y="1469622"/>
                    <a:pt x="801410" y="1440155"/>
                    <a:pt x="693488" y="1413445"/>
                  </a:cubicBezTo>
                  <a:close/>
                  <a:moveTo>
                    <a:pt x="1025685" y="1505027"/>
                  </a:moveTo>
                  <a:lnTo>
                    <a:pt x="1025685" y="1184455"/>
                  </a:lnTo>
                  <a:cubicBezTo>
                    <a:pt x="1132199" y="1216995"/>
                    <a:pt x="1237836" y="1252316"/>
                    <a:pt x="1342592" y="1290422"/>
                  </a:cubicBezTo>
                  <a:lnTo>
                    <a:pt x="1342592" y="1610837"/>
                  </a:lnTo>
                  <a:cubicBezTo>
                    <a:pt x="1237788" y="1572981"/>
                    <a:pt x="1132147" y="1537713"/>
                    <a:pt x="1025673" y="1505027"/>
                  </a:cubicBezTo>
                  <a:close/>
                  <a:moveTo>
                    <a:pt x="1665277" y="1737019"/>
                  </a:moveTo>
                  <a:cubicBezTo>
                    <a:pt x="1562284" y="1693562"/>
                    <a:pt x="1458337" y="1652797"/>
                    <a:pt x="1353432" y="1614728"/>
                  </a:cubicBezTo>
                  <a:lnTo>
                    <a:pt x="1353432" y="1294313"/>
                  </a:lnTo>
                  <a:cubicBezTo>
                    <a:pt x="1458320" y="1332483"/>
                    <a:pt x="1562267" y="1373332"/>
                    <a:pt x="1665277" y="14168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44"/>
            <p:cNvSpPr/>
            <p:nvPr/>
          </p:nvSpPr>
          <p:spPr>
            <a:xfrm>
              <a:off x="6965512" y="1232029"/>
              <a:ext cx="1067846" cy="924896"/>
            </a:xfrm>
            <a:custGeom>
              <a:avLst/>
              <a:gdLst/>
              <a:ahLst/>
              <a:cxnLst/>
              <a:rect l="l" t="t" r="r" b="b"/>
              <a:pathLst>
                <a:path w="1729305" h="1497808" extrusionOk="0">
                  <a:moveTo>
                    <a:pt x="433714" y="1045718"/>
                  </a:moveTo>
                  <a:cubicBezTo>
                    <a:pt x="400236" y="1038073"/>
                    <a:pt x="383348" y="1034452"/>
                    <a:pt x="349870" y="1027245"/>
                  </a:cubicBezTo>
                  <a:lnTo>
                    <a:pt x="349870" y="530816"/>
                  </a:lnTo>
                  <a:cubicBezTo>
                    <a:pt x="383348" y="537886"/>
                    <a:pt x="400236" y="541640"/>
                    <a:pt x="433714" y="549286"/>
                  </a:cubicBezTo>
                  <a:close/>
                  <a:moveTo>
                    <a:pt x="766784" y="288672"/>
                  </a:moveTo>
                  <a:cubicBezTo>
                    <a:pt x="733592" y="279868"/>
                    <a:pt x="716998" y="274528"/>
                    <a:pt x="683805" y="265439"/>
                  </a:cubicBezTo>
                  <a:lnTo>
                    <a:pt x="683805" y="1108361"/>
                  </a:lnTo>
                  <a:cubicBezTo>
                    <a:pt x="716998" y="1117310"/>
                    <a:pt x="733592" y="1122215"/>
                    <a:pt x="766784" y="1131739"/>
                  </a:cubicBezTo>
                  <a:close/>
                  <a:moveTo>
                    <a:pt x="1095690" y="393718"/>
                  </a:moveTo>
                  <a:cubicBezTo>
                    <a:pt x="1063097" y="382318"/>
                    <a:pt x="1046769" y="376689"/>
                    <a:pt x="1013866" y="365724"/>
                  </a:cubicBezTo>
                  <a:lnTo>
                    <a:pt x="1013866" y="1207906"/>
                  </a:lnTo>
                  <a:cubicBezTo>
                    <a:pt x="1046769" y="1219740"/>
                    <a:pt x="1063077" y="1225208"/>
                    <a:pt x="1095690" y="1236768"/>
                  </a:cubicBezTo>
                  <a:close/>
                  <a:moveTo>
                    <a:pt x="1419811" y="127467"/>
                  </a:moveTo>
                  <a:cubicBezTo>
                    <a:pt x="1387621" y="114043"/>
                    <a:pt x="1371469" y="107408"/>
                    <a:pt x="1339287" y="94564"/>
                  </a:cubicBezTo>
                  <a:lnTo>
                    <a:pt x="1339287" y="1328133"/>
                  </a:lnTo>
                  <a:cubicBezTo>
                    <a:pt x="1371478" y="1340977"/>
                    <a:pt x="1387633" y="1347616"/>
                    <a:pt x="1419811" y="1361040"/>
                  </a:cubicBezTo>
                  <a:close/>
                  <a:moveTo>
                    <a:pt x="1738022" y="44198"/>
                  </a:moveTo>
                  <a:cubicBezTo>
                    <a:pt x="1706415" y="28908"/>
                    <a:pt x="1690686" y="20965"/>
                    <a:pt x="1659083" y="6531"/>
                  </a:cubicBezTo>
                  <a:lnTo>
                    <a:pt x="1659083" y="1466672"/>
                  </a:lnTo>
                  <a:cubicBezTo>
                    <a:pt x="1690686" y="1481536"/>
                    <a:pt x="1706415" y="1489041"/>
                    <a:pt x="1738022" y="1504339"/>
                  </a:cubicBezTo>
                  <a:close/>
                  <a:moveTo>
                    <a:pt x="93284" y="335996"/>
                  </a:moveTo>
                  <a:cubicBezTo>
                    <a:pt x="59372" y="329502"/>
                    <a:pt x="42488" y="326741"/>
                    <a:pt x="8716" y="321563"/>
                  </a:cubicBezTo>
                  <a:lnTo>
                    <a:pt x="8716" y="964615"/>
                  </a:lnTo>
                  <a:cubicBezTo>
                    <a:pt x="42488" y="969809"/>
                    <a:pt x="59372" y="972554"/>
                    <a:pt x="93284" y="9781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44"/>
            <p:cNvSpPr/>
            <p:nvPr/>
          </p:nvSpPr>
          <p:spPr>
            <a:xfrm>
              <a:off x="6849760" y="784156"/>
              <a:ext cx="1244808" cy="1424778"/>
            </a:xfrm>
            <a:custGeom>
              <a:avLst/>
              <a:gdLst/>
              <a:ahLst/>
              <a:cxnLst/>
              <a:rect l="l" t="t" r="r" b="b"/>
              <a:pathLst>
                <a:path w="2015883" h="2307332" extrusionOk="0">
                  <a:moveTo>
                    <a:pt x="2004110" y="2311476"/>
                  </a:moveTo>
                  <a:cubicBezTo>
                    <a:pt x="1381986" y="2008721"/>
                    <a:pt x="716135" y="1805652"/>
                    <a:pt x="30942" y="1709697"/>
                  </a:cubicBezTo>
                  <a:cubicBezTo>
                    <a:pt x="18580" y="1708087"/>
                    <a:pt x="9187" y="1697786"/>
                    <a:pt x="8718" y="1685328"/>
                  </a:cubicBezTo>
                  <a:lnTo>
                    <a:pt x="8718" y="25727"/>
                  </a:lnTo>
                  <a:cubicBezTo>
                    <a:pt x="8561" y="15290"/>
                    <a:pt x="16889" y="6703"/>
                    <a:pt x="27324" y="6534"/>
                  </a:cubicBezTo>
                  <a:cubicBezTo>
                    <a:pt x="28538" y="6514"/>
                    <a:pt x="29751" y="6610"/>
                    <a:pt x="30946" y="6823"/>
                  </a:cubicBezTo>
                  <a:cubicBezTo>
                    <a:pt x="716139" y="102779"/>
                    <a:pt x="1381986" y="305852"/>
                    <a:pt x="2004110" y="608603"/>
                  </a:cubicBezTo>
                  <a:cubicBezTo>
                    <a:pt x="2015908" y="615138"/>
                    <a:pt x="2023613" y="627189"/>
                    <a:pt x="2024599" y="640641"/>
                  </a:cubicBezTo>
                  <a:lnTo>
                    <a:pt x="2024599" y="2300218"/>
                  </a:lnTo>
                  <a:cubicBezTo>
                    <a:pt x="2024599" y="2312197"/>
                    <a:pt x="2015365" y="2317246"/>
                    <a:pt x="2004110" y="2311476"/>
                  </a:cubicBezTo>
                  <a:close/>
                  <a:moveTo>
                    <a:pt x="53020" y="1669277"/>
                  </a:moveTo>
                  <a:cubicBezTo>
                    <a:pt x="722915" y="1765410"/>
                    <a:pt x="1374051" y="1963948"/>
                    <a:pt x="1983617" y="2257936"/>
                  </a:cubicBezTo>
                  <a:lnTo>
                    <a:pt x="1983617" y="641651"/>
                  </a:lnTo>
                  <a:cubicBezTo>
                    <a:pt x="1374051" y="347668"/>
                    <a:pt x="722915" y="149133"/>
                    <a:pt x="53020" y="530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44"/>
            <p:cNvSpPr/>
            <p:nvPr/>
          </p:nvSpPr>
          <p:spPr>
            <a:xfrm>
              <a:off x="6845306" y="779702"/>
              <a:ext cx="1253716" cy="1433682"/>
            </a:xfrm>
            <a:custGeom>
              <a:avLst/>
              <a:gdLst/>
              <a:ahLst/>
              <a:cxnLst/>
              <a:rect l="l" t="t" r="r" b="b"/>
              <a:pathLst>
                <a:path w="2030309" h="2321753" extrusionOk="0">
                  <a:moveTo>
                    <a:pt x="2020214" y="2328283"/>
                  </a:moveTo>
                  <a:cubicBezTo>
                    <a:pt x="2016339" y="2328283"/>
                    <a:pt x="2012211" y="2327241"/>
                    <a:pt x="2008106" y="2325141"/>
                  </a:cubicBezTo>
                  <a:cubicBezTo>
                    <a:pt x="1385725" y="2022285"/>
                    <a:pt x="722570" y="1820037"/>
                    <a:pt x="37159" y="1724065"/>
                  </a:cubicBezTo>
                  <a:cubicBezTo>
                    <a:pt x="21307" y="1721997"/>
                    <a:pt x="9275" y="1708771"/>
                    <a:pt x="8719" y="1692792"/>
                  </a:cubicBezTo>
                  <a:lnTo>
                    <a:pt x="8719" y="32946"/>
                  </a:lnTo>
                  <a:cubicBezTo>
                    <a:pt x="8616" y="26053"/>
                    <a:pt x="11265" y="19406"/>
                    <a:pt x="16078" y="14472"/>
                  </a:cubicBezTo>
                  <a:cubicBezTo>
                    <a:pt x="20884" y="9475"/>
                    <a:pt x="27495" y="6618"/>
                    <a:pt x="34427" y="6538"/>
                  </a:cubicBezTo>
                  <a:cubicBezTo>
                    <a:pt x="36133" y="6497"/>
                    <a:pt x="37839" y="6646"/>
                    <a:pt x="39513" y="6976"/>
                  </a:cubicBezTo>
                  <a:cubicBezTo>
                    <a:pt x="726119" y="103089"/>
                    <a:pt x="1390706" y="305771"/>
                    <a:pt x="2014480" y="609339"/>
                  </a:cubicBezTo>
                  <a:cubicBezTo>
                    <a:pt x="2028781" y="617246"/>
                    <a:pt x="2037818" y="631382"/>
                    <a:pt x="2039025" y="647336"/>
                  </a:cubicBezTo>
                  <a:lnTo>
                    <a:pt x="2039025" y="2307448"/>
                  </a:lnTo>
                  <a:cubicBezTo>
                    <a:pt x="2039025" y="2315496"/>
                    <a:pt x="2035714" y="2322135"/>
                    <a:pt x="2029952" y="2325644"/>
                  </a:cubicBezTo>
                  <a:cubicBezTo>
                    <a:pt x="2027014" y="2327412"/>
                    <a:pt x="2023642" y="2328326"/>
                    <a:pt x="2020214" y="2328283"/>
                  </a:cubicBezTo>
                  <a:close/>
                  <a:moveTo>
                    <a:pt x="34793" y="20967"/>
                  </a:moveTo>
                  <a:lnTo>
                    <a:pt x="34624" y="20967"/>
                  </a:lnTo>
                  <a:cubicBezTo>
                    <a:pt x="31533" y="21011"/>
                    <a:pt x="28588" y="22291"/>
                    <a:pt x="26448" y="24520"/>
                  </a:cubicBezTo>
                  <a:cubicBezTo>
                    <a:pt x="24276" y="26733"/>
                    <a:pt x="23088" y="29731"/>
                    <a:pt x="23152" y="32833"/>
                  </a:cubicBezTo>
                  <a:lnTo>
                    <a:pt x="23152" y="1692547"/>
                  </a:lnTo>
                  <a:cubicBezTo>
                    <a:pt x="23474" y="1701254"/>
                    <a:pt x="30186" y="1708642"/>
                    <a:pt x="39091" y="1709781"/>
                  </a:cubicBezTo>
                  <a:cubicBezTo>
                    <a:pt x="726107" y="1805958"/>
                    <a:pt x="1390706" y="2008645"/>
                    <a:pt x="2014492" y="2312212"/>
                  </a:cubicBezTo>
                  <a:lnTo>
                    <a:pt x="2014633" y="2312285"/>
                  </a:lnTo>
                  <a:cubicBezTo>
                    <a:pt x="2017832" y="2313918"/>
                    <a:pt x="2020822" y="2314341"/>
                    <a:pt x="2022455" y="2313327"/>
                  </a:cubicBezTo>
                  <a:cubicBezTo>
                    <a:pt x="2023823" y="2312494"/>
                    <a:pt x="2024612" y="2310353"/>
                    <a:pt x="2024612" y="2307448"/>
                  </a:cubicBezTo>
                  <a:lnTo>
                    <a:pt x="2024612" y="647871"/>
                  </a:lnTo>
                  <a:cubicBezTo>
                    <a:pt x="2023807" y="637329"/>
                    <a:pt x="2017522" y="627507"/>
                    <a:pt x="2007825" y="622119"/>
                  </a:cubicBezTo>
                  <a:cubicBezTo>
                    <a:pt x="1385745" y="319404"/>
                    <a:pt x="722622" y="117172"/>
                    <a:pt x="37159" y="21184"/>
                  </a:cubicBezTo>
                  <a:cubicBezTo>
                    <a:pt x="36379" y="21035"/>
                    <a:pt x="35587" y="20963"/>
                    <a:pt x="34793" y="20967"/>
                  </a:cubicBezTo>
                  <a:close/>
                  <a:moveTo>
                    <a:pt x="1998047" y="2276634"/>
                  </a:moveTo>
                  <a:lnTo>
                    <a:pt x="1987702" y="2271644"/>
                  </a:lnTo>
                  <a:cubicBezTo>
                    <a:pt x="1378071" y="1977637"/>
                    <a:pt x="729233" y="1779803"/>
                    <a:pt x="59230" y="1683646"/>
                  </a:cubicBezTo>
                  <a:lnTo>
                    <a:pt x="53045" y="1682761"/>
                  </a:lnTo>
                  <a:lnTo>
                    <a:pt x="53045" y="51886"/>
                  </a:lnTo>
                  <a:lnTo>
                    <a:pt x="61290" y="53093"/>
                  </a:lnTo>
                  <a:cubicBezTo>
                    <a:pt x="732758" y="149459"/>
                    <a:pt x="1383021" y="347732"/>
                    <a:pt x="1993975" y="642387"/>
                  </a:cubicBezTo>
                  <a:lnTo>
                    <a:pt x="1998063" y="644346"/>
                  </a:lnTo>
                  <a:close/>
                  <a:moveTo>
                    <a:pt x="67458" y="1670247"/>
                  </a:moveTo>
                  <a:cubicBezTo>
                    <a:pt x="732995" y="1766416"/>
                    <a:pt x="1377508" y="1962644"/>
                    <a:pt x="1983613" y="2253662"/>
                  </a:cubicBezTo>
                  <a:lnTo>
                    <a:pt x="1983613" y="653396"/>
                  </a:lnTo>
                  <a:cubicBezTo>
                    <a:pt x="1377677" y="361670"/>
                    <a:pt x="733052" y="164906"/>
                    <a:pt x="67478" y="685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44"/>
            <p:cNvSpPr/>
            <p:nvPr/>
          </p:nvSpPr>
          <p:spPr>
            <a:xfrm>
              <a:off x="7172670" y="1552174"/>
              <a:ext cx="58470" cy="324638"/>
            </a:xfrm>
            <a:custGeom>
              <a:avLst/>
              <a:gdLst/>
              <a:ahLst/>
              <a:cxnLst/>
              <a:rect l="l" t="t" r="r" b="b"/>
              <a:pathLst>
                <a:path w="94688" h="525729" extrusionOk="0">
                  <a:moveTo>
                    <a:pt x="97968" y="532261"/>
                  </a:moveTo>
                  <a:cubicBezTo>
                    <a:pt x="97562" y="532265"/>
                    <a:pt x="97155" y="532217"/>
                    <a:pt x="96761" y="532120"/>
                  </a:cubicBezTo>
                  <a:cubicBezTo>
                    <a:pt x="65407" y="524962"/>
                    <a:pt x="48620" y="521340"/>
                    <a:pt x="19101" y="514983"/>
                  </a:cubicBezTo>
                  <a:lnTo>
                    <a:pt x="12985" y="513659"/>
                  </a:lnTo>
                  <a:cubicBezTo>
                    <a:pt x="10494" y="513128"/>
                    <a:pt x="8712" y="510923"/>
                    <a:pt x="8716" y="508376"/>
                  </a:cubicBezTo>
                  <a:lnTo>
                    <a:pt x="8716" y="11939"/>
                  </a:lnTo>
                  <a:cubicBezTo>
                    <a:pt x="8716" y="10305"/>
                    <a:pt x="9456" y="8764"/>
                    <a:pt x="10728" y="7738"/>
                  </a:cubicBezTo>
                  <a:cubicBezTo>
                    <a:pt x="11999" y="6720"/>
                    <a:pt x="13653" y="6318"/>
                    <a:pt x="15251" y="6640"/>
                  </a:cubicBezTo>
                  <a:cubicBezTo>
                    <a:pt x="48777" y="13730"/>
                    <a:pt x="65677" y="17476"/>
                    <a:pt x="99203" y="25149"/>
                  </a:cubicBezTo>
                  <a:cubicBezTo>
                    <a:pt x="101658" y="25712"/>
                    <a:pt x="103400" y="27897"/>
                    <a:pt x="103404" y="30416"/>
                  </a:cubicBezTo>
                  <a:lnTo>
                    <a:pt x="103404" y="526853"/>
                  </a:lnTo>
                  <a:cubicBezTo>
                    <a:pt x="103404" y="528503"/>
                    <a:pt x="102652" y="530060"/>
                    <a:pt x="101360" y="531082"/>
                  </a:cubicBezTo>
                  <a:cubicBezTo>
                    <a:pt x="100398" y="531854"/>
                    <a:pt x="99199" y="532269"/>
                    <a:pt x="97968" y="532261"/>
                  </a:cubicBezTo>
                  <a:close/>
                  <a:moveTo>
                    <a:pt x="19504" y="504006"/>
                  </a:moveTo>
                  <a:lnTo>
                    <a:pt x="21351" y="504408"/>
                  </a:lnTo>
                  <a:cubicBezTo>
                    <a:pt x="48777" y="510315"/>
                    <a:pt x="65238" y="513864"/>
                    <a:pt x="92536" y="520101"/>
                  </a:cubicBezTo>
                  <a:lnTo>
                    <a:pt x="92536" y="34726"/>
                  </a:lnTo>
                  <a:cubicBezTo>
                    <a:pt x="63967" y="28215"/>
                    <a:pt x="47425" y="24537"/>
                    <a:pt x="19504" y="186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44"/>
            <p:cNvSpPr/>
            <p:nvPr/>
          </p:nvSpPr>
          <p:spPr>
            <a:xfrm>
              <a:off x="7378706" y="1388423"/>
              <a:ext cx="57925" cy="541632"/>
            </a:xfrm>
            <a:custGeom>
              <a:avLst/>
              <a:gdLst/>
              <a:ahLst/>
              <a:cxnLst/>
              <a:rect l="l" t="t" r="r" b="b"/>
              <a:pathLst>
                <a:path w="93806" h="877137" extrusionOk="0">
                  <a:moveTo>
                    <a:pt x="97107" y="883669"/>
                  </a:moveTo>
                  <a:cubicBezTo>
                    <a:pt x="96604" y="883669"/>
                    <a:pt x="96101" y="883597"/>
                    <a:pt x="95614" y="883460"/>
                  </a:cubicBezTo>
                  <a:lnTo>
                    <a:pt x="79760" y="878909"/>
                  </a:lnTo>
                  <a:cubicBezTo>
                    <a:pt x="56237" y="872129"/>
                    <a:pt x="40158" y="867505"/>
                    <a:pt x="12720" y="860106"/>
                  </a:cubicBezTo>
                  <a:cubicBezTo>
                    <a:pt x="10354" y="859474"/>
                    <a:pt x="8708" y="857325"/>
                    <a:pt x="8716" y="854875"/>
                  </a:cubicBezTo>
                  <a:lnTo>
                    <a:pt x="8716" y="11952"/>
                  </a:lnTo>
                  <a:cubicBezTo>
                    <a:pt x="8712" y="10267"/>
                    <a:pt x="9501" y="8677"/>
                    <a:pt x="10845" y="7655"/>
                  </a:cubicBezTo>
                  <a:cubicBezTo>
                    <a:pt x="12173" y="6605"/>
                    <a:pt x="13927" y="6267"/>
                    <a:pt x="15552" y="6742"/>
                  </a:cubicBezTo>
                  <a:cubicBezTo>
                    <a:pt x="30167" y="10729"/>
                    <a:pt x="41554" y="14013"/>
                    <a:pt x="52571" y="17167"/>
                  </a:cubicBezTo>
                  <a:cubicBezTo>
                    <a:pt x="66566" y="21191"/>
                    <a:pt x="79933" y="25034"/>
                    <a:pt x="98499" y="29963"/>
                  </a:cubicBezTo>
                  <a:cubicBezTo>
                    <a:pt x="100873" y="30591"/>
                    <a:pt x="102523" y="32739"/>
                    <a:pt x="102523" y="35194"/>
                  </a:cubicBezTo>
                  <a:lnTo>
                    <a:pt x="102523" y="878257"/>
                  </a:lnTo>
                  <a:cubicBezTo>
                    <a:pt x="102519" y="879959"/>
                    <a:pt x="101722" y="881561"/>
                    <a:pt x="100366" y="882587"/>
                  </a:cubicBezTo>
                  <a:cubicBezTo>
                    <a:pt x="99425" y="883287"/>
                    <a:pt x="98282" y="883665"/>
                    <a:pt x="97107" y="883669"/>
                  </a:cubicBezTo>
                  <a:close/>
                  <a:moveTo>
                    <a:pt x="19540" y="850734"/>
                  </a:moveTo>
                  <a:cubicBezTo>
                    <a:pt x="44653" y="857526"/>
                    <a:pt x="60337" y="862053"/>
                    <a:pt x="82746" y="868491"/>
                  </a:cubicBezTo>
                  <a:lnTo>
                    <a:pt x="91695" y="871070"/>
                  </a:lnTo>
                  <a:lnTo>
                    <a:pt x="91695" y="39351"/>
                  </a:lnTo>
                  <a:cubicBezTo>
                    <a:pt x="75093" y="34924"/>
                    <a:pt x="62607" y="31303"/>
                    <a:pt x="49570" y="27569"/>
                  </a:cubicBezTo>
                  <a:cubicBezTo>
                    <a:pt x="40383" y="24933"/>
                    <a:pt x="30927" y="22213"/>
                    <a:pt x="19540" y="190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44"/>
            <p:cNvSpPr/>
            <p:nvPr/>
          </p:nvSpPr>
          <p:spPr>
            <a:xfrm>
              <a:off x="7582353" y="1450317"/>
              <a:ext cx="57210" cy="544556"/>
            </a:xfrm>
            <a:custGeom>
              <a:avLst/>
              <a:gdLst/>
              <a:ahLst/>
              <a:cxnLst/>
              <a:rect l="l" t="t" r="r" b="b"/>
              <a:pathLst>
                <a:path w="92648" h="881872" extrusionOk="0">
                  <a:moveTo>
                    <a:pt x="95948" y="888403"/>
                  </a:moveTo>
                  <a:cubicBezTo>
                    <a:pt x="95332" y="888407"/>
                    <a:pt x="94725" y="888298"/>
                    <a:pt x="94145" y="888093"/>
                  </a:cubicBezTo>
                  <a:lnTo>
                    <a:pt x="61553" y="876650"/>
                  </a:lnTo>
                  <a:cubicBezTo>
                    <a:pt x="46318" y="871322"/>
                    <a:pt x="32408" y="866461"/>
                    <a:pt x="12297" y="859218"/>
                  </a:cubicBezTo>
                  <a:cubicBezTo>
                    <a:pt x="10153" y="858446"/>
                    <a:pt x="8720" y="856410"/>
                    <a:pt x="8716" y="854128"/>
                  </a:cubicBezTo>
                  <a:lnTo>
                    <a:pt x="8716" y="11947"/>
                  </a:lnTo>
                  <a:cubicBezTo>
                    <a:pt x="8720" y="10208"/>
                    <a:pt x="9553" y="8575"/>
                    <a:pt x="10957" y="7549"/>
                  </a:cubicBezTo>
                  <a:cubicBezTo>
                    <a:pt x="12370" y="6531"/>
                    <a:pt x="14184" y="6257"/>
                    <a:pt x="15834" y="6816"/>
                  </a:cubicBezTo>
                  <a:cubicBezTo>
                    <a:pt x="48769" y="17781"/>
                    <a:pt x="65090" y="23418"/>
                    <a:pt x="97743" y="34818"/>
                  </a:cubicBezTo>
                  <a:cubicBezTo>
                    <a:pt x="99912" y="35582"/>
                    <a:pt x="101364" y="37635"/>
                    <a:pt x="101364" y="39936"/>
                  </a:cubicBezTo>
                  <a:lnTo>
                    <a:pt x="101364" y="882999"/>
                  </a:lnTo>
                  <a:cubicBezTo>
                    <a:pt x="101360" y="884758"/>
                    <a:pt x="100511" y="886403"/>
                    <a:pt x="99083" y="887425"/>
                  </a:cubicBezTo>
                  <a:cubicBezTo>
                    <a:pt x="98161" y="888061"/>
                    <a:pt x="97067" y="888403"/>
                    <a:pt x="95948" y="888403"/>
                  </a:cubicBezTo>
                  <a:close/>
                  <a:moveTo>
                    <a:pt x="19536" y="850326"/>
                  </a:moveTo>
                  <a:cubicBezTo>
                    <a:pt x="37716" y="856848"/>
                    <a:pt x="50837" y="861444"/>
                    <a:pt x="65114" y="866421"/>
                  </a:cubicBezTo>
                  <a:lnTo>
                    <a:pt x="90536" y="875342"/>
                  </a:lnTo>
                  <a:lnTo>
                    <a:pt x="90536" y="43775"/>
                  </a:lnTo>
                  <a:cubicBezTo>
                    <a:pt x="62659" y="34037"/>
                    <a:pt x="46652" y="28513"/>
                    <a:pt x="19536" y="194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44"/>
            <p:cNvSpPr/>
            <p:nvPr/>
          </p:nvSpPr>
          <p:spPr>
            <a:xfrm>
              <a:off x="7783125" y="1283008"/>
              <a:ext cx="56407" cy="788731"/>
            </a:xfrm>
            <a:custGeom>
              <a:avLst/>
              <a:gdLst/>
              <a:ahLst/>
              <a:cxnLst/>
              <a:rect l="l" t="t" r="r" b="b"/>
              <a:pathLst>
                <a:path w="91348" h="1277297" extrusionOk="0">
                  <a:moveTo>
                    <a:pt x="94652" y="1283829"/>
                  </a:moveTo>
                  <a:cubicBezTo>
                    <a:pt x="93936" y="1283833"/>
                    <a:pt x="93228" y="1283696"/>
                    <a:pt x="92568" y="1283426"/>
                  </a:cubicBezTo>
                  <a:cubicBezTo>
                    <a:pt x="60410" y="1270023"/>
                    <a:pt x="44258" y="1263400"/>
                    <a:pt x="12124" y="1250560"/>
                  </a:cubicBezTo>
                  <a:cubicBezTo>
                    <a:pt x="10068" y="1249735"/>
                    <a:pt x="8720" y="1247743"/>
                    <a:pt x="8716" y="1245530"/>
                  </a:cubicBezTo>
                  <a:lnTo>
                    <a:pt x="8716" y="11945"/>
                  </a:lnTo>
                  <a:cubicBezTo>
                    <a:pt x="8716" y="10150"/>
                    <a:pt x="9609" y="8468"/>
                    <a:pt x="11098" y="7463"/>
                  </a:cubicBezTo>
                  <a:cubicBezTo>
                    <a:pt x="12579" y="6460"/>
                    <a:pt x="14462" y="6251"/>
                    <a:pt x="16128" y="6911"/>
                  </a:cubicBezTo>
                  <a:cubicBezTo>
                    <a:pt x="48318" y="19763"/>
                    <a:pt x="64522" y="26419"/>
                    <a:pt x="96741" y="39846"/>
                  </a:cubicBezTo>
                  <a:cubicBezTo>
                    <a:pt x="98757" y="40683"/>
                    <a:pt x="100068" y="42655"/>
                    <a:pt x="100064" y="44836"/>
                  </a:cubicBezTo>
                  <a:lnTo>
                    <a:pt x="100064" y="1278417"/>
                  </a:lnTo>
                  <a:cubicBezTo>
                    <a:pt x="100060" y="1280227"/>
                    <a:pt x="99155" y="1281917"/>
                    <a:pt x="97650" y="1282923"/>
                  </a:cubicBezTo>
                  <a:cubicBezTo>
                    <a:pt x="96761" y="1283511"/>
                    <a:pt x="95719" y="1283829"/>
                    <a:pt x="94652" y="1283829"/>
                  </a:cubicBezTo>
                  <a:close/>
                  <a:moveTo>
                    <a:pt x="19540" y="1241844"/>
                  </a:moveTo>
                  <a:cubicBezTo>
                    <a:pt x="47007" y="1252837"/>
                    <a:pt x="62876" y="1259320"/>
                    <a:pt x="89240" y="1270296"/>
                  </a:cubicBezTo>
                  <a:lnTo>
                    <a:pt x="89240" y="48445"/>
                  </a:lnTo>
                  <a:cubicBezTo>
                    <a:pt x="61746" y="36985"/>
                    <a:pt x="45908" y="30475"/>
                    <a:pt x="19540" y="199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44"/>
            <p:cNvSpPr/>
            <p:nvPr/>
          </p:nvSpPr>
          <p:spPr>
            <a:xfrm>
              <a:off x="7980447" y="1228691"/>
              <a:ext cx="55426" cy="931577"/>
            </a:xfrm>
            <a:custGeom>
              <a:avLst/>
              <a:gdLst/>
              <a:ahLst/>
              <a:cxnLst/>
              <a:rect l="l" t="t" r="r" b="b"/>
              <a:pathLst>
                <a:path w="89758" h="1508626" extrusionOk="0">
                  <a:moveTo>
                    <a:pt x="93051" y="1515158"/>
                  </a:moveTo>
                  <a:cubicBezTo>
                    <a:pt x="92238" y="1515155"/>
                    <a:pt x="91433" y="1514972"/>
                    <a:pt x="90697" y="1514623"/>
                  </a:cubicBezTo>
                  <a:cubicBezTo>
                    <a:pt x="59098" y="1499332"/>
                    <a:pt x="43385" y="1491832"/>
                    <a:pt x="11831" y="1476992"/>
                  </a:cubicBezTo>
                  <a:cubicBezTo>
                    <a:pt x="9931" y="1476099"/>
                    <a:pt x="8720" y="1474190"/>
                    <a:pt x="8716" y="1472091"/>
                  </a:cubicBezTo>
                  <a:lnTo>
                    <a:pt x="8716" y="11938"/>
                  </a:lnTo>
                  <a:cubicBezTo>
                    <a:pt x="8712" y="10099"/>
                    <a:pt x="9646" y="8385"/>
                    <a:pt x="11195" y="7387"/>
                  </a:cubicBezTo>
                  <a:cubicBezTo>
                    <a:pt x="12748" y="6393"/>
                    <a:pt x="14703" y="6256"/>
                    <a:pt x="16381" y="7021"/>
                  </a:cubicBezTo>
                  <a:cubicBezTo>
                    <a:pt x="40524" y="18042"/>
                    <a:pt x="55412" y="25285"/>
                    <a:pt x="75149" y="34898"/>
                  </a:cubicBezTo>
                  <a:lnTo>
                    <a:pt x="95417" y="44732"/>
                  </a:lnTo>
                  <a:cubicBezTo>
                    <a:pt x="97288" y="45637"/>
                    <a:pt x="98475" y="47533"/>
                    <a:pt x="98475" y="49609"/>
                  </a:cubicBezTo>
                  <a:lnTo>
                    <a:pt x="98475" y="1509746"/>
                  </a:lnTo>
                  <a:cubicBezTo>
                    <a:pt x="98475" y="1511608"/>
                    <a:pt x="97513" y="1513338"/>
                    <a:pt x="95936" y="1514325"/>
                  </a:cubicBezTo>
                  <a:cubicBezTo>
                    <a:pt x="95071" y="1514870"/>
                    <a:pt x="94073" y="1515159"/>
                    <a:pt x="93051" y="1515158"/>
                  </a:cubicBezTo>
                  <a:close/>
                  <a:moveTo>
                    <a:pt x="19528" y="1468651"/>
                  </a:moveTo>
                  <a:cubicBezTo>
                    <a:pt x="46487" y="1481334"/>
                    <a:pt x="61947" y="1488706"/>
                    <a:pt x="87639" y="1501119"/>
                  </a:cubicBezTo>
                  <a:lnTo>
                    <a:pt x="87639" y="52993"/>
                  </a:lnTo>
                  <a:lnTo>
                    <a:pt x="70405" y="44607"/>
                  </a:lnTo>
                  <a:cubicBezTo>
                    <a:pt x="52918" y="36109"/>
                    <a:pt x="39249" y="29458"/>
                    <a:pt x="19532" y="20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44"/>
            <p:cNvSpPr/>
            <p:nvPr/>
          </p:nvSpPr>
          <p:spPr>
            <a:xfrm>
              <a:off x="6913237" y="1263557"/>
              <a:ext cx="1071396" cy="869915"/>
            </a:xfrm>
            <a:custGeom>
              <a:avLst/>
              <a:gdLst/>
              <a:ahLst/>
              <a:cxnLst/>
              <a:rect l="l" t="t" r="r" b="b"/>
              <a:pathLst>
                <a:path w="1735055" h="1408769" extrusionOk="0">
                  <a:moveTo>
                    <a:pt x="434000" y="976147"/>
                  </a:moveTo>
                  <a:cubicBezTo>
                    <a:pt x="400377" y="968932"/>
                    <a:pt x="383638" y="965467"/>
                    <a:pt x="350011" y="958844"/>
                  </a:cubicBezTo>
                  <a:lnTo>
                    <a:pt x="350011" y="381586"/>
                  </a:lnTo>
                  <a:cubicBezTo>
                    <a:pt x="383638" y="388370"/>
                    <a:pt x="400377" y="391830"/>
                    <a:pt x="434000" y="398888"/>
                  </a:cubicBezTo>
                  <a:close/>
                  <a:moveTo>
                    <a:pt x="768515" y="449121"/>
                  </a:moveTo>
                  <a:cubicBezTo>
                    <a:pt x="735322" y="440031"/>
                    <a:pt x="718728" y="435702"/>
                    <a:pt x="685391" y="427043"/>
                  </a:cubicBezTo>
                  <a:lnTo>
                    <a:pt x="685391" y="1035172"/>
                  </a:lnTo>
                  <a:cubicBezTo>
                    <a:pt x="718728" y="1043831"/>
                    <a:pt x="735322" y="1048301"/>
                    <a:pt x="768515" y="1057250"/>
                  </a:cubicBezTo>
                  <a:close/>
                  <a:moveTo>
                    <a:pt x="1098555" y="597197"/>
                  </a:moveTo>
                  <a:cubicBezTo>
                    <a:pt x="1065797" y="586232"/>
                    <a:pt x="1049344" y="580893"/>
                    <a:pt x="1016586" y="570354"/>
                  </a:cubicBezTo>
                  <a:lnTo>
                    <a:pt x="1016586" y="1130717"/>
                  </a:lnTo>
                  <a:cubicBezTo>
                    <a:pt x="1049344" y="1141251"/>
                    <a:pt x="1065797" y="1146591"/>
                    <a:pt x="1098555" y="1157560"/>
                  </a:cubicBezTo>
                  <a:close/>
                  <a:moveTo>
                    <a:pt x="1423976" y="116642"/>
                  </a:moveTo>
                  <a:cubicBezTo>
                    <a:pt x="1391649" y="103798"/>
                    <a:pt x="1375489" y="97449"/>
                    <a:pt x="1343162" y="85039"/>
                  </a:cubicBezTo>
                  <a:lnTo>
                    <a:pt x="1343162" y="1245444"/>
                  </a:lnTo>
                  <a:cubicBezTo>
                    <a:pt x="1375489" y="1257853"/>
                    <a:pt x="1391653" y="1264207"/>
                    <a:pt x="1423976" y="1277047"/>
                  </a:cubicBezTo>
                  <a:close/>
                  <a:moveTo>
                    <a:pt x="1743772" y="42898"/>
                  </a:moveTo>
                  <a:cubicBezTo>
                    <a:pt x="1712020" y="28179"/>
                    <a:pt x="1696146" y="20965"/>
                    <a:pt x="1664398" y="6531"/>
                  </a:cubicBezTo>
                  <a:lnTo>
                    <a:pt x="1664398" y="1378933"/>
                  </a:lnTo>
                  <a:cubicBezTo>
                    <a:pt x="1696146" y="1393218"/>
                    <a:pt x="1712020" y="1400867"/>
                    <a:pt x="1743772" y="1415300"/>
                  </a:cubicBezTo>
                  <a:close/>
                  <a:moveTo>
                    <a:pt x="93425" y="417514"/>
                  </a:moveTo>
                  <a:cubicBezTo>
                    <a:pt x="59512" y="412319"/>
                    <a:pt x="42629" y="409869"/>
                    <a:pt x="8716" y="405105"/>
                  </a:cubicBezTo>
                  <a:lnTo>
                    <a:pt x="8716" y="900958"/>
                  </a:lnTo>
                  <a:cubicBezTo>
                    <a:pt x="42629" y="905718"/>
                    <a:pt x="59512" y="908317"/>
                    <a:pt x="93425" y="9135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44"/>
            <p:cNvSpPr/>
            <p:nvPr/>
          </p:nvSpPr>
          <p:spPr>
            <a:xfrm>
              <a:off x="6909915" y="1260214"/>
              <a:ext cx="1078051" cy="876594"/>
            </a:xfrm>
            <a:custGeom>
              <a:avLst/>
              <a:gdLst/>
              <a:ahLst/>
              <a:cxnLst/>
              <a:rect l="l" t="t" r="r" b="b"/>
              <a:pathLst>
                <a:path w="1745831" h="1419586" extrusionOk="0">
                  <a:moveTo>
                    <a:pt x="439384" y="986992"/>
                  </a:moveTo>
                  <a:cubicBezTo>
                    <a:pt x="438997" y="986992"/>
                    <a:pt x="438615" y="986948"/>
                    <a:pt x="438241" y="986864"/>
                  </a:cubicBezTo>
                  <a:cubicBezTo>
                    <a:pt x="404674" y="979661"/>
                    <a:pt x="387943" y="976197"/>
                    <a:pt x="354361" y="969561"/>
                  </a:cubicBezTo>
                  <a:cubicBezTo>
                    <a:pt x="351826" y="969054"/>
                    <a:pt x="349999" y="966833"/>
                    <a:pt x="349991" y="964246"/>
                  </a:cubicBezTo>
                  <a:lnTo>
                    <a:pt x="349991" y="387003"/>
                  </a:lnTo>
                  <a:cubicBezTo>
                    <a:pt x="349991" y="385382"/>
                    <a:pt x="350723" y="383845"/>
                    <a:pt x="351979" y="382819"/>
                  </a:cubicBezTo>
                  <a:cubicBezTo>
                    <a:pt x="353206" y="381740"/>
                    <a:pt x="354884" y="381322"/>
                    <a:pt x="356473" y="381704"/>
                  </a:cubicBezTo>
                  <a:cubicBezTo>
                    <a:pt x="390116" y="388480"/>
                    <a:pt x="406855" y="391949"/>
                    <a:pt x="440498" y="399006"/>
                  </a:cubicBezTo>
                  <a:cubicBezTo>
                    <a:pt x="443005" y="399533"/>
                    <a:pt x="444796" y="401747"/>
                    <a:pt x="444796" y="404306"/>
                  </a:cubicBezTo>
                  <a:lnTo>
                    <a:pt x="444796" y="981552"/>
                  </a:lnTo>
                  <a:cubicBezTo>
                    <a:pt x="444800" y="983190"/>
                    <a:pt x="444059" y="984739"/>
                    <a:pt x="442784" y="985765"/>
                  </a:cubicBezTo>
                  <a:cubicBezTo>
                    <a:pt x="441822" y="986550"/>
                    <a:pt x="440623" y="986980"/>
                    <a:pt x="439384" y="986992"/>
                  </a:cubicBezTo>
                  <a:close/>
                  <a:moveTo>
                    <a:pt x="360815" y="959808"/>
                  </a:moveTo>
                  <a:cubicBezTo>
                    <a:pt x="389464" y="965485"/>
                    <a:pt x="405942" y="968881"/>
                    <a:pt x="433972" y="974885"/>
                  </a:cubicBezTo>
                  <a:lnTo>
                    <a:pt x="433972" y="408736"/>
                  </a:lnTo>
                  <a:cubicBezTo>
                    <a:pt x="405306" y="402700"/>
                    <a:pt x="388861" y="399292"/>
                    <a:pt x="360815" y="393627"/>
                  </a:cubicBezTo>
                  <a:close/>
                  <a:moveTo>
                    <a:pt x="773907" y="1068096"/>
                  </a:moveTo>
                  <a:cubicBezTo>
                    <a:pt x="773432" y="1068100"/>
                    <a:pt x="772957" y="1068036"/>
                    <a:pt x="772498" y="1067911"/>
                  </a:cubicBezTo>
                  <a:lnTo>
                    <a:pt x="771029" y="1067509"/>
                  </a:lnTo>
                  <a:cubicBezTo>
                    <a:pt x="738839" y="1058829"/>
                    <a:pt x="722241" y="1054347"/>
                    <a:pt x="689419" y="1045837"/>
                  </a:cubicBezTo>
                  <a:cubicBezTo>
                    <a:pt x="687033" y="1045221"/>
                    <a:pt x="685367" y="1043068"/>
                    <a:pt x="685363" y="1040606"/>
                  </a:cubicBezTo>
                  <a:lnTo>
                    <a:pt x="685363" y="432464"/>
                  </a:lnTo>
                  <a:cubicBezTo>
                    <a:pt x="685363" y="430790"/>
                    <a:pt x="686135" y="429209"/>
                    <a:pt x="687459" y="428183"/>
                  </a:cubicBezTo>
                  <a:cubicBezTo>
                    <a:pt x="688795" y="427181"/>
                    <a:pt x="690505" y="426831"/>
                    <a:pt x="692127" y="427225"/>
                  </a:cubicBezTo>
                  <a:cubicBezTo>
                    <a:pt x="725496" y="435888"/>
                    <a:pt x="742114" y="440218"/>
                    <a:pt x="775331" y="449320"/>
                  </a:cubicBezTo>
                  <a:cubicBezTo>
                    <a:pt x="777693" y="449960"/>
                    <a:pt x="779327" y="452104"/>
                    <a:pt x="779319" y="454551"/>
                  </a:cubicBezTo>
                  <a:lnTo>
                    <a:pt x="779319" y="1062688"/>
                  </a:lnTo>
                  <a:cubicBezTo>
                    <a:pt x="779315" y="1064370"/>
                    <a:pt x="778534" y="1065956"/>
                    <a:pt x="777206" y="1066986"/>
                  </a:cubicBezTo>
                  <a:cubicBezTo>
                    <a:pt x="776260" y="1067698"/>
                    <a:pt x="775106" y="1068084"/>
                    <a:pt x="773919" y="1068084"/>
                  </a:cubicBezTo>
                  <a:close/>
                  <a:moveTo>
                    <a:pt x="696183" y="1036417"/>
                  </a:moveTo>
                  <a:cubicBezTo>
                    <a:pt x="724623" y="1043813"/>
                    <a:pt x="740956" y="1048198"/>
                    <a:pt x="768494" y="1055622"/>
                  </a:cubicBezTo>
                  <a:lnTo>
                    <a:pt x="768494" y="458667"/>
                  </a:lnTo>
                  <a:cubicBezTo>
                    <a:pt x="740167" y="450933"/>
                    <a:pt x="723862" y="446648"/>
                    <a:pt x="696183" y="439462"/>
                  </a:cubicBezTo>
                  <a:close/>
                  <a:moveTo>
                    <a:pt x="1103947" y="1168398"/>
                  </a:moveTo>
                  <a:cubicBezTo>
                    <a:pt x="1103363" y="1168393"/>
                    <a:pt x="1102784" y="1168301"/>
                    <a:pt x="1102229" y="1168116"/>
                  </a:cubicBezTo>
                  <a:cubicBezTo>
                    <a:pt x="1069491" y="1157151"/>
                    <a:pt x="1053058" y="1151811"/>
                    <a:pt x="1020320" y="1141297"/>
                  </a:cubicBezTo>
                  <a:cubicBezTo>
                    <a:pt x="1018079" y="1140577"/>
                    <a:pt x="1016558" y="1138493"/>
                    <a:pt x="1016558" y="1136139"/>
                  </a:cubicBezTo>
                  <a:lnTo>
                    <a:pt x="1016558" y="575760"/>
                  </a:lnTo>
                  <a:cubicBezTo>
                    <a:pt x="1016558" y="574030"/>
                    <a:pt x="1017387" y="572408"/>
                    <a:pt x="1018783" y="571390"/>
                  </a:cubicBezTo>
                  <a:cubicBezTo>
                    <a:pt x="1020171" y="570360"/>
                    <a:pt x="1021966" y="570062"/>
                    <a:pt x="1023612" y="570585"/>
                  </a:cubicBezTo>
                  <a:cubicBezTo>
                    <a:pt x="1056406" y="581128"/>
                    <a:pt x="1072867" y="586467"/>
                    <a:pt x="1105661" y="597460"/>
                  </a:cubicBezTo>
                  <a:cubicBezTo>
                    <a:pt x="1107866" y="598197"/>
                    <a:pt x="1109355" y="600265"/>
                    <a:pt x="1109351" y="602591"/>
                  </a:cubicBezTo>
                  <a:lnTo>
                    <a:pt x="1109351" y="1162949"/>
                  </a:lnTo>
                  <a:cubicBezTo>
                    <a:pt x="1109359" y="1164696"/>
                    <a:pt x="1108518" y="1166333"/>
                    <a:pt x="1107097" y="1167347"/>
                  </a:cubicBezTo>
                  <a:cubicBezTo>
                    <a:pt x="1106184" y="1168007"/>
                    <a:pt x="1105086" y="1168369"/>
                    <a:pt x="1103959" y="1168381"/>
                  </a:cubicBezTo>
                  <a:close/>
                  <a:moveTo>
                    <a:pt x="1027382" y="1132183"/>
                  </a:moveTo>
                  <a:cubicBezTo>
                    <a:pt x="1055355" y="1141172"/>
                    <a:pt x="1071491" y="1146415"/>
                    <a:pt x="1098535" y="1155465"/>
                  </a:cubicBezTo>
                  <a:lnTo>
                    <a:pt x="1098535" y="606498"/>
                  </a:lnTo>
                  <a:cubicBezTo>
                    <a:pt x="1070561" y="597142"/>
                    <a:pt x="1054426" y="591883"/>
                    <a:pt x="1027382" y="583188"/>
                  </a:cubicBezTo>
                  <a:close/>
                  <a:moveTo>
                    <a:pt x="1429360" y="1287868"/>
                  </a:moveTo>
                  <a:cubicBezTo>
                    <a:pt x="1428672" y="1287860"/>
                    <a:pt x="1427988" y="1287723"/>
                    <a:pt x="1427348" y="1287466"/>
                  </a:cubicBezTo>
                  <a:cubicBezTo>
                    <a:pt x="1395049" y="1274642"/>
                    <a:pt x="1378897" y="1268284"/>
                    <a:pt x="1346582" y="1255899"/>
                  </a:cubicBezTo>
                  <a:cubicBezTo>
                    <a:pt x="1344494" y="1255090"/>
                    <a:pt x="1343118" y="1253078"/>
                    <a:pt x="1343118" y="1250837"/>
                  </a:cubicBezTo>
                  <a:lnTo>
                    <a:pt x="1343118" y="90445"/>
                  </a:lnTo>
                  <a:cubicBezTo>
                    <a:pt x="1343118" y="88667"/>
                    <a:pt x="1343991" y="87001"/>
                    <a:pt x="1345455" y="85991"/>
                  </a:cubicBezTo>
                  <a:cubicBezTo>
                    <a:pt x="1346928" y="84977"/>
                    <a:pt x="1348803" y="84747"/>
                    <a:pt x="1350473" y="85387"/>
                  </a:cubicBezTo>
                  <a:cubicBezTo>
                    <a:pt x="1382816" y="97801"/>
                    <a:pt x="1398996" y="104158"/>
                    <a:pt x="1431352" y="117010"/>
                  </a:cubicBezTo>
                  <a:cubicBezTo>
                    <a:pt x="1433408" y="117831"/>
                    <a:pt x="1434760" y="119823"/>
                    <a:pt x="1434764" y="122040"/>
                  </a:cubicBezTo>
                  <a:lnTo>
                    <a:pt x="1434764" y="1282452"/>
                  </a:lnTo>
                  <a:cubicBezTo>
                    <a:pt x="1434760" y="1284243"/>
                    <a:pt x="1433875" y="1285921"/>
                    <a:pt x="1432394" y="1286931"/>
                  </a:cubicBezTo>
                  <a:cubicBezTo>
                    <a:pt x="1431505" y="1287534"/>
                    <a:pt x="1430454" y="1287860"/>
                    <a:pt x="1429380" y="1287864"/>
                  </a:cubicBezTo>
                  <a:close/>
                  <a:moveTo>
                    <a:pt x="1353950" y="1247139"/>
                  </a:moveTo>
                  <a:cubicBezTo>
                    <a:pt x="1381557" y="1257734"/>
                    <a:pt x="1397407" y="1263963"/>
                    <a:pt x="1423964" y="1274477"/>
                  </a:cubicBezTo>
                  <a:lnTo>
                    <a:pt x="1423964" y="125722"/>
                  </a:lnTo>
                  <a:cubicBezTo>
                    <a:pt x="1396357" y="114757"/>
                    <a:pt x="1380507" y="108512"/>
                    <a:pt x="1353950" y="98324"/>
                  </a:cubicBezTo>
                  <a:close/>
                  <a:moveTo>
                    <a:pt x="1749156" y="1426118"/>
                  </a:moveTo>
                  <a:cubicBezTo>
                    <a:pt x="1748383" y="1426118"/>
                    <a:pt x="1747619" y="1425955"/>
                    <a:pt x="1746914" y="1425639"/>
                  </a:cubicBezTo>
                  <a:cubicBezTo>
                    <a:pt x="1732891" y="1419253"/>
                    <a:pt x="1721967" y="1414208"/>
                    <a:pt x="1711400" y="1409335"/>
                  </a:cubicBezTo>
                  <a:cubicBezTo>
                    <a:pt x="1698053" y="1403162"/>
                    <a:pt x="1685286" y="1397263"/>
                    <a:pt x="1667541" y="1389280"/>
                  </a:cubicBezTo>
                  <a:cubicBezTo>
                    <a:pt x="1665605" y="1388403"/>
                    <a:pt x="1664358" y="1386472"/>
                    <a:pt x="1664358" y="1384347"/>
                  </a:cubicBezTo>
                  <a:lnTo>
                    <a:pt x="1664358" y="11933"/>
                  </a:lnTo>
                  <a:cubicBezTo>
                    <a:pt x="1664354" y="10094"/>
                    <a:pt x="1665287" y="8380"/>
                    <a:pt x="1666837" y="7382"/>
                  </a:cubicBezTo>
                  <a:cubicBezTo>
                    <a:pt x="1668390" y="6404"/>
                    <a:pt x="1670325" y="6259"/>
                    <a:pt x="1672007" y="6999"/>
                  </a:cubicBezTo>
                  <a:lnTo>
                    <a:pt x="1674019" y="7933"/>
                  </a:lnTo>
                  <a:cubicBezTo>
                    <a:pt x="1704447" y="21755"/>
                    <a:pt x="1720329" y="28985"/>
                    <a:pt x="1751417" y="43403"/>
                  </a:cubicBezTo>
                  <a:cubicBezTo>
                    <a:pt x="1753324" y="44292"/>
                    <a:pt x="1754547" y="46203"/>
                    <a:pt x="1754547" y="48308"/>
                  </a:cubicBezTo>
                  <a:lnTo>
                    <a:pt x="1754547" y="1420702"/>
                  </a:lnTo>
                  <a:cubicBezTo>
                    <a:pt x="1754552" y="1422543"/>
                    <a:pt x="1753614" y="1424259"/>
                    <a:pt x="1752065" y="1425253"/>
                  </a:cubicBezTo>
                  <a:cubicBezTo>
                    <a:pt x="1751204" y="1425805"/>
                    <a:pt x="1750202" y="1426104"/>
                    <a:pt x="1749176" y="1426114"/>
                  </a:cubicBezTo>
                  <a:close/>
                  <a:moveTo>
                    <a:pt x="1675194" y="1380850"/>
                  </a:moveTo>
                  <a:cubicBezTo>
                    <a:pt x="1691317" y="1388121"/>
                    <a:pt x="1703381" y="1393690"/>
                    <a:pt x="1715951" y="1399497"/>
                  </a:cubicBezTo>
                  <a:cubicBezTo>
                    <a:pt x="1724494" y="1403456"/>
                    <a:pt x="1733274" y="1407516"/>
                    <a:pt x="1743744" y="1412292"/>
                  </a:cubicBezTo>
                  <a:lnTo>
                    <a:pt x="1743744" y="51764"/>
                  </a:lnTo>
                  <a:cubicBezTo>
                    <a:pt x="1716627" y="39206"/>
                    <a:pt x="1701055" y="32104"/>
                    <a:pt x="1675194" y="20338"/>
                  </a:cubicBezTo>
                  <a:close/>
                  <a:moveTo>
                    <a:pt x="98825" y="924350"/>
                  </a:moveTo>
                  <a:cubicBezTo>
                    <a:pt x="98555" y="924354"/>
                    <a:pt x="98286" y="924334"/>
                    <a:pt x="98020" y="924294"/>
                  </a:cubicBezTo>
                  <a:lnTo>
                    <a:pt x="97163" y="924153"/>
                  </a:lnTo>
                  <a:cubicBezTo>
                    <a:pt x="63846" y="919050"/>
                    <a:pt x="46978" y="916459"/>
                    <a:pt x="13380" y="911735"/>
                  </a:cubicBezTo>
                  <a:cubicBezTo>
                    <a:pt x="10706" y="911369"/>
                    <a:pt x="8715" y="909084"/>
                    <a:pt x="8716" y="906384"/>
                  </a:cubicBezTo>
                  <a:lnTo>
                    <a:pt x="8716" y="410522"/>
                  </a:lnTo>
                  <a:cubicBezTo>
                    <a:pt x="8715" y="408957"/>
                    <a:pt x="9393" y="407464"/>
                    <a:pt x="10575" y="406438"/>
                  </a:cubicBezTo>
                  <a:cubicBezTo>
                    <a:pt x="11757" y="405416"/>
                    <a:pt x="13322" y="404945"/>
                    <a:pt x="14872" y="405151"/>
                  </a:cubicBezTo>
                  <a:cubicBezTo>
                    <a:pt x="48821" y="409915"/>
                    <a:pt x="65721" y="412369"/>
                    <a:pt x="99654" y="417568"/>
                  </a:cubicBezTo>
                  <a:cubicBezTo>
                    <a:pt x="102302" y="417971"/>
                    <a:pt x="104253" y="420248"/>
                    <a:pt x="104249" y="422924"/>
                  </a:cubicBezTo>
                  <a:lnTo>
                    <a:pt x="104249" y="918922"/>
                  </a:lnTo>
                  <a:cubicBezTo>
                    <a:pt x="104249" y="920499"/>
                    <a:pt x="103561" y="921996"/>
                    <a:pt x="102362" y="923022"/>
                  </a:cubicBezTo>
                  <a:cubicBezTo>
                    <a:pt x="101384" y="923879"/>
                    <a:pt x="100125" y="924354"/>
                    <a:pt x="98825" y="924350"/>
                  </a:cubicBezTo>
                  <a:close/>
                  <a:moveTo>
                    <a:pt x="98825" y="918938"/>
                  </a:moveTo>
                  <a:lnTo>
                    <a:pt x="98825" y="918938"/>
                  </a:lnTo>
                  <a:close/>
                  <a:moveTo>
                    <a:pt x="19524" y="901688"/>
                  </a:moveTo>
                  <a:cubicBezTo>
                    <a:pt x="48387" y="905760"/>
                    <a:pt x="64993" y="908295"/>
                    <a:pt x="93413" y="912653"/>
                  </a:cubicBezTo>
                  <a:lnTo>
                    <a:pt x="93413" y="427591"/>
                  </a:lnTo>
                  <a:cubicBezTo>
                    <a:pt x="64554" y="423165"/>
                    <a:pt x="47944" y="420751"/>
                    <a:pt x="19524" y="4167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44"/>
            <p:cNvSpPr/>
            <p:nvPr/>
          </p:nvSpPr>
          <p:spPr>
            <a:xfrm>
              <a:off x="6962173" y="1423060"/>
              <a:ext cx="58907" cy="412143"/>
            </a:xfrm>
            <a:custGeom>
              <a:avLst/>
              <a:gdLst/>
              <a:ahLst/>
              <a:cxnLst/>
              <a:rect l="l" t="t" r="r" b="b"/>
              <a:pathLst>
                <a:path w="95396" h="667438" extrusionOk="0">
                  <a:moveTo>
                    <a:pt x="98700" y="673970"/>
                  </a:moveTo>
                  <a:cubicBezTo>
                    <a:pt x="98403" y="673966"/>
                    <a:pt x="98105" y="673946"/>
                    <a:pt x="97811" y="673902"/>
                  </a:cubicBezTo>
                  <a:cubicBezTo>
                    <a:pt x="63919" y="668268"/>
                    <a:pt x="47051" y="665528"/>
                    <a:pt x="13311" y="660357"/>
                  </a:cubicBezTo>
                  <a:cubicBezTo>
                    <a:pt x="10668" y="659951"/>
                    <a:pt x="8716" y="657678"/>
                    <a:pt x="8716" y="655002"/>
                  </a:cubicBezTo>
                  <a:lnTo>
                    <a:pt x="8716" y="11946"/>
                  </a:lnTo>
                  <a:cubicBezTo>
                    <a:pt x="8716" y="10369"/>
                    <a:pt x="9404" y="8868"/>
                    <a:pt x="10607" y="7846"/>
                  </a:cubicBezTo>
                  <a:cubicBezTo>
                    <a:pt x="11798" y="6811"/>
                    <a:pt x="13384" y="6353"/>
                    <a:pt x="14945" y="6594"/>
                  </a:cubicBezTo>
                  <a:cubicBezTo>
                    <a:pt x="48475" y="11765"/>
                    <a:pt x="65528" y="14513"/>
                    <a:pt x="99714" y="21080"/>
                  </a:cubicBezTo>
                  <a:cubicBezTo>
                    <a:pt x="102265" y="21571"/>
                    <a:pt x="104108" y="23800"/>
                    <a:pt x="104112" y="26395"/>
                  </a:cubicBezTo>
                  <a:lnTo>
                    <a:pt x="104112" y="668594"/>
                  </a:lnTo>
                  <a:cubicBezTo>
                    <a:pt x="104112" y="670188"/>
                    <a:pt x="103412" y="671697"/>
                    <a:pt x="102197" y="672727"/>
                  </a:cubicBezTo>
                  <a:cubicBezTo>
                    <a:pt x="101211" y="673539"/>
                    <a:pt x="99976" y="673978"/>
                    <a:pt x="98700" y="673970"/>
                  </a:cubicBezTo>
                  <a:close/>
                  <a:moveTo>
                    <a:pt x="19540" y="650366"/>
                  </a:moveTo>
                  <a:cubicBezTo>
                    <a:pt x="48290" y="654793"/>
                    <a:pt x="64892" y="657484"/>
                    <a:pt x="93288" y="662176"/>
                  </a:cubicBezTo>
                  <a:lnTo>
                    <a:pt x="93288" y="30842"/>
                  </a:lnTo>
                  <a:cubicBezTo>
                    <a:pt x="64244" y="25317"/>
                    <a:pt x="47558" y="22569"/>
                    <a:pt x="19540" y="182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44"/>
            <p:cNvSpPr/>
            <p:nvPr/>
          </p:nvSpPr>
          <p:spPr>
            <a:xfrm>
              <a:off x="4703274" y="772139"/>
              <a:ext cx="2060540" cy="1422141"/>
            </a:xfrm>
            <a:custGeom>
              <a:avLst/>
              <a:gdLst/>
              <a:ahLst/>
              <a:cxnLst/>
              <a:rect l="l" t="t" r="r" b="b"/>
              <a:pathLst>
                <a:path w="3336907" h="2303062" extrusionOk="0">
                  <a:moveTo>
                    <a:pt x="3345624" y="1689055"/>
                  </a:moveTo>
                  <a:cubicBezTo>
                    <a:pt x="2180455" y="1592222"/>
                    <a:pt x="1061311" y="1800607"/>
                    <a:pt x="8716" y="2309594"/>
                  </a:cubicBezTo>
                  <a:lnTo>
                    <a:pt x="8716" y="650013"/>
                  </a:lnTo>
                  <a:cubicBezTo>
                    <a:pt x="1061343" y="141316"/>
                    <a:pt x="2180455" y="-67069"/>
                    <a:pt x="3345624" y="294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44"/>
            <p:cNvSpPr/>
            <p:nvPr/>
          </p:nvSpPr>
          <p:spPr>
            <a:xfrm>
              <a:off x="4699927" y="768799"/>
              <a:ext cx="2067236" cy="404034"/>
            </a:xfrm>
            <a:custGeom>
              <a:avLst/>
              <a:gdLst/>
              <a:ahLst/>
              <a:cxnLst/>
              <a:rect l="l" t="t" r="r" b="b"/>
              <a:pathLst>
                <a:path w="3347750" h="654306" extrusionOk="0">
                  <a:moveTo>
                    <a:pt x="14132" y="660838"/>
                  </a:moveTo>
                  <a:cubicBezTo>
                    <a:pt x="12056" y="660834"/>
                    <a:pt x="10165" y="659647"/>
                    <a:pt x="9259" y="657780"/>
                  </a:cubicBezTo>
                  <a:cubicBezTo>
                    <a:pt x="7956" y="655088"/>
                    <a:pt x="9078" y="651849"/>
                    <a:pt x="11770" y="650545"/>
                  </a:cubicBezTo>
                  <a:cubicBezTo>
                    <a:pt x="11774" y="650541"/>
                    <a:pt x="11778" y="650541"/>
                    <a:pt x="11782" y="650537"/>
                  </a:cubicBezTo>
                  <a:cubicBezTo>
                    <a:pt x="1064039" y="141739"/>
                    <a:pt x="2187694" y="-67156"/>
                    <a:pt x="3351502" y="29475"/>
                  </a:cubicBezTo>
                  <a:cubicBezTo>
                    <a:pt x="3354482" y="29729"/>
                    <a:pt x="3356694" y="32344"/>
                    <a:pt x="3356448" y="35326"/>
                  </a:cubicBezTo>
                  <a:cubicBezTo>
                    <a:pt x="3356194" y="38283"/>
                    <a:pt x="3353840" y="40597"/>
                    <a:pt x="3350601" y="40271"/>
                  </a:cubicBezTo>
                  <a:cubicBezTo>
                    <a:pt x="2188780" y="-56365"/>
                    <a:pt x="1067000" y="152310"/>
                    <a:pt x="16478" y="660287"/>
                  </a:cubicBezTo>
                  <a:cubicBezTo>
                    <a:pt x="15746" y="660645"/>
                    <a:pt x="14945" y="660834"/>
                    <a:pt x="14132" y="6608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44"/>
            <p:cNvSpPr/>
            <p:nvPr/>
          </p:nvSpPr>
          <p:spPr>
            <a:xfrm>
              <a:off x="4699937" y="765063"/>
              <a:ext cx="2067225" cy="1340946"/>
            </a:xfrm>
            <a:custGeom>
              <a:avLst/>
              <a:gdLst/>
              <a:ahLst/>
              <a:cxnLst/>
              <a:rect l="l" t="t" r="r" b="b"/>
              <a:pathLst>
                <a:path w="3347732" h="2171573" extrusionOk="0">
                  <a:moveTo>
                    <a:pt x="3350583" y="709880"/>
                  </a:moveTo>
                  <a:cubicBezTo>
                    <a:pt x="3353822" y="710173"/>
                    <a:pt x="3356176" y="707892"/>
                    <a:pt x="3356430" y="704930"/>
                  </a:cubicBezTo>
                  <a:cubicBezTo>
                    <a:pt x="3356673" y="701953"/>
                    <a:pt x="3354462" y="699337"/>
                    <a:pt x="3351485" y="699084"/>
                  </a:cubicBezTo>
                  <a:cubicBezTo>
                    <a:pt x="3239129" y="689777"/>
                    <a:pt x="3127162" y="683339"/>
                    <a:pt x="3015582" y="679769"/>
                  </a:cubicBezTo>
                  <a:lnTo>
                    <a:pt x="3015582" y="358670"/>
                  </a:lnTo>
                  <a:cubicBezTo>
                    <a:pt x="3126859" y="362291"/>
                    <a:pt x="3238526" y="368721"/>
                    <a:pt x="3350583" y="377956"/>
                  </a:cubicBezTo>
                  <a:cubicBezTo>
                    <a:pt x="3353822" y="378338"/>
                    <a:pt x="3356176" y="375972"/>
                    <a:pt x="3356430" y="373011"/>
                  </a:cubicBezTo>
                  <a:cubicBezTo>
                    <a:pt x="3356673" y="370033"/>
                    <a:pt x="3354462" y="367418"/>
                    <a:pt x="3351485" y="367164"/>
                  </a:cubicBezTo>
                  <a:cubicBezTo>
                    <a:pt x="3239129" y="357857"/>
                    <a:pt x="3127162" y="351419"/>
                    <a:pt x="3015582" y="347850"/>
                  </a:cubicBezTo>
                  <a:lnTo>
                    <a:pt x="3015582" y="16844"/>
                  </a:lnTo>
                  <a:cubicBezTo>
                    <a:pt x="3015580" y="13854"/>
                    <a:pt x="3013158" y="11436"/>
                    <a:pt x="3010170" y="11432"/>
                  </a:cubicBezTo>
                  <a:cubicBezTo>
                    <a:pt x="3007181" y="11432"/>
                    <a:pt x="3004758" y="13854"/>
                    <a:pt x="3004758" y="16844"/>
                  </a:cubicBezTo>
                  <a:lnTo>
                    <a:pt x="3004758" y="347572"/>
                  </a:lnTo>
                  <a:cubicBezTo>
                    <a:pt x="2894143" y="344164"/>
                    <a:pt x="2783935" y="343561"/>
                    <a:pt x="2674138" y="345754"/>
                  </a:cubicBezTo>
                  <a:lnTo>
                    <a:pt x="2674138" y="11943"/>
                  </a:lnTo>
                  <a:cubicBezTo>
                    <a:pt x="2674138" y="8953"/>
                    <a:pt x="2671715" y="6531"/>
                    <a:pt x="2668726" y="6531"/>
                  </a:cubicBezTo>
                  <a:cubicBezTo>
                    <a:pt x="2665736" y="6531"/>
                    <a:pt x="2663314" y="8953"/>
                    <a:pt x="2663314" y="11943"/>
                  </a:cubicBezTo>
                  <a:lnTo>
                    <a:pt x="2663314" y="346011"/>
                  </a:lnTo>
                  <a:cubicBezTo>
                    <a:pt x="2552764" y="348385"/>
                    <a:pt x="2442656" y="353588"/>
                    <a:pt x="2332992" y="361624"/>
                  </a:cubicBezTo>
                  <a:lnTo>
                    <a:pt x="2332992" y="26075"/>
                  </a:lnTo>
                  <a:cubicBezTo>
                    <a:pt x="2332988" y="23089"/>
                    <a:pt x="2330565" y="20667"/>
                    <a:pt x="2327580" y="20667"/>
                  </a:cubicBezTo>
                  <a:cubicBezTo>
                    <a:pt x="2324594" y="20667"/>
                    <a:pt x="2322172" y="23089"/>
                    <a:pt x="2322168" y="26075"/>
                  </a:cubicBezTo>
                  <a:lnTo>
                    <a:pt x="2322168" y="362428"/>
                  </a:lnTo>
                  <a:cubicBezTo>
                    <a:pt x="2211871" y="370685"/>
                    <a:pt x="2102050" y="381795"/>
                    <a:pt x="1992703" y="395753"/>
                  </a:cubicBezTo>
                  <a:lnTo>
                    <a:pt x="1992703" y="59420"/>
                  </a:lnTo>
                  <a:cubicBezTo>
                    <a:pt x="1992703" y="56430"/>
                    <a:pt x="1990280" y="54008"/>
                    <a:pt x="1987291" y="54008"/>
                  </a:cubicBezTo>
                  <a:cubicBezTo>
                    <a:pt x="1984305" y="54012"/>
                    <a:pt x="1981883" y="56434"/>
                    <a:pt x="1981883" y="59420"/>
                  </a:cubicBezTo>
                  <a:lnTo>
                    <a:pt x="1981883" y="397109"/>
                  </a:lnTo>
                  <a:cubicBezTo>
                    <a:pt x="1872222" y="411309"/>
                    <a:pt x="1763072" y="428354"/>
                    <a:pt x="1654434" y="448252"/>
                  </a:cubicBezTo>
                  <a:lnTo>
                    <a:pt x="1654434" y="111943"/>
                  </a:lnTo>
                  <a:cubicBezTo>
                    <a:pt x="1654430" y="108957"/>
                    <a:pt x="1652007" y="106535"/>
                    <a:pt x="1649022" y="106535"/>
                  </a:cubicBezTo>
                  <a:cubicBezTo>
                    <a:pt x="1646036" y="106535"/>
                    <a:pt x="1643614" y="108957"/>
                    <a:pt x="1643610" y="111943"/>
                  </a:cubicBezTo>
                  <a:lnTo>
                    <a:pt x="1643610" y="450171"/>
                  </a:lnTo>
                  <a:cubicBezTo>
                    <a:pt x="1534782" y="470339"/>
                    <a:pt x="1426501" y="493391"/>
                    <a:pt x="1318768" y="519332"/>
                  </a:cubicBezTo>
                  <a:lnTo>
                    <a:pt x="1318768" y="183522"/>
                  </a:lnTo>
                  <a:cubicBezTo>
                    <a:pt x="1318764" y="180532"/>
                    <a:pt x="1316346" y="178114"/>
                    <a:pt x="1313356" y="178110"/>
                  </a:cubicBezTo>
                  <a:cubicBezTo>
                    <a:pt x="1310366" y="178110"/>
                    <a:pt x="1307944" y="180532"/>
                    <a:pt x="1307944" y="183522"/>
                  </a:cubicBezTo>
                  <a:lnTo>
                    <a:pt x="1307944" y="522008"/>
                  </a:lnTo>
                  <a:cubicBezTo>
                    <a:pt x="1200243" y="548115"/>
                    <a:pt x="1093117" y="577110"/>
                    <a:pt x="986571" y="608991"/>
                  </a:cubicBezTo>
                  <a:lnTo>
                    <a:pt x="986571" y="274142"/>
                  </a:lnTo>
                  <a:cubicBezTo>
                    <a:pt x="986571" y="271152"/>
                    <a:pt x="984149" y="268730"/>
                    <a:pt x="981159" y="268730"/>
                  </a:cubicBezTo>
                  <a:cubicBezTo>
                    <a:pt x="978169" y="268730"/>
                    <a:pt x="975747" y="271152"/>
                    <a:pt x="975747" y="274142"/>
                  </a:cubicBezTo>
                  <a:lnTo>
                    <a:pt x="975747" y="612262"/>
                  </a:lnTo>
                  <a:cubicBezTo>
                    <a:pt x="869518" y="644215"/>
                    <a:pt x="763882" y="679017"/>
                    <a:pt x="658840" y="716676"/>
                  </a:cubicBezTo>
                  <a:lnTo>
                    <a:pt x="658840" y="384109"/>
                  </a:lnTo>
                  <a:cubicBezTo>
                    <a:pt x="658836" y="381119"/>
                    <a:pt x="656418" y="378701"/>
                    <a:pt x="653428" y="378696"/>
                  </a:cubicBezTo>
                  <a:cubicBezTo>
                    <a:pt x="650439" y="378696"/>
                    <a:pt x="648016" y="381119"/>
                    <a:pt x="648016" y="384109"/>
                  </a:cubicBezTo>
                  <a:lnTo>
                    <a:pt x="648016" y="720551"/>
                  </a:lnTo>
                  <a:cubicBezTo>
                    <a:pt x="543442" y="758246"/>
                    <a:pt x="439495" y="798753"/>
                    <a:pt x="336171" y="842069"/>
                  </a:cubicBezTo>
                  <a:lnTo>
                    <a:pt x="336171" y="513120"/>
                  </a:lnTo>
                  <a:cubicBezTo>
                    <a:pt x="336171" y="510130"/>
                    <a:pt x="333749" y="507708"/>
                    <a:pt x="330760" y="507708"/>
                  </a:cubicBezTo>
                  <a:cubicBezTo>
                    <a:pt x="327770" y="507708"/>
                    <a:pt x="325347" y="510130"/>
                    <a:pt x="325347" y="513120"/>
                  </a:cubicBezTo>
                  <a:lnTo>
                    <a:pt x="325347" y="846560"/>
                  </a:lnTo>
                  <a:cubicBezTo>
                    <a:pt x="220157" y="890898"/>
                    <a:pt x="115635" y="938110"/>
                    <a:pt x="11780" y="988198"/>
                  </a:cubicBezTo>
                  <a:cubicBezTo>
                    <a:pt x="9085" y="989502"/>
                    <a:pt x="7954" y="992745"/>
                    <a:pt x="9258" y="995441"/>
                  </a:cubicBezTo>
                  <a:cubicBezTo>
                    <a:pt x="10167" y="997308"/>
                    <a:pt x="12058" y="998495"/>
                    <a:pt x="14134" y="998499"/>
                  </a:cubicBezTo>
                  <a:cubicBezTo>
                    <a:pt x="14951" y="998499"/>
                    <a:pt x="15752" y="998318"/>
                    <a:pt x="16488" y="997964"/>
                  </a:cubicBezTo>
                  <a:cubicBezTo>
                    <a:pt x="118765" y="948535"/>
                    <a:pt x="221718" y="901972"/>
                    <a:pt x="325347" y="858277"/>
                  </a:cubicBezTo>
                  <a:lnTo>
                    <a:pt x="325347" y="1178467"/>
                  </a:lnTo>
                  <a:cubicBezTo>
                    <a:pt x="220157" y="1222806"/>
                    <a:pt x="115635" y="1270025"/>
                    <a:pt x="11780" y="1320125"/>
                  </a:cubicBezTo>
                  <a:cubicBezTo>
                    <a:pt x="9085" y="1321429"/>
                    <a:pt x="7954" y="1324672"/>
                    <a:pt x="9258" y="1327368"/>
                  </a:cubicBezTo>
                  <a:cubicBezTo>
                    <a:pt x="10167" y="1329235"/>
                    <a:pt x="12058" y="1330422"/>
                    <a:pt x="14134" y="1330426"/>
                  </a:cubicBezTo>
                  <a:cubicBezTo>
                    <a:pt x="14951" y="1330426"/>
                    <a:pt x="15752" y="1330245"/>
                    <a:pt x="16488" y="1329891"/>
                  </a:cubicBezTo>
                  <a:cubicBezTo>
                    <a:pt x="118765" y="1280463"/>
                    <a:pt x="221718" y="1233899"/>
                    <a:pt x="325347" y="1190205"/>
                  </a:cubicBezTo>
                  <a:lnTo>
                    <a:pt x="325347" y="1510399"/>
                  </a:lnTo>
                  <a:cubicBezTo>
                    <a:pt x="220157" y="1554733"/>
                    <a:pt x="115635" y="1601944"/>
                    <a:pt x="11780" y="1652037"/>
                  </a:cubicBezTo>
                  <a:cubicBezTo>
                    <a:pt x="9085" y="1653340"/>
                    <a:pt x="7954" y="1656584"/>
                    <a:pt x="9258" y="1659280"/>
                  </a:cubicBezTo>
                  <a:cubicBezTo>
                    <a:pt x="10167" y="1661147"/>
                    <a:pt x="12058" y="1662334"/>
                    <a:pt x="14134" y="1662338"/>
                  </a:cubicBezTo>
                  <a:cubicBezTo>
                    <a:pt x="14951" y="1662338"/>
                    <a:pt x="15752" y="1662157"/>
                    <a:pt x="16488" y="1661802"/>
                  </a:cubicBezTo>
                  <a:cubicBezTo>
                    <a:pt x="118765" y="1612374"/>
                    <a:pt x="221718" y="1565811"/>
                    <a:pt x="325347" y="1522116"/>
                  </a:cubicBezTo>
                  <a:lnTo>
                    <a:pt x="325347" y="1842310"/>
                  </a:lnTo>
                  <a:cubicBezTo>
                    <a:pt x="220157" y="1886649"/>
                    <a:pt x="115635" y="1933864"/>
                    <a:pt x="11780" y="1983948"/>
                  </a:cubicBezTo>
                  <a:cubicBezTo>
                    <a:pt x="9085" y="1985252"/>
                    <a:pt x="7954" y="1988495"/>
                    <a:pt x="9258" y="1991191"/>
                  </a:cubicBezTo>
                  <a:cubicBezTo>
                    <a:pt x="10167" y="1993058"/>
                    <a:pt x="12058" y="1994245"/>
                    <a:pt x="14134" y="1994249"/>
                  </a:cubicBezTo>
                  <a:cubicBezTo>
                    <a:pt x="14951" y="1994249"/>
                    <a:pt x="15752" y="1994068"/>
                    <a:pt x="16488" y="1993714"/>
                  </a:cubicBezTo>
                  <a:cubicBezTo>
                    <a:pt x="118765" y="1944285"/>
                    <a:pt x="221718" y="1897722"/>
                    <a:pt x="325347" y="1854028"/>
                  </a:cubicBezTo>
                  <a:lnTo>
                    <a:pt x="325347" y="2172693"/>
                  </a:lnTo>
                  <a:cubicBezTo>
                    <a:pt x="325347" y="2175682"/>
                    <a:pt x="327770" y="2178105"/>
                    <a:pt x="330760" y="2178105"/>
                  </a:cubicBezTo>
                  <a:cubicBezTo>
                    <a:pt x="333749" y="2178105"/>
                    <a:pt x="336171" y="2175682"/>
                    <a:pt x="336171" y="2172693"/>
                  </a:cubicBezTo>
                  <a:lnTo>
                    <a:pt x="336171" y="1849537"/>
                  </a:lnTo>
                  <a:cubicBezTo>
                    <a:pt x="439491" y="1806120"/>
                    <a:pt x="543442" y="1765540"/>
                    <a:pt x="648016" y="1727797"/>
                  </a:cubicBezTo>
                  <a:lnTo>
                    <a:pt x="648016" y="2043689"/>
                  </a:lnTo>
                  <a:cubicBezTo>
                    <a:pt x="648016" y="2046679"/>
                    <a:pt x="650439" y="2049101"/>
                    <a:pt x="653428" y="2049101"/>
                  </a:cubicBezTo>
                  <a:cubicBezTo>
                    <a:pt x="656418" y="2049097"/>
                    <a:pt x="658836" y="2046679"/>
                    <a:pt x="658840" y="2043689"/>
                  </a:cubicBezTo>
                  <a:lnTo>
                    <a:pt x="658840" y="1723918"/>
                  </a:lnTo>
                  <a:cubicBezTo>
                    <a:pt x="763866" y="1686199"/>
                    <a:pt x="869502" y="1651325"/>
                    <a:pt x="975747" y="1619299"/>
                  </a:cubicBezTo>
                  <a:lnTo>
                    <a:pt x="975747" y="1933703"/>
                  </a:lnTo>
                  <a:cubicBezTo>
                    <a:pt x="975751" y="1936689"/>
                    <a:pt x="978173" y="1939111"/>
                    <a:pt x="981159" y="1939111"/>
                  </a:cubicBezTo>
                  <a:cubicBezTo>
                    <a:pt x="984145" y="1939111"/>
                    <a:pt x="986567" y="1936689"/>
                    <a:pt x="986571" y="1933703"/>
                  </a:cubicBezTo>
                  <a:lnTo>
                    <a:pt x="986571" y="1616080"/>
                  </a:lnTo>
                  <a:cubicBezTo>
                    <a:pt x="1093117" y="1584159"/>
                    <a:pt x="1200239" y="1555103"/>
                    <a:pt x="1307944" y="1528916"/>
                  </a:cubicBezTo>
                  <a:lnTo>
                    <a:pt x="1307944" y="1843103"/>
                  </a:lnTo>
                  <a:cubicBezTo>
                    <a:pt x="1307944" y="1846093"/>
                    <a:pt x="1310366" y="1848515"/>
                    <a:pt x="1313356" y="1848515"/>
                  </a:cubicBezTo>
                  <a:cubicBezTo>
                    <a:pt x="1316346" y="1848511"/>
                    <a:pt x="1318764" y="1846093"/>
                    <a:pt x="1318768" y="1843103"/>
                  </a:cubicBezTo>
                  <a:lnTo>
                    <a:pt x="1318768" y="1526233"/>
                  </a:lnTo>
                  <a:cubicBezTo>
                    <a:pt x="1426501" y="1500271"/>
                    <a:pt x="1534782" y="1477162"/>
                    <a:pt x="1643610" y="1456910"/>
                  </a:cubicBezTo>
                  <a:lnTo>
                    <a:pt x="1643610" y="1771524"/>
                  </a:lnTo>
                  <a:cubicBezTo>
                    <a:pt x="1643610" y="1774513"/>
                    <a:pt x="1646032" y="1776936"/>
                    <a:pt x="1649022" y="1776936"/>
                  </a:cubicBezTo>
                  <a:cubicBezTo>
                    <a:pt x="1652011" y="1776936"/>
                    <a:pt x="1654434" y="1774513"/>
                    <a:pt x="1654434" y="1771524"/>
                  </a:cubicBezTo>
                  <a:lnTo>
                    <a:pt x="1654434" y="1454991"/>
                  </a:lnTo>
                  <a:cubicBezTo>
                    <a:pt x="1763060" y="1435021"/>
                    <a:pt x="1872210" y="1417944"/>
                    <a:pt x="1981883" y="1403760"/>
                  </a:cubicBezTo>
                  <a:lnTo>
                    <a:pt x="1981883" y="1719001"/>
                  </a:lnTo>
                  <a:cubicBezTo>
                    <a:pt x="1981883" y="1721986"/>
                    <a:pt x="1984305" y="1724409"/>
                    <a:pt x="1987291" y="1724413"/>
                  </a:cubicBezTo>
                  <a:cubicBezTo>
                    <a:pt x="1990280" y="1724413"/>
                    <a:pt x="1992703" y="1721990"/>
                    <a:pt x="1992703" y="1719001"/>
                  </a:cubicBezTo>
                  <a:lnTo>
                    <a:pt x="1992703" y="1402416"/>
                  </a:lnTo>
                  <a:cubicBezTo>
                    <a:pt x="2102038" y="1388425"/>
                    <a:pt x="2211859" y="1377292"/>
                    <a:pt x="2322168" y="1369019"/>
                  </a:cubicBezTo>
                  <a:lnTo>
                    <a:pt x="2322168" y="1685652"/>
                  </a:lnTo>
                  <a:cubicBezTo>
                    <a:pt x="2322168" y="1688641"/>
                    <a:pt x="2324590" y="1691064"/>
                    <a:pt x="2327580" y="1691064"/>
                  </a:cubicBezTo>
                  <a:cubicBezTo>
                    <a:pt x="2330569" y="1691064"/>
                    <a:pt x="2332992" y="1688641"/>
                    <a:pt x="2332992" y="1685652"/>
                  </a:cubicBezTo>
                  <a:lnTo>
                    <a:pt x="2332992" y="1368214"/>
                  </a:lnTo>
                  <a:cubicBezTo>
                    <a:pt x="2442648" y="1360166"/>
                    <a:pt x="2552756" y="1354951"/>
                    <a:pt x="2663314" y="1352573"/>
                  </a:cubicBezTo>
                  <a:lnTo>
                    <a:pt x="2663314" y="1671512"/>
                  </a:lnTo>
                  <a:cubicBezTo>
                    <a:pt x="2663314" y="1674502"/>
                    <a:pt x="2665736" y="1676924"/>
                    <a:pt x="2668726" y="1676924"/>
                  </a:cubicBezTo>
                  <a:cubicBezTo>
                    <a:pt x="2671715" y="1676924"/>
                    <a:pt x="2674138" y="1674502"/>
                    <a:pt x="2674138" y="1671512"/>
                  </a:cubicBezTo>
                  <a:lnTo>
                    <a:pt x="2674138" y="1352316"/>
                  </a:lnTo>
                  <a:cubicBezTo>
                    <a:pt x="2783927" y="1350139"/>
                    <a:pt x="2894135" y="1350747"/>
                    <a:pt x="3004758" y="1354139"/>
                  </a:cubicBezTo>
                  <a:lnTo>
                    <a:pt x="3004758" y="1676437"/>
                  </a:lnTo>
                  <a:cubicBezTo>
                    <a:pt x="3004758" y="1679427"/>
                    <a:pt x="3007181" y="1681849"/>
                    <a:pt x="3010170" y="1681849"/>
                  </a:cubicBezTo>
                  <a:cubicBezTo>
                    <a:pt x="3013158" y="1681849"/>
                    <a:pt x="3015582" y="1679427"/>
                    <a:pt x="3015582" y="1676437"/>
                  </a:cubicBezTo>
                  <a:lnTo>
                    <a:pt x="3015582" y="1354436"/>
                  </a:lnTo>
                  <a:cubicBezTo>
                    <a:pt x="3126859" y="1358058"/>
                    <a:pt x="3238526" y="1364488"/>
                    <a:pt x="3350583" y="1373722"/>
                  </a:cubicBezTo>
                  <a:cubicBezTo>
                    <a:pt x="3353479" y="1374044"/>
                    <a:pt x="3356086" y="1371956"/>
                    <a:pt x="3356406" y="1369059"/>
                  </a:cubicBezTo>
                  <a:cubicBezTo>
                    <a:pt x="3356417" y="1368962"/>
                    <a:pt x="3356425" y="1368870"/>
                    <a:pt x="3356430" y="1368773"/>
                  </a:cubicBezTo>
                  <a:cubicBezTo>
                    <a:pt x="3356673" y="1365796"/>
                    <a:pt x="3354462" y="1363180"/>
                    <a:pt x="3351485" y="1362927"/>
                  </a:cubicBezTo>
                  <a:cubicBezTo>
                    <a:pt x="3239129" y="1353619"/>
                    <a:pt x="3127162" y="1347181"/>
                    <a:pt x="3015582" y="1343612"/>
                  </a:cubicBezTo>
                  <a:lnTo>
                    <a:pt x="3015582" y="1022513"/>
                  </a:lnTo>
                  <a:cubicBezTo>
                    <a:pt x="3126859" y="1026134"/>
                    <a:pt x="3238526" y="1032564"/>
                    <a:pt x="3350583" y="1041799"/>
                  </a:cubicBezTo>
                  <a:cubicBezTo>
                    <a:pt x="3353822" y="1042149"/>
                    <a:pt x="3356176" y="1039811"/>
                    <a:pt x="3356430" y="1036850"/>
                  </a:cubicBezTo>
                  <a:cubicBezTo>
                    <a:pt x="3356664" y="1033876"/>
                    <a:pt x="3354455" y="1031273"/>
                    <a:pt x="3351485" y="1031019"/>
                  </a:cubicBezTo>
                  <a:cubicBezTo>
                    <a:pt x="3239129" y="1021712"/>
                    <a:pt x="3127162" y="1015274"/>
                    <a:pt x="3015582" y="1011705"/>
                  </a:cubicBezTo>
                  <a:lnTo>
                    <a:pt x="3015582" y="690606"/>
                  </a:lnTo>
                  <a:cubicBezTo>
                    <a:pt x="3126859" y="694215"/>
                    <a:pt x="3238526" y="700641"/>
                    <a:pt x="3350583" y="709880"/>
                  </a:cubicBezTo>
                  <a:close/>
                  <a:moveTo>
                    <a:pt x="3004758" y="358396"/>
                  </a:moveTo>
                  <a:lnTo>
                    <a:pt x="3004758" y="679496"/>
                  </a:lnTo>
                  <a:cubicBezTo>
                    <a:pt x="2894143" y="676088"/>
                    <a:pt x="2783935" y="675480"/>
                    <a:pt x="2674138" y="677677"/>
                  </a:cubicBezTo>
                  <a:lnTo>
                    <a:pt x="2674138" y="356578"/>
                  </a:lnTo>
                  <a:cubicBezTo>
                    <a:pt x="2783927" y="354401"/>
                    <a:pt x="2894135" y="355004"/>
                    <a:pt x="3004758" y="358396"/>
                  </a:cubicBezTo>
                  <a:close/>
                  <a:moveTo>
                    <a:pt x="2663314" y="356831"/>
                  </a:moveTo>
                  <a:lnTo>
                    <a:pt x="2663314" y="677931"/>
                  </a:lnTo>
                  <a:cubicBezTo>
                    <a:pt x="2552764" y="680305"/>
                    <a:pt x="2442656" y="685507"/>
                    <a:pt x="2332992" y="693543"/>
                  </a:cubicBezTo>
                  <a:lnTo>
                    <a:pt x="2332992" y="372443"/>
                  </a:lnTo>
                  <a:cubicBezTo>
                    <a:pt x="2442648" y="364424"/>
                    <a:pt x="2552756" y="359221"/>
                    <a:pt x="2663314" y="356831"/>
                  </a:cubicBezTo>
                  <a:close/>
                  <a:moveTo>
                    <a:pt x="986571" y="952221"/>
                  </a:moveTo>
                  <a:cubicBezTo>
                    <a:pt x="1093117" y="920320"/>
                    <a:pt x="1200239" y="891273"/>
                    <a:pt x="1307944" y="865082"/>
                  </a:cubicBezTo>
                  <a:lnTo>
                    <a:pt x="1307944" y="1185851"/>
                  </a:lnTo>
                  <a:cubicBezTo>
                    <a:pt x="1200243" y="1211957"/>
                    <a:pt x="1093117" y="1240953"/>
                    <a:pt x="986571" y="1272834"/>
                  </a:cubicBezTo>
                  <a:close/>
                  <a:moveTo>
                    <a:pt x="975747" y="1276105"/>
                  </a:moveTo>
                  <a:cubicBezTo>
                    <a:pt x="869518" y="1308058"/>
                    <a:pt x="763882" y="1342860"/>
                    <a:pt x="658840" y="1380519"/>
                  </a:cubicBezTo>
                  <a:lnTo>
                    <a:pt x="658840" y="1060103"/>
                  </a:lnTo>
                  <a:cubicBezTo>
                    <a:pt x="763866" y="1022384"/>
                    <a:pt x="869502" y="987510"/>
                    <a:pt x="975747" y="955484"/>
                  </a:cubicBezTo>
                  <a:close/>
                  <a:moveTo>
                    <a:pt x="1318768" y="862398"/>
                  </a:moveTo>
                  <a:cubicBezTo>
                    <a:pt x="1426501" y="836436"/>
                    <a:pt x="1534782" y="813328"/>
                    <a:pt x="1643610" y="793072"/>
                  </a:cubicBezTo>
                  <a:lnTo>
                    <a:pt x="1643610" y="1114006"/>
                  </a:lnTo>
                  <a:cubicBezTo>
                    <a:pt x="1534782" y="1134173"/>
                    <a:pt x="1426501" y="1157226"/>
                    <a:pt x="1318768" y="1183167"/>
                  </a:cubicBezTo>
                  <a:close/>
                  <a:moveTo>
                    <a:pt x="1654434" y="791176"/>
                  </a:moveTo>
                  <a:cubicBezTo>
                    <a:pt x="1763060" y="771206"/>
                    <a:pt x="1872210" y="754125"/>
                    <a:pt x="1981883" y="739941"/>
                  </a:cubicBezTo>
                  <a:lnTo>
                    <a:pt x="1981883" y="1060968"/>
                  </a:lnTo>
                  <a:cubicBezTo>
                    <a:pt x="1872222" y="1075168"/>
                    <a:pt x="1763072" y="1092213"/>
                    <a:pt x="1654434" y="1112111"/>
                  </a:cubicBezTo>
                  <a:close/>
                  <a:moveTo>
                    <a:pt x="1992703" y="738585"/>
                  </a:moveTo>
                  <a:cubicBezTo>
                    <a:pt x="2102038" y="724595"/>
                    <a:pt x="2211859" y="713469"/>
                    <a:pt x="2322168" y="705208"/>
                  </a:cubicBezTo>
                  <a:lnTo>
                    <a:pt x="2322168" y="1026307"/>
                  </a:lnTo>
                  <a:cubicBezTo>
                    <a:pt x="2211871" y="1034544"/>
                    <a:pt x="2102050" y="1045638"/>
                    <a:pt x="1992703" y="1059588"/>
                  </a:cubicBezTo>
                  <a:close/>
                  <a:moveTo>
                    <a:pt x="2332992" y="704403"/>
                  </a:moveTo>
                  <a:cubicBezTo>
                    <a:pt x="2442648" y="696356"/>
                    <a:pt x="2552756" y="691145"/>
                    <a:pt x="2663314" y="688767"/>
                  </a:cubicBezTo>
                  <a:lnTo>
                    <a:pt x="2663314" y="1009866"/>
                  </a:lnTo>
                  <a:cubicBezTo>
                    <a:pt x="2552764" y="1012240"/>
                    <a:pt x="2442656" y="1017443"/>
                    <a:pt x="2332992" y="1025478"/>
                  </a:cubicBezTo>
                  <a:close/>
                  <a:moveTo>
                    <a:pt x="2322168" y="373293"/>
                  </a:moveTo>
                  <a:lnTo>
                    <a:pt x="2322168" y="694392"/>
                  </a:lnTo>
                  <a:cubicBezTo>
                    <a:pt x="2211871" y="702649"/>
                    <a:pt x="2102050" y="713754"/>
                    <a:pt x="1992703" y="727713"/>
                  </a:cubicBezTo>
                  <a:lnTo>
                    <a:pt x="1992703" y="406690"/>
                  </a:lnTo>
                  <a:cubicBezTo>
                    <a:pt x="2102038" y="392675"/>
                    <a:pt x="2211859" y="381533"/>
                    <a:pt x="2322168" y="373272"/>
                  </a:cubicBezTo>
                  <a:close/>
                  <a:moveTo>
                    <a:pt x="1981883" y="408026"/>
                  </a:moveTo>
                  <a:lnTo>
                    <a:pt x="1981883" y="729053"/>
                  </a:lnTo>
                  <a:cubicBezTo>
                    <a:pt x="1872222" y="743253"/>
                    <a:pt x="1763072" y="760298"/>
                    <a:pt x="1654434" y="780195"/>
                  </a:cubicBezTo>
                  <a:lnTo>
                    <a:pt x="1654434" y="459237"/>
                  </a:lnTo>
                  <a:cubicBezTo>
                    <a:pt x="1763048" y="439267"/>
                    <a:pt x="1872198" y="422190"/>
                    <a:pt x="1981883" y="408006"/>
                  </a:cubicBezTo>
                  <a:close/>
                  <a:moveTo>
                    <a:pt x="1643610" y="461176"/>
                  </a:moveTo>
                  <a:lnTo>
                    <a:pt x="1643610" y="782111"/>
                  </a:lnTo>
                  <a:cubicBezTo>
                    <a:pt x="1534782" y="802278"/>
                    <a:pt x="1426501" y="825330"/>
                    <a:pt x="1318768" y="851272"/>
                  </a:cubicBezTo>
                  <a:lnTo>
                    <a:pt x="1318768" y="530502"/>
                  </a:lnTo>
                  <a:cubicBezTo>
                    <a:pt x="1426501" y="504529"/>
                    <a:pt x="1534782" y="481412"/>
                    <a:pt x="1643610" y="461156"/>
                  </a:cubicBezTo>
                  <a:close/>
                  <a:moveTo>
                    <a:pt x="1307944" y="533202"/>
                  </a:moveTo>
                  <a:lnTo>
                    <a:pt x="1307944" y="853972"/>
                  </a:lnTo>
                  <a:cubicBezTo>
                    <a:pt x="1200243" y="880078"/>
                    <a:pt x="1093117" y="909074"/>
                    <a:pt x="986571" y="940954"/>
                  </a:cubicBezTo>
                  <a:lnTo>
                    <a:pt x="986571" y="620342"/>
                  </a:lnTo>
                  <a:cubicBezTo>
                    <a:pt x="1093117" y="588417"/>
                    <a:pt x="1200239" y="559357"/>
                    <a:pt x="1307944" y="533166"/>
                  </a:cubicBezTo>
                  <a:close/>
                  <a:moveTo>
                    <a:pt x="975747" y="623617"/>
                  </a:moveTo>
                  <a:lnTo>
                    <a:pt x="975747" y="944226"/>
                  </a:lnTo>
                  <a:cubicBezTo>
                    <a:pt x="869518" y="976179"/>
                    <a:pt x="763882" y="1010981"/>
                    <a:pt x="658840" y="1048639"/>
                  </a:cubicBezTo>
                  <a:lnTo>
                    <a:pt x="658840" y="728224"/>
                  </a:lnTo>
                  <a:cubicBezTo>
                    <a:pt x="763866" y="690477"/>
                    <a:pt x="869502" y="655595"/>
                    <a:pt x="975747" y="623581"/>
                  </a:cubicBezTo>
                  <a:close/>
                  <a:moveTo>
                    <a:pt x="336155" y="853803"/>
                  </a:moveTo>
                  <a:cubicBezTo>
                    <a:pt x="439475" y="810382"/>
                    <a:pt x="543425" y="769802"/>
                    <a:pt x="648000" y="732063"/>
                  </a:cubicBezTo>
                  <a:lnTo>
                    <a:pt x="648000" y="1052478"/>
                  </a:lnTo>
                  <a:cubicBezTo>
                    <a:pt x="543425" y="1090173"/>
                    <a:pt x="439479" y="1130681"/>
                    <a:pt x="336155" y="1173997"/>
                  </a:cubicBezTo>
                  <a:close/>
                  <a:moveTo>
                    <a:pt x="336155" y="1185718"/>
                  </a:moveTo>
                  <a:cubicBezTo>
                    <a:pt x="439475" y="1142302"/>
                    <a:pt x="543425" y="1101721"/>
                    <a:pt x="648000" y="1063978"/>
                  </a:cubicBezTo>
                  <a:lnTo>
                    <a:pt x="648000" y="1384394"/>
                  </a:lnTo>
                  <a:cubicBezTo>
                    <a:pt x="543425" y="1422088"/>
                    <a:pt x="439479" y="1462596"/>
                    <a:pt x="336155" y="1505912"/>
                  </a:cubicBezTo>
                  <a:close/>
                  <a:moveTo>
                    <a:pt x="336155" y="1837828"/>
                  </a:moveTo>
                  <a:lnTo>
                    <a:pt x="336155" y="1517634"/>
                  </a:lnTo>
                  <a:cubicBezTo>
                    <a:pt x="439475" y="1474217"/>
                    <a:pt x="543425" y="1433637"/>
                    <a:pt x="648000" y="1395894"/>
                  </a:cubicBezTo>
                  <a:lnTo>
                    <a:pt x="648000" y="1716309"/>
                  </a:lnTo>
                  <a:cubicBezTo>
                    <a:pt x="543438" y="1754004"/>
                    <a:pt x="439491" y="1794511"/>
                    <a:pt x="336155" y="1837828"/>
                  </a:cubicBezTo>
                  <a:close/>
                  <a:moveTo>
                    <a:pt x="658840" y="1712434"/>
                  </a:moveTo>
                  <a:lnTo>
                    <a:pt x="658840" y="1392019"/>
                  </a:lnTo>
                  <a:cubicBezTo>
                    <a:pt x="763866" y="1354299"/>
                    <a:pt x="869502" y="1319425"/>
                    <a:pt x="975747" y="1287400"/>
                  </a:cubicBezTo>
                  <a:lnTo>
                    <a:pt x="975747" y="1608032"/>
                  </a:lnTo>
                  <a:cubicBezTo>
                    <a:pt x="869510" y="1639981"/>
                    <a:pt x="763874" y="1674783"/>
                    <a:pt x="658840" y="1712434"/>
                  </a:cubicBezTo>
                  <a:close/>
                  <a:moveTo>
                    <a:pt x="986571" y="1604749"/>
                  </a:moveTo>
                  <a:lnTo>
                    <a:pt x="986571" y="1284141"/>
                  </a:lnTo>
                  <a:cubicBezTo>
                    <a:pt x="1093117" y="1252240"/>
                    <a:pt x="1200239" y="1223192"/>
                    <a:pt x="1307944" y="1197001"/>
                  </a:cubicBezTo>
                  <a:lnTo>
                    <a:pt x="1307944" y="1517766"/>
                  </a:lnTo>
                  <a:cubicBezTo>
                    <a:pt x="1200243" y="1543877"/>
                    <a:pt x="1093117" y="1572868"/>
                    <a:pt x="986571" y="1604749"/>
                  </a:cubicBezTo>
                  <a:close/>
                  <a:moveTo>
                    <a:pt x="1318768" y="1515083"/>
                  </a:moveTo>
                  <a:lnTo>
                    <a:pt x="1318768" y="1194317"/>
                  </a:lnTo>
                  <a:cubicBezTo>
                    <a:pt x="1426501" y="1168356"/>
                    <a:pt x="1534782" y="1145247"/>
                    <a:pt x="1643610" y="1124995"/>
                  </a:cubicBezTo>
                  <a:lnTo>
                    <a:pt x="1643610" y="1445922"/>
                  </a:lnTo>
                  <a:cubicBezTo>
                    <a:pt x="1534782" y="1466089"/>
                    <a:pt x="1426501" y="1489141"/>
                    <a:pt x="1318768" y="1515083"/>
                  </a:cubicBezTo>
                  <a:close/>
                  <a:moveTo>
                    <a:pt x="1654434" y="1444006"/>
                  </a:moveTo>
                  <a:lnTo>
                    <a:pt x="1654434" y="1123076"/>
                  </a:lnTo>
                  <a:cubicBezTo>
                    <a:pt x="1763060" y="1103106"/>
                    <a:pt x="1872210" y="1086029"/>
                    <a:pt x="1981883" y="1071845"/>
                  </a:cubicBezTo>
                  <a:lnTo>
                    <a:pt x="1981883" y="1392864"/>
                  </a:lnTo>
                  <a:cubicBezTo>
                    <a:pt x="1872222" y="1407064"/>
                    <a:pt x="1763072" y="1424112"/>
                    <a:pt x="1654434" y="1444006"/>
                  </a:cubicBezTo>
                  <a:close/>
                  <a:moveTo>
                    <a:pt x="1992703" y="1391508"/>
                  </a:moveTo>
                  <a:lnTo>
                    <a:pt x="1992703" y="1070489"/>
                  </a:lnTo>
                  <a:cubicBezTo>
                    <a:pt x="2102038" y="1056498"/>
                    <a:pt x="2211859" y="1045368"/>
                    <a:pt x="2322168" y="1037091"/>
                  </a:cubicBezTo>
                  <a:lnTo>
                    <a:pt x="2322168" y="1358166"/>
                  </a:lnTo>
                  <a:cubicBezTo>
                    <a:pt x="2211871" y="1366435"/>
                    <a:pt x="2102050" y="1377549"/>
                    <a:pt x="1992703" y="1391508"/>
                  </a:cubicBezTo>
                  <a:close/>
                  <a:moveTo>
                    <a:pt x="2332992" y="1357378"/>
                  </a:moveTo>
                  <a:lnTo>
                    <a:pt x="2332992" y="1036306"/>
                  </a:lnTo>
                  <a:cubicBezTo>
                    <a:pt x="2442648" y="1028259"/>
                    <a:pt x="2552756" y="1023044"/>
                    <a:pt x="2663314" y="1020666"/>
                  </a:cubicBezTo>
                  <a:lnTo>
                    <a:pt x="2663314" y="1341765"/>
                  </a:lnTo>
                  <a:cubicBezTo>
                    <a:pt x="2552764" y="1344139"/>
                    <a:pt x="2442656" y="1349342"/>
                    <a:pt x="2332992" y="1357378"/>
                  </a:cubicBezTo>
                  <a:close/>
                  <a:moveTo>
                    <a:pt x="3004758" y="1343323"/>
                  </a:moveTo>
                  <a:cubicBezTo>
                    <a:pt x="2894143" y="1339914"/>
                    <a:pt x="2783935" y="1339311"/>
                    <a:pt x="2674138" y="1341508"/>
                  </a:cubicBezTo>
                  <a:lnTo>
                    <a:pt x="2674138" y="1020408"/>
                  </a:lnTo>
                  <a:cubicBezTo>
                    <a:pt x="2783927" y="1018232"/>
                    <a:pt x="2894135" y="1018839"/>
                    <a:pt x="3004758" y="1022231"/>
                  </a:cubicBezTo>
                  <a:close/>
                  <a:moveTo>
                    <a:pt x="3004758" y="1011407"/>
                  </a:moveTo>
                  <a:cubicBezTo>
                    <a:pt x="2894143" y="1007999"/>
                    <a:pt x="2783935" y="1007391"/>
                    <a:pt x="2674138" y="1009592"/>
                  </a:cubicBezTo>
                  <a:lnTo>
                    <a:pt x="2674138" y="688493"/>
                  </a:lnTo>
                  <a:cubicBezTo>
                    <a:pt x="2783927" y="686320"/>
                    <a:pt x="2894135" y="686928"/>
                    <a:pt x="3004758" y="6903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44"/>
            <p:cNvSpPr/>
            <p:nvPr/>
          </p:nvSpPr>
          <p:spPr>
            <a:xfrm>
              <a:off x="4690949" y="1068150"/>
              <a:ext cx="1981624" cy="1140510"/>
            </a:xfrm>
            <a:custGeom>
              <a:avLst/>
              <a:gdLst/>
              <a:ahLst/>
              <a:cxnLst/>
              <a:rect l="l" t="t" r="r" b="b"/>
              <a:pathLst>
                <a:path w="3209107" h="1846980" extrusionOk="0">
                  <a:moveTo>
                    <a:pt x="3215949" y="26664"/>
                  </a:moveTo>
                  <a:lnTo>
                    <a:pt x="3215949" y="26664"/>
                  </a:lnTo>
                  <a:cubicBezTo>
                    <a:pt x="3213634" y="21067"/>
                    <a:pt x="3209310" y="16537"/>
                    <a:pt x="3203825" y="13965"/>
                  </a:cubicBezTo>
                  <a:lnTo>
                    <a:pt x="3203825" y="13965"/>
                  </a:lnTo>
                  <a:cubicBezTo>
                    <a:pt x="3201298" y="12726"/>
                    <a:pt x="3198553" y="11990"/>
                    <a:pt x="3195745" y="11801"/>
                  </a:cubicBezTo>
                  <a:cubicBezTo>
                    <a:pt x="3163128" y="9491"/>
                    <a:pt x="3146824" y="8481"/>
                    <a:pt x="3114207" y="6606"/>
                  </a:cubicBezTo>
                  <a:cubicBezTo>
                    <a:pt x="3102930" y="5648"/>
                    <a:pt x="3093013" y="14014"/>
                    <a:pt x="3092056" y="25292"/>
                  </a:cubicBezTo>
                  <a:cubicBezTo>
                    <a:pt x="3092012" y="25844"/>
                    <a:pt x="3091987" y="26399"/>
                    <a:pt x="3091983" y="26954"/>
                  </a:cubicBezTo>
                  <a:cubicBezTo>
                    <a:pt x="3092272" y="39227"/>
                    <a:pt x="3101949" y="49214"/>
                    <a:pt x="3114207" y="49890"/>
                  </a:cubicBezTo>
                  <a:lnTo>
                    <a:pt x="3142060" y="51479"/>
                  </a:lnTo>
                  <a:cubicBezTo>
                    <a:pt x="2983897" y="197233"/>
                    <a:pt x="2828042" y="345152"/>
                    <a:pt x="2674494" y="495236"/>
                  </a:cubicBezTo>
                  <a:cubicBezTo>
                    <a:pt x="2449720" y="498524"/>
                    <a:pt x="2225305" y="514325"/>
                    <a:pt x="2002289" y="542568"/>
                  </a:cubicBezTo>
                  <a:cubicBezTo>
                    <a:pt x="1996270" y="543425"/>
                    <a:pt x="1990745" y="546391"/>
                    <a:pt x="1986705" y="550938"/>
                  </a:cubicBezTo>
                  <a:cubicBezTo>
                    <a:pt x="1878087" y="672456"/>
                    <a:pt x="1770526" y="794780"/>
                    <a:pt x="1664024" y="917908"/>
                  </a:cubicBezTo>
                  <a:cubicBezTo>
                    <a:pt x="1558194" y="833344"/>
                    <a:pt x="1451455" y="750462"/>
                    <a:pt x="1343798" y="669262"/>
                  </a:cubicBezTo>
                  <a:cubicBezTo>
                    <a:pt x="1333127" y="663306"/>
                    <a:pt x="1319663" y="666578"/>
                    <a:pt x="1312915" y="676766"/>
                  </a:cubicBezTo>
                  <a:cubicBezTo>
                    <a:pt x="1202567" y="813764"/>
                    <a:pt x="1094045" y="952159"/>
                    <a:pt x="987349" y="1091950"/>
                  </a:cubicBezTo>
                  <a:cubicBezTo>
                    <a:pt x="858914" y="1131202"/>
                    <a:pt x="794983" y="1152709"/>
                    <a:pt x="668423" y="1199172"/>
                  </a:cubicBezTo>
                  <a:cubicBezTo>
                    <a:pt x="664914" y="1200488"/>
                    <a:pt x="661683" y="1202448"/>
                    <a:pt x="658894" y="1204946"/>
                  </a:cubicBezTo>
                  <a:cubicBezTo>
                    <a:pt x="437090" y="1400081"/>
                    <a:pt x="225961" y="1604277"/>
                    <a:pt x="19605" y="1814826"/>
                  </a:cubicBezTo>
                  <a:cubicBezTo>
                    <a:pt x="9951" y="1823098"/>
                    <a:pt x="6290" y="1836402"/>
                    <a:pt x="10350" y="1848449"/>
                  </a:cubicBezTo>
                  <a:cubicBezTo>
                    <a:pt x="13971" y="1854223"/>
                    <a:pt x="21174" y="1854943"/>
                    <a:pt x="28678" y="1851193"/>
                  </a:cubicBezTo>
                  <a:cubicBezTo>
                    <a:pt x="32090" y="1849495"/>
                    <a:pt x="35169" y="1847197"/>
                    <a:pt x="37768" y="1844409"/>
                  </a:cubicBezTo>
                  <a:cubicBezTo>
                    <a:pt x="243135" y="1636024"/>
                    <a:pt x="452968" y="1433120"/>
                    <a:pt x="672748" y="1240336"/>
                  </a:cubicBezTo>
                  <a:cubicBezTo>
                    <a:pt x="800899" y="1193434"/>
                    <a:pt x="865549" y="1171786"/>
                    <a:pt x="995429" y="1132244"/>
                  </a:cubicBezTo>
                  <a:cubicBezTo>
                    <a:pt x="1001513" y="1130281"/>
                    <a:pt x="1006849" y="1126506"/>
                    <a:pt x="1010720" y="1121420"/>
                  </a:cubicBezTo>
                  <a:cubicBezTo>
                    <a:pt x="1114622" y="985770"/>
                    <a:pt x="1220448" y="851508"/>
                    <a:pt x="1328198" y="718638"/>
                  </a:cubicBezTo>
                  <a:cubicBezTo>
                    <a:pt x="1436140" y="799452"/>
                    <a:pt x="1542835" y="882093"/>
                    <a:pt x="1648279" y="966564"/>
                  </a:cubicBezTo>
                  <a:cubicBezTo>
                    <a:pt x="1658588" y="973051"/>
                    <a:pt x="1672148" y="970540"/>
                    <a:pt x="1679448" y="960790"/>
                  </a:cubicBezTo>
                  <a:cubicBezTo>
                    <a:pt x="1788935" y="834173"/>
                    <a:pt x="1899574" y="708719"/>
                    <a:pt x="2011367" y="584428"/>
                  </a:cubicBezTo>
                  <a:cubicBezTo>
                    <a:pt x="2234406" y="556519"/>
                    <a:pt x="2458826" y="541055"/>
                    <a:pt x="2683584" y="538102"/>
                  </a:cubicBezTo>
                  <a:cubicBezTo>
                    <a:pt x="2689486" y="537997"/>
                    <a:pt x="2695120" y="535619"/>
                    <a:pt x="2699313" y="531467"/>
                  </a:cubicBezTo>
                  <a:cubicBezTo>
                    <a:pt x="2855364" y="379938"/>
                    <a:pt x="3013385" y="230816"/>
                    <a:pt x="3173377" y="84100"/>
                  </a:cubicBezTo>
                  <a:lnTo>
                    <a:pt x="3173377" y="111229"/>
                  </a:lnTo>
                  <a:cubicBezTo>
                    <a:pt x="3173715" y="123529"/>
                    <a:pt x="3183318" y="133577"/>
                    <a:pt x="3195592" y="134466"/>
                  </a:cubicBezTo>
                  <a:cubicBezTo>
                    <a:pt x="3206696" y="135585"/>
                    <a:pt x="3216605" y="127489"/>
                    <a:pt x="3217723" y="116387"/>
                  </a:cubicBezTo>
                  <a:cubicBezTo>
                    <a:pt x="3217723" y="116383"/>
                    <a:pt x="3217723" y="116383"/>
                    <a:pt x="3217723" y="116383"/>
                  </a:cubicBezTo>
                  <a:cubicBezTo>
                    <a:pt x="3217788" y="115727"/>
                    <a:pt x="3217824" y="115067"/>
                    <a:pt x="3217824" y="114403"/>
                  </a:cubicBezTo>
                  <a:lnTo>
                    <a:pt x="3217824" y="35034"/>
                  </a:lnTo>
                  <a:cubicBezTo>
                    <a:pt x="3217744" y="32149"/>
                    <a:pt x="3217107" y="29308"/>
                    <a:pt x="3215949" y="266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44"/>
            <p:cNvSpPr/>
            <p:nvPr/>
          </p:nvSpPr>
          <p:spPr>
            <a:xfrm>
              <a:off x="4686483" y="1063692"/>
              <a:ext cx="1990538" cy="1149410"/>
            </a:xfrm>
            <a:custGeom>
              <a:avLst/>
              <a:gdLst/>
              <a:ahLst/>
              <a:cxnLst/>
              <a:rect l="l" t="t" r="r" b="b"/>
              <a:pathLst>
                <a:path w="3223544" h="1861392" extrusionOk="0">
                  <a:moveTo>
                    <a:pt x="27141" y="1867924"/>
                  </a:moveTo>
                  <a:cubicBezTo>
                    <a:pt x="20630" y="1867924"/>
                    <a:pt x="14937" y="1865023"/>
                    <a:pt x="11484" y="1859510"/>
                  </a:cubicBezTo>
                  <a:lnTo>
                    <a:pt x="10768" y="1857989"/>
                  </a:lnTo>
                  <a:cubicBezTo>
                    <a:pt x="5702" y="1843158"/>
                    <a:pt x="10212" y="1826738"/>
                    <a:pt x="22139" y="1816572"/>
                  </a:cubicBezTo>
                  <a:cubicBezTo>
                    <a:pt x="249082" y="1584994"/>
                    <a:pt x="458319" y="1385385"/>
                    <a:pt x="661364" y="1206785"/>
                  </a:cubicBezTo>
                  <a:cubicBezTo>
                    <a:pt x="664801" y="1203695"/>
                    <a:pt x="668788" y="1201280"/>
                    <a:pt x="673118" y="1199667"/>
                  </a:cubicBezTo>
                  <a:cubicBezTo>
                    <a:pt x="800069" y="1153063"/>
                    <a:pt x="862740" y="1131966"/>
                    <a:pt x="990266" y="1092972"/>
                  </a:cubicBezTo>
                  <a:cubicBezTo>
                    <a:pt x="1096020" y="954436"/>
                    <a:pt x="1205097" y="815329"/>
                    <a:pt x="1314528" y="679486"/>
                  </a:cubicBezTo>
                  <a:cubicBezTo>
                    <a:pt x="1322930" y="666759"/>
                    <a:pt x="1340643" y="662461"/>
                    <a:pt x="1354553" y="670211"/>
                  </a:cubicBezTo>
                  <a:cubicBezTo>
                    <a:pt x="1460898" y="750345"/>
                    <a:pt x="1566833" y="832563"/>
                    <a:pt x="1670345" y="915188"/>
                  </a:cubicBezTo>
                  <a:cubicBezTo>
                    <a:pt x="1775069" y="794160"/>
                    <a:pt x="1882106" y="672452"/>
                    <a:pt x="1988564" y="553368"/>
                  </a:cubicBezTo>
                  <a:cubicBezTo>
                    <a:pt x="1993738" y="547549"/>
                    <a:pt x="2000808" y="543755"/>
                    <a:pt x="2008518" y="542656"/>
                  </a:cubicBezTo>
                  <a:cubicBezTo>
                    <a:pt x="2230885" y="514542"/>
                    <a:pt x="2454637" y="498729"/>
                    <a:pt x="2678750" y="495292"/>
                  </a:cubicBezTo>
                  <a:cubicBezTo>
                    <a:pt x="2826923" y="350500"/>
                    <a:pt x="2979308" y="205800"/>
                    <a:pt x="3131891" y="64967"/>
                  </a:cubicBezTo>
                  <a:lnTo>
                    <a:pt x="3121027" y="64347"/>
                  </a:lnTo>
                  <a:cubicBezTo>
                    <a:pt x="3105041" y="63393"/>
                    <a:pt x="3092436" y="50377"/>
                    <a:pt x="3091995" y="34370"/>
                  </a:cubicBezTo>
                  <a:cubicBezTo>
                    <a:pt x="3091995" y="33456"/>
                    <a:pt x="3092035" y="32720"/>
                    <a:pt x="3092092" y="31988"/>
                  </a:cubicBezTo>
                  <a:cubicBezTo>
                    <a:pt x="3092673" y="24632"/>
                    <a:pt x="3096181" y="17820"/>
                    <a:pt x="3101829" y="13076"/>
                  </a:cubicBezTo>
                  <a:cubicBezTo>
                    <a:pt x="3107433" y="8312"/>
                    <a:pt x="3114713" y="5990"/>
                    <a:pt x="3122041" y="6638"/>
                  </a:cubicBezTo>
                  <a:cubicBezTo>
                    <a:pt x="3154497" y="8497"/>
                    <a:pt x="3170813" y="9511"/>
                    <a:pt x="3203466" y="11808"/>
                  </a:cubicBezTo>
                  <a:cubicBezTo>
                    <a:pt x="3207204" y="12070"/>
                    <a:pt x="3210856" y="13052"/>
                    <a:pt x="3214222" y="14697"/>
                  </a:cubicBezTo>
                  <a:cubicBezTo>
                    <a:pt x="3221277" y="18013"/>
                    <a:pt x="3226836" y="23852"/>
                    <a:pt x="3229806" y="31058"/>
                  </a:cubicBezTo>
                  <a:cubicBezTo>
                    <a:pt x="3231324" y="34527"/>
                    <a:pt x="3232158" y="38257"/>
                    <a:pt x="3232261" y="42039"/>
                  </a:cubicBezTo>
                  <a:lnTo>
                    <a:pt x="3232261" y="121622"/>
                  </a:lnTo>
                  <a:cubicBezTo>
                    <a:pt x="3232263" y="122539"/>
                    <a:pt x="3232216" y="123453"/>
                    <a:pt x="3232120" y="124366"/>
                  </a:cubicBezTo>
                  <a:cubicBezTo>
                    <a:pt x="3231408" y="131597"/>
                    <a:pt x="3227830" y="138240"/>
                    <a:pt x="3222185" y="142815"/>
                  </a:cubicBezTo>
                  <a:cubicBezTo>
                    <a:pt x="3216570" y="147451"/>
                    <a:pt x="3209325" y="149624"/>
                    <a:pt x="3202086" y="148851"/>
                  </a:cubicBezTo>
                  <a:cubicBezTo>
                    <a:pt x="3186261" y="147736"/>
                    <a:pt x="3173831" y="134744"/>
                    <a:pt x="3173380" y="118652"/>
                  </a:cubicBezTo>
                  <a:lnTo>
                    <a:pt x="3173380" y="107744"/>
                  </a:lnTo>
                  <a:cubicBezTo>
                    <a:pt x="3018540" y="249949"/>
                    <a:pt x="2863222" y="396613"/>
                    <a:pt x="2711585" y="543868"/>
                  </a:cubicBezTo>
                  <a:cubicBezTo>
                    <a:pt x="2706084" y="549304"/>
                    <a:pt x="2698700" y="552414"/>
                    <a:pt x="2690967" y="552551"/>
                  </a:cubicBezTo>
                  <a:cubicBezTo>
                    <a:pt x="2467372" y="555529"/>
                    <a:pt x="2244111" y="570859"/>
                    <a:pt x="2022211" y="598479"/>
                  </a:cubicBezTo>
                  <a:cubicBezTo>
                    <a:pt x="1911419" y="721651"/>
                    <a:pt x="1800394" y="847572"/>
                    <a:pt x="1692162" y="972737"/>
                  </a:cubicBezTo>
                  <a:cubicBezTo>
                    <a:pt x="1682988" y="985009"/>
                    <a:pt x="1665062" y="988309"/>
                    <a:pt x="1651687" y="979883"/>
                  </a:cubicBezTo>
                  <a:cubicBezTo>
                    <a:pt x="1548022" y="896888"/>
                    <a:pt x="1442280" y="814951"/>
                    <a:pt x="1336683" y="735791"/>
                  </a:cubicBezTo>
                  <a:cubicBezTo>
                    <a:pt x="1230660" y="866629"/>
                    <a:pt x="1125389" y="1000247"/>
                    <a:pt x="1023692" y="1133017"/>
                  </a:cubicBezTo>
                  <a:cubicBezTo>
                    <a:pt x="1018940" y="1139282"/>
                    <a:pt x="1012369" y="1143925"/>
                    <a:pt x="1004880" y="1146319"/>
                  </a:cubicBezTo>
                  <a:cubicBezTo>
                    <a:pt x="874731" y="1185934"/>
                    <a:pt x="811456" y="1207115"/>
                    <a:pt x="683729" y="1253847"/>
                  </a:cubicBezTo>
                  <a:cubicBezTo>
                    <a:pt x="484599" y="1428585"/>
                    <a:pt x="283240" y="1620178"/>
                    <a:pt x="50157" y="1856685"/>
                  </a:cubicBezTo>
                  <a:cubicBezTo>
                    <a:pt x="47006" y="1860062"/>
                    <a:pt x="43264" y="1862836"/>
                    <a:pt x="39119" y="1864874"/>
                  </a:cubicBezTo>
                  <a:cubicBezTo>
                    <a:pt x="35035" y="1866926"/>
                    <a:pt x="30947" y="1867924"/>
                    <a:pt x="27141" y="1867924"/>
                  </a:cubicBezTo>
                  <a:close/>
                  <a:moveTo>
                    <a:pt x="24127" y="1852396"/>
                  </a:moveTo>
                  <a:cubicBezTo>
                    <a:pt x="26408" y="1854810"/>
                    <a:pt x="31201" y="1852718"/>
                    <a:pt x="32681" y="1851957"/>
                  </a:cubicBezTo>
                  <a:cubicBezTo>
                    <a:pt x="35333" y="1850657"/>
                    <a:pt x="37719" y="1848876"/>
                    <a:pt x="39719" y="1846706"/>
                  </a:cubicBezTo>
                  <a:cubicBezTo>
                    <a:pt x="273607" y="1609399"/>
                    <a:pt x="475497" y="1417326"/>
                    <a:pt x="675210" y="1242106"/>
                  </a:cubicBezTo>
                  <a:lnTo>
                    <a:pt x="677492" y="1240754"/>
                  </a:lnTo>
                  <a:cubicBezTo>
                    <a:pt x="806374" y="1193587"/>
                    <a:pt x="869777" y="1172349"/>
                    <a:pt x="1000559" y="1132550"/>
                  </a:cubicBezTo>
                  <a:cubicBezTo>
                    <a:pt x="1005202" y="1131045"/>
                    <a:pt x="1009274" y="1128152"/>
                    <a:pt x="1012228" y="1124265"/>
                  </a:cubicBezTo>
                  <a:cubicBezTo>
                    <a:pt x="1115402" y="989548"/>
                    <a:pt x="1222271" y="853974"/>
                    <a:pt x="1329839" y="721305"/>
                  </a:cubicBezTo>
                  <a:lnTo>
                    <a:pt x="1334221" y="715921"/>
                  </a:lnTo>
                  <a:lnTo>
                    <a:pt x="1339774" y="720078"/>
                  </a:lnTo>
                  <a:cubicBezTo>
                    <a:pt x="1447346" y="800606"/>
                    <a:pt x="1555087" y="884076"/>
                    <a:pt x="1660036" y="968141"/>
                  </a:cubicBezTo>
                  <a:cubicBezTo>
                    <a:pt x="1666474" y="972165"/>
                    <a:pt x="1675906" y="970399"/>
                    <a:pt x="1680924" y="963687"/>
                  </a:cubicBezTo>
                  <a:cubicBezTo>
                    <a:pt x="1790114" y="837376"/>
                    <a:pt x="1901830" y="710707"/>
                    <a:pt x="2013245" y="586830"/>
                  </a:cubicBezTo>
                  <a:lnTo>
                    <a:pt x="2015052" y="584818"/>
                  </a:lnTo>
                  <a:lnTo>
                    <a:pt x="2017712" y="584480"/>
                  </a:lnTo>
                  <a:cubicBezTo>
                    <a:pt x="2241017" y="556583"/>
                    <a:pt x="2465698" y="541099"/>
                    <a:pt x="2690721" y="538098"/>
                  </a:cubicBezTo>
                  <a:cubicBezTo>
                    <a:pt x="2694757" y="538025"/>
                    <a:pt x="2698608" y="536391"/>
                    <a:pt x="2701473" y="533547"/>
                  </a:cubicBezTo>
                  <a:cubicBezTo>
                    <a:pt x="2857226" y="382316"/>
                    <a:pt x="3016774" y="231761"/>
                    <a:pt x="3175726" y="85999"/>
                  </a:cubicBezTo>
                  <a:lnTo>
                    <a:pt x="3187798" y="74910"/>
                  </a:lnTo>
                  <a:lnTo>
                    <a:pt x="3187798" y="118439"/>
                  </a:lnTo>
                  <a:cubicBezTo>
                    <a:pt x="3188083" y="126974"/>
                    <a:pt x="3194792" y="133902"/>
                    <a:pt x="3203313" y="134466"/>
                  </a:cubicBezTo>
                  <a:cubicBezTo>
                    <a:pt x="3206811" y="134921"/>
                    <a:pt x="3210340" y="133899"/>
                    <a:pt x="3213055" y="131649"/>
                  </a:cubicBezTo>
                  <a:cubicBezTo>
                    <a:pt x="3215724" y="129468"/>
                    <a:pt x="3217417" y="126314"/>
                    <a:pt x="3217759" y="122881"/>
                  </a:cubicBezTo>
                  <a:lnTo>
                    <a:pt x="3217815" y="42256"/>
                  </a:lnTo>
                  <a:cubicBezTo>
                    <a:pt x="3217740" y="40365"/>
                    <a:pt x="3217310" y="38506"/>
                    <a:pt x="3216548" y="36776"/>
                  </a:cubicBezTo>
                  <a:lnTo>
                    <a:pt x="3216491" y="36635"/>
                  </a:lnTo>
                  <a:cubicBezTo>
                    <a:pt x="3214869" y="32704"/>
                    <a:pt x="3211832" y="29525"/>
                    <a:pt x="3207981" y="27727"/>
                  </a:cubicBezTo>
                  <a:cubicBezTo>
                    <a:pt x="3206252" y="26865"/>
                    <a:pt x="3204368" y="26350"/>
                    <a:pt x="3202440" y="26218"/>
                  </a:cubicBezTo>
                  <a:cubicBezTo>
                    <a:pt x="3169872" y="23920"/>
                    <a:pt x="3153583" y="22906"/>
                    <a:pt x="3121015" y="21031"/>
                  </a:cubicBezTo>
                  <a:cubicBezTo>
                    <a:pt x="3117442" y="20693"/>
                    <a:pt x="3113883" y="21800"/>
                    <a:pt x="3111132" y="24105"/>
                  </a:cubicBezTo>
                  <a:cubicBezTo>
                    <a:pt x="3108427" y="26362"/>
                    <a:pt x="3106741" y="29614"/>
                    <a:pt x="3106456" y="33126"/>
                  </a:cubicBezTo>
                  <a:cubicBezTo>
                    <a:pt x="3106609" y="42470"/>
                    <a:pt x="3113373" y="49459"/>
                    <a:pt x="3121815" y="49922"/>
                  </a:cubicBezTo>
                  <a:lnTo>
                    <a:pt x="3166689" y="52461"/>
                  </a:lnTo>
                  <a:lnTo>
                    <a:pt x="3154159" y="64001"/>
                  </a:lnTo>
                  <a:cubicBezTo>
                    <a:pt x="2996812" y="209051"/>
                    <a:pt x="2839550" y="358302"/>
                    <a:pt x="2686782" y="507621"/>
                  </a:cubicBezTo>
                  <a:lnTo>
                    <a:pt x="2684726" y="509633"/>
                  </a:lnTo>
                  <a:lnTo>
                    <a:pt x="2681849" y="509677"/>
                  </a:lnTo>
                  <a:cubicBezTo>
                    <a:pt x="2457345" y="513021"/>
                    <a:pt x="2233195" y="528803"/>
                    <a:pt x="2010437" y="556957"/>
                  </a:cubicBezTo>
                  <a:cubicBezTo>
                    <a:pt x="2006148" y="557589"/>
                    <a:pt x="2002220" y="559709"/>
                    <a:pt x="1999343" y="562949"/>
                  </a:cubicBezTo>
                  <a:cubicBezTo>
                    <a:pt x="1891381" y="683723"/>
                    <a:pt x="1782835" y="807161"/>
                    <a:pt x="1676715" y="929871"/>
                  </a:cubicBezTo>
                  <a:lnTo>
                    <a:pt x="1672180" y="935102"/>
                  </a:lnTo>
                  <a:lnTo>
                    <a:pt x="1666752" y="930772"/>
                  </a:lnTo>
                  <a:cubicBezTo>
                    <a:pt x="1561634" y="846779"/>
                    <a:pt x="1453949" y="763165"/>
                    <a:pt x="1346691" y="682258"/>
                  </a:cubicBezTo>
                  <a:cubicBezTo>
                    <a:pt x="1340204" y="678693"/>
                    <a:pt x="1330821" y="680963"/>
                    <a:pt x="1326169" y="687980"/>
                  </a:cubicBezTo>
                  <a:cubicBezTo>
                    <a:pt x="1215917" y="824878"/>
                    <a:pt x="1106445" y="964528"/>
                    <a:pt x="1000326" y="1103566"/>
                  </a:cubicBezTo>
                  <a:lnTo>
                    <a:pt x="998917" y="1105413"/>
                  </a:lnTo>
                  <a:lnTo>
                    <a:pt x="996704" y="1106089"/>
                  </a:lnTo>
                  <a:cubicBezTo>
                    <a:pt x="867995" y="1145410"/>
                    <a:pt x="805481" y="1166446"/>
                    <a:pt x="678136" y="1213183"/>
                  </a:cubicBezTo>
                  <a:cubicBezTo>
                    <a:pt x="675492" y="1214181"/>
                    <a:pt x="673054" y="1215662"/>
                    <a:pt x="670949" y="1217549"/>
                  </a:cubicBezTo>
                  <a:cubicBezTo>
                    <a:pt x="468109" y="1395980"/>
                    <a:pt x="259125" y="1595339"/>
                    <a:pt x="31989" y="1827082"/>
                  </a:cubicBezTo>
                  <a:cubicBezTo>
                    <a:pt x="24352" y="1833677"/>
                    <a:pt x="21491" y="1843363"/>
                    <a:pt x="24127" y="18523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44"/>
            <p:cNvSpPr/>
            <p:nvPr/>
          </p:nvSpPr>
          <p:spPr>
            <a:xfrm>
              <a:off x="5069584" y="1152386"/>
              <a:ext cx="1513034" cy="695963"/>
            </a:xfrm>
            <a:custGeom>
              <a:avLst/>
              <a:gdLst/>
              <a:ahLst/>
              <a:cxnLst/>
              <a:rect l="l" t="t" r="r" b="b"/>
              <a:pathLst>
                <a:path w="2450258" h="1127065" extrusionOk="0">
                  <a:moveTo>
                    <a:pt x="100064" y="1067432"/>
                  </a:moveTo>
                  <a:cubicBezTo>
                    <a:pt x="98294" y="1095563"/>
                    <a:pt x="80489" y="1120164"/>
                    <a:pt x="54318" y="1130638"/>
                  </a:cubicBezTo>
                  <a:cubicBezTo>
                    <a:pt x="29064" y="1139893"/>
                    <a:pt x="8716" y="1126743"/>
                    <a:pt x="8716" y="1100910"/>
                  </a:cubicBezTo>
                  <a:cubicBezTo>
                    <a:pt x="10422" y="1072731"/>
                    <a:pt x="28159" y="1048037"/>
                    <a:pt x="54318" y="1037419"/>
                  </a:cubicBezTo>
                  <a:cubicBezTo>
                    <a:pt x="79571" y="1028164"/>
                    <a:pt x="100064" y="1041599"/>
                    <a:pt x="100064" y="1067432"/>
                  </a:cubicBezTo>
                  <a:close/>
                  <a:moveTo>
                    <a:pt x="425928" y="945511"/>
                  </a:moveTo>
                  <a:cubicBezTo>
                    <a:pt x="418725" y="928490"/>
                    <a:pt x="399093" y="920527"/>
                    <a:pt x="382069" y="927718"/>
                  </a:cubicBezTo>
                  <a:cubicBezTo>
                    <a:pt x="355656" y="936675"/>
                    <a:pt x="337324" y="960773"/>
                    <a:pt x="335743" y="988618"/>
                  </a:cubicBezTo>
                  <a:cubicBezTo>
                    <a:pt x="335429" y="993825"/>
                    <a:pt x="336342" y="999036"/>
                    <a:pt x="338418" y="1003824"/>
                  </a:cubicBezTo>
                  <a:cubicBezTo>
                    <a:pt x="345705" y="1020643"/>
                    <a:pt x="365249" y="1028373"/>
                    <a:pt x="382069" y="1021086"/>
                  </a:cubicBezTo>
                  <a:cubicBezTo>
                    <a:pt x="408541" y="1012354"/>
                    <a:pt x="426974" y="988308"/>
                    <a:pt x="428535" y="960475"/>
                  </a:cubicBezTo>
                  <a:cubicBezTo>
                    <a:pt x="428821" y="955361"/>
                    <a:pt x="427928" y="950247"/>
                    <a:pt x="425928" y="945531"/>
                  </a:cubicBezTo>
                  <a:close/>
                  <a:moveTo>
                    <a:pt x="1096133" y="792928"/>
                  </a:moveTo>
                  <a:cubicBezTo>
                    <a:pt x="1091022" y="772516"/>
                    <a:pt x="1070336" y="760114"/>
                    <a:pt x="1049923" y="765224"/>
                  </a:cubicBezTo>
                  <a:cubicBezTo>
                    <a:pt x="1049923" y="765224"/>
                    <a:pt x="1049919" y="765224"/>
                    <a:pt x="1049919" y="765224"/>
                  </a:cubicBezTo>
                  <a:cubicBezTo>
                    <a:pt x="1023274" y="770628"/>
                    <a:pt x="1003742" y="793500"/>
                    <a:pt x="1002579" y="820660"/>
                  </a:cubicBezTo>
                  <a:cubicBezTo>
                    <a:pt x="1002483" y="824173"/>
                    <a:pt x="1002877" y="827686"/>
                    <a:pt x="1003746" y="831090"/>
                  </a:cubicBezTo>
                  <a:cubicBezTo>
                    <a:pt x="1008941" y="851394"/>
                    <a:pt x="1029607" y="863643"/>
                    <a:pt x="1049911" y="858452"/>
                  </a:cubicBezTo>
                  <a:cubicBezTo>
                    <a:pt x="1076472" y="853116"/>
                    <a:pt x="1095988" y="830386"/>
                    <a:pt x="1097247" y="803326"/>
                  </a:cubicBezTo>
                  <a:cubicBezTo>
                    <a:pt x="1097352" y="799833"/>
                    <a:pt x="1096978" y="796341"/>
                    <a:pt x="1096133" y="792948"/>
                  </a:cubicBezTo>
                  <a:close/>
                  <a:moveTo>
                    <a:pt x="1435363" y="414132"/>
                  </a:moveTo>
                  <a:cubicBezTo>
                    <a:pt x="1431537" y="391904"/>
                    <a:pt x="1410416" y="376988"/>
                    <a:pt x="1388188" y="380815"/>
                  </a:cubicBezTo>
                  <a:cubicBezTo>
                    <a:pt x="1388188" y="380815"/>
                    <a:pt x="1388188" y="380815"/>
                    <a:pt x="1388188" y="380815"/>
                  </a:cubicBezTo>
                  <a:cubicBezTo>
                    <a:pt x="1361631" y="384573"/>
                    <a:pt x="1341581" y="406812"/>
                    <a:pt x="1340579" y="433615"/>
                  </a:cubicBezTo>
                  <a:cubicBezTo>
                    <a:pt x="1340550" y="436146"/>
                    <a:pt x="1340756" y="438673"/>
                    <a:pt x="1341198" y="441168"/>
                  </a:cubicBezTo>
                  <a:cubicBezTo>
                    <a:pt x="1345105" y="463222"/>
                    <a:pt x="1366150" y="477929"/>
                    <a:pt x="1388204" y="474022"/>
                  </a:cubicBezTo>
                  <a:cubicBezTo>
                    <a:pt x="1388204" y="474022"/>
                    <a:pt x="1388204" y="474022"/>
                    <a:pt x="1388204" y="474022"/>
                  </a:cubicBezTo>
                  <a:cubicBezTo>
                    <a:pt x="1414749" y="470513"/>
                    <a:pt x="1434905" y="448394"/>
                    <a:pt x="1435943" y="421640"/>
                  </a:cubicBezTo>
                  <a:cubicBezTo>
                    <a:pt x="1435983" y="419125"/>
                    <a:pt x="1435790" y="416610"/>
                    <a:pt x="1435363" y="414132"/>
                  </a:cubicBezTo>
                  <a:close/>
                  <a:moveTo>
                    <a:pt x="1776719" y="385611"/>
                  </a:moveTo>
                  <a:cubicBezTo>
                    <a:pt x="1774164" y="361838"/>
                    <a:pt x="1752821" y="344637"/>
                    <a:pt x="1729049" y="347188"/>
                  </a:cubicBezTo>
                  <a:cubicBezTo>
                    <a:pt x="1702536" y="349107"/>
                    <a:pt x="1681809" y="370835"/>
                    <a:pt x="1681137" y="397409"/>
                  </a:cubicBezTo>
                  <a:cubicBezTo>
                    <a:pt x="1681129" y="399034"/>
                    <a:pt x="1681210" y="400660"/>
                    <a:pt x="1681383" y="402278"/>
                  </a:cubicBezTo>
                  <a:cubicBezTo>
                    <a:pt x="1683934" y="426050"/>
                    <a:pt x="1705276" y="443256"/>
                    <a:pt x="1729049" y="440705"/>
                  </a:cubicBezTo>
                  <a:cubicBezTo>
                    <a:pt x="1755461" y="438930"/>
                    <a:pt x="1776204" y="417375"/>
                    <a:pt x="1776960" y="390914"/>
                  </a:cubicBezTo>
                  <a:cubicBezTo>
                    <a:pt x="1776988" y="389140"/>
                    <a:pt x="1776908" y="387361"/>
                    <a:pt x="1776719" y="385595"/>
                  </a:cubicBezTo>
                  <a:close/>
                  <a:moveTo>
                    <a:pt x="2117660" y="378481"/>
                  </a:moveTo>
                  <a:cubicBezTo>
                    <a:pt x="2116863" y="352753"/>
                    <a:pt x="2095360" y="332541"/>
                    <a:pt x="2069631" y="333338"/>
                  </a:cubicBezTo>
                  <a:cubicBezTo>
                    <a:pt x="2069627" y="333338"/>
                    <a:pt x="2069627" y="333338"/>
                    <a:pt x="2069623" y="333338"/>
                  </a:cubicBezTo>
                  <a:cubicBezTo>
                    <a:pt x="2043396" y="333491"/>
                    <a:pt x="2022102" y="354591"/>
                    <a:pt x="2021712" y="380819"/>
                  </a:cubicBezTo>
                  <a:cubicBezTo>
                    <a:pt x="2021712" y="381068"/>
                    <a:pt x="2021712" y="381318"/>
                    <a:pt x="2021712" y="381567"/>
                  </a:cubicBezTo>
                  <a:cubicBezTo>
                    <a:pt x="2022509" y="407215"/>
                    <a:pt x="2043947" y="427362"/>
                    <a:pt x="2069595" y="426565"/>
                  </a:cubicBezTo>
                  <a:cubicBezTo>
                    <a:pt x="2069595" y="426565"/>
                    <a:pt x="2069595" y="426565"/>
                    <a:pt x="2069595" y="426565"/>
                  </a:cubicBezTo>
                  <a:cubicBezTo>
                    <a:pt x="2095746" y="426569"/>
                    <a:pt x="2117100" y="405666"/>
                    <a:pt x="2117651" y="379519"/>
                  </a:cubicBezTo>
                  <a:cubicBezTo>
                    <a:pt x="2117676" y="379153"/>
                    <a:pt x="2117672" y="378811"/>
                    <a:pt x="2117660" y="378465"/>
                  </a:cubicBezTo>
                  <a:close/>
                  <a:moveTo>
                    <a:pt x="2411063" y="6617"/>
                  </a:moveTo>
                  <a:cubicBezTo>
                    <a:pt x="2410258" y="6565"/>
                    <a:pt x="2409454" y="6541"/>
                    <a:pt x="2408673" y="6532"/>
                  </a:cubicBezTo>
                  <a:cubicBezTo>
                    <a:pt x="2383727" y="6339"/>
                    <a:pt x="2363347" y="26402"/>
                    <a:pt x="2363152" y="51350"/>
                  </a:cubicBezTo>
                  <a:cubicBezTo>
                    <a:pt x="2363899" y="77545"/>
                    <a:pt x="2384875" y="98646"/>
                    <a:pt x="2411063" y="99551"/>
                  </a:cubicBezTo>
                  <a:cubicBezTo>
                    <a:pt x="2412065" y="99623"/>
                    <a:pt x="2413075" y="99660"/>
                    <a:pt x="2414065" y="99663"/>
                  </a:cubicBezTo>
                  <a:cubicBezTo>
                    <a:pt x="2438772" y="99760"/>
                    <a:pt x="2458879" y="79806"/>
                    <a:pt x="2458975" y="55100"/>
                  </a:cubicBezTo>
                  <a:cubicBezTo>
                    <a:pt x="2458975" y="55096"/>
                    <a:pt x="2458975" y="55092"/>
                    <a:pt x="2458975" y="55088"/>
                  </a:cubicBezTo>
                  <a:cubicBezTo>
                    <a:pt x="2458238" y="28841"/>
                    <a:pt x="2437299" y="7651"/>
                    <a:pt x="2411063" y="6601"/>
                  </a:cubicBezTo>
                  <a:close/>
                  <a:moveTo>
                    <a:pt x="759344" y="527728"/>
                  </a:moveTo>
                  <a:cubicBezTo>
                    <a:pt x="753115" y="509053"/>
                    <a:pt x="732928" y="498965"/>
                    <a:pt x="714254" y="505194"/>
                  </a:cubicBezTo>
                  <a:cubicBezTo>
                    <a:pt x="714254" y="505194"/>
                    <a:pt x="714254" y="505194"/>
                    <a:pt x="714254" y="505194"/>
                  </a:cubicBezTo>
                  <a:cubicBezTo>
                    <a:pt x="687781" y="512268"/>
                    <a:pt x="668857" y="535558"/>
                    <a:pt x="667352" y="562920"/>
                  </a:cubicBezTo>
                  <a:cubicBezTo>
                    <a:pt x="667175" y="567290"/>
                    <a:pt x="667803" y="571655"/>
                    <a:pt x="669211" y="575796"/>
                  </a:cubicBezTo>
                  <a:cubicBezTo>
                    <a:pt x="675525" y="594358"/>
                    <a:pt x="695692" y="604289"/>
                    <a:pt x="714254" y="597975"/>
                  </a:cubicBezTo>
                  <a:cubicBezTo>
                    <a:pt x="740746" y="590941"/>
                    <a:pt x="759686" y="567632"/>
                    <a:pt x="761151" y="540262"/>
                  </a:cubicBezTo>
                  <a:cubicBezTo>
                    <a:pt x="761300" y="536009"/>
                    <a:pt x="760688" y="531764"/>
                    <a:pt x="759344" y="5277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44"/>
            <p:cNvSpPr/>
            <p:nvPr/>
          </p:nvSpPr>
          <p:spPr>
            <a:xfrm>
              <a:off x="5066242" y="1783289"/>
              <a:ext cx="63095" cy="67900"/>
            </a:xfrm>
            <a:custGeom>
              <a:avLst/>
              <a:gdLst/>
              <a:ahLst/>
              <a:cxnLst/>
              <a:rect l="l" t="t" r="r" b="b"/>
              <a:pathLst>
                <a:path w="102178" h="109959" extrusionOk="0">
                  <a:moveTo>
                    <a:pt x="44069" y="116491"/>
                  </a:moveTo>
                  <a:cubicBezTo>
                    <a:pt x="36424" y="116491"/>
                    <a:pt x="29467" y="114419"/>
                    <a:pt x="23604" y="110318"/>
                  </a:cubicBezTo>
                  <a:cubicBezTo>
                    <a:pt x="14007" y="103611"/>
                    <a:pt x="8716" y="92264"/>
                    <a:pt x="8716" y="78381"/>
                  </a:cubicBezTo>
                  <a:cubicBezTo>
                    <a:pt x="10547" y="47969"/>
                    <a:pt x="29768" y="21207"/>
                    <a:pt x="57702" y="9864"/>
                  </a:cubicBezTo>
                  <a:cubicBezTo>
                    <a:pt x="72135" y="4565"/>
                    <a:pt x="85635" y="5623"/>
                    <a:pt x="95851" y="12765"/>
                  </a:cubicBezTo>
                  <a:cubicBezTo>
                    <a:pt x="105549" y="19545"/>
                    <a:pt x="110888" y="30961"/>
                    <a:pt x="110888" y="44899"/>
                  </a:cubicBezTo>
                  <a:cubicBezTo>
                    <a:pt x="110896" y="45012"/>
                    <a:pt x="110896" y="45125"/>
                    <a:pt x="110888" y="45237"/>
                  </a:cubicBezTo>
                  <a:cubicBezTo>
                    <a:pt x="108901" y="75424"/>
                    <a:pt x="89808" y="101808"/>
                    <a:pt x="61758" y="113135"/>
                  </a:cubicBezTo>
                  <a:cubicBezTo>
                    <a:pt x="55626" y="115376"/>
                    <a:pt x="49662" y="116491"/>
                    <a:pt x="44069" y="116491"/>
                  </a:cubicBezTo>
                  <a:close/>
                  <a:moveTo>
                    <a:pt x="75185" y="17360"/>
                  </a:moveTo>
                  <a:cubicBezTo>
                    <a:pt x="70538" y="17425"/>
                    <a:pt x="65938" y="18306"/>
                    <a:pt x="61601" y="19968"/>
                  </a:cubicBezTo>
                  <a:cubicBezTo>
                    <a:pt x="37683" y="29677"/>
                    <a:pt x="21109" y="52762"/>
                    <a:pt x="19532" y="78715"/>
                  </a:cubicBezTo>
                  <a:cubicBezTo>
                    <a:pt x="19532" y="88638"/>
                    <a:pt x="23198" y="96822"/>
                    <a:pt x="29805" y="101462"/>
                  </a:cubicBezTo>
                  <a:cubicBezTo>
                    <a:pt x="36995" y="106451"/>
                    <a:pt x="46958" y="107015"/>
                    <a:pt x="57879" y="103027"/>
                  </a:cubicBezTo>
                  <a:cubicBezTo>
                    <a:pt x="81768" y="93471"/>
                    <a:pt x="98382" y="70583"/>
                    <a:pt x="100072" y="44738"/>
                  </a:cubicBezTo>
                  <a:cubicBezTo>
                    <a:pt x="100032" y="34506"/>
                    <a:pt x="96338" y="26317"/>
                    <a:pt x="89659" y="21638"/>
                  </a:cubicBezTo>
                  <a:cubicBezTo>
                    <a:pt x="85587" y="18785"/>
                    <a:pt x="80653" y="17360"/>
                    <a:pt x="75185" y="17360"/>
                  </a:cubicBezTo>
                  <a:close/>
                  <a:moveTo>
                    <a:pt x="105484" y="44899"/>
                  </a:moveTo>
                  <a:lnTo>
                    <a:pt x="105484" y="4489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44"/>
            <p:cNvSpPr/>
            <p:nvPr/>
          </p:nvSpPr>
          <p:spPr>
            <a:xfrm>
              <a:off x="5267977" y="1715760"/>
              <a:ext cx="64042" cy="67743"/>
            </a:xfrm>
            <a:custGeom>
              <a:avLst/>
              <a:gdLst/>
              <a:ahLst/>
              <a:cxnLst/>
              <a:rect l="l" t="t" r="r" b="b"/>
              <a:pathLst>
                <a:path w="103711" h="109706" extrusionOk="0">
                  <a:moveTo>
                    <a:pt x="47361" y="116238"/>
                  </a:moveTo>
                  <a:cubicBezTo>
                    <a:pt x="31950" y="116197"/>
                    <a:pt x="18028" y="107035"/>
                    <a:pt x="11888" y="92900"/>
                  </a:cubicBezTo>
                  <a:cubicBezTo>
                    <a:pt x="9477" y="87323"/>
                    <a:pt x="8415" y="81259"/>
                    <a:pt x="8789" y="75195"/>
                  </a:cubicBezTo>
                  <a:cubicBezTo>
                    <a:pt x="10407" y="45121"/>
                    <a:pt x="30220" y="19083"/>
                    <a:pt x="58777" y="9506"/>
                  </a:cubicBezTo>
                  <a:cubicBezTo>
                    <a:pt x="68165" y="5563"/>
                    <a:pt x="78743" y="5539"/>
                    <a:pt x="88151" y="9438"/>
                  </a:cubicBezTo>
                  <a:cubicBezTo>
                    <a:pt x="97727" y="13281"/>
                    <a:pt x="105365" y="20797"/>
                    <a:pt x="109360" y="30309"/>
                  </a:cubicBezTo>
                  <a:cubicBezTo>
                    <a:pt x="111682" y="35798"/>
                    <a:pt x="112708" y="41749"/>
                    <a:pt x="112362" y="47700"/>
                  </a:cubicBezTo>
                  <a:lnTo>
                    <a:pt x="112362" y="47700"/>
                  </a:lnTo>
                  <a:cubicBezTo>
                    <a:pt x="110789" y="77794"/>
                    <a:pt x="90847" y="103812"/>
                    <a:pt x="62193" y="113147"/>
                  </a:cubicBezTo>
                  <a:cubicBezTo>
                    <a:pt x="57513" y="115183"/>
                    <a:pt x="52464" y="116234"/>
                    <a:pt x="47361" y="116238"/>
                  </a:cubicBezTo>
                  <a:close/>
                  <a:moveTo>
                    <a:pt x="73544" y="17405"/>
                  </a:moveTo>
                  <a:cubicBezTo>
                    <a:pt x="69790" y="17409"/>
                    <a:pt x="66076" y="18169"/>
                    <a:pt x="62624" y="19646"/>
                  </a:cubicBezTo>
                  <a:cubicBezTo>
                    <a:pt x="37793" y="28060"/>
                    <a:pt x="21050" y="50074"/>
                    <a:pt x="19569" y="75863"/>
                  </a:cubicBezTo>
                  <a:cubicBezTo>
                    <a:pt x="19308" y="80229"/>
                    <a:pt x="20068" y="84598"/>
                    <a:pt x="21794" y="88618"/>
                  </a:cubicBezTo>
                  <a:cubicBezTo>
                    <a:pt x="24719" y="95386"/>
                    <a:pt x="30224" y="100706"/>
                    <a:pt x="37085" y="103402"/>
                  </a:cubicBezTo>
                  <a:cubicBezTo>
                    <a:pt x="43933" y="106146"/>
                    <a:pt x="51599" y="106025"/>
                    <a:pt x="58354" y="103064"/>
                  </a:cubicBezTo>
                  <a:cubicBezTo>
                    <a:pt x="83338" y="94791"/>
                    <a:pt x="100126" y="72885"/>
                    <a:pt x="101574" y="47101"/>
                  </a:cubicBezTo>
                  <a:lnTo>
                    <a:pt x="101574" y="47101"/>
                  </a:lnTo>
                  <a:cubicBezTo>
                    <a:pt x="101816" y="42807"/>
                    <a:pt x="101067" y="38514"/>
                    <a:pt x="99393" y="34554"/>
                  </a:cubicBezTo>
                  <a:cubicBezTo>
                    <a:pt x="96516" y="27686"/>
                    <a:pt x="91012" y="22258"/>
                    <a:pt x="84103" y="19477"/>
                  </a:cubicBezTo>
                  <a:cubicBezTo>
                    <a:pt x="80751" y="18113"/>
                    <a:pt x="77166" y="17409"/>
                    <a:pt x="73544" y="174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44"/>
            <p:cNvSpPr/>
            <p:nvPr/>
          </p:nvSpPr>
          <p:spPr>
            <a:xfrm>
              <a:off x="5679456" y="1616442"/>
              <a:ext cx="65165" cy="65733"/>
            </a:xfrm>
            <a:custGeom>
              <a:avLst/>
              <a:gdLst/>
              <a:ahLst/>
              <a:cxnLst/>
              <a:rect l="l" t="t" r="r" b="b"/>
              <a:pathLst>
                <a:path w="105530" h="106451" extrusionOk="0">
                  <a:moveTo>
                    <a:pt x="52012" y="112982"/>
                  </a:moveTo>
                  <a:cubicBezTo>
                    <a:pt x="44246" y="112970"/>
                    <a:pt x="36625" y="110862"/>
                    <a:pt x="29958" y="106878"/>
                  </a:cubicBezTo>
                  <a:cubicBezTo>
                    <a:pt x="20043" y="101040"/>
                    <a:pt x="12876" y="91475"/>
                    <a:pt x="10060" y="80321"/>
                  </a:cubicBezTo>
                  <a:cubicBezTo>
                    <a:pt x="9070" y="76426"/>
                    <a:pt x="8623" y="72414"/>
                    <a:pt x="8732" y="68398"/>
                  </a:cubicBezTo>
                  <a:cubicBezTo>
                    <a:pt x="9943" y="38711"/>
                    <a:pt x="31281" y="13695"/>
                    <a:pt x="60406" y="7820"/>
                  </a:cubicBezTo>
                  <a:cubicBezTo>
                    <a:pt x="83406" y="2042"/>
                    <a:pt x="107126" y="16234"/>
                    <a:pt x="112944" y="39516"/>
                  </a:cubicBezTo>
                  <a:cubicBezTo>
                    <a:pt x="113914" y="43395"/>
                    <a:pt x="114345" y="47386"/>
                    <a:pt x="114228" y="51382"/>
                  </a:cubicBezTo>
                  <a:lnTo>
                    <a:pt x="114228" y="51482"/>
                  </a:lnTo>
                  <a:cubicBezTo>
                    <a:pt x="112884" y="81041"/>
                    <a:pt x="91554" y="105872"/>
                    <a:pt x="62534" y="111658"/>
                  </a:cubicBezTo>
                  <a:cubicBezTo>
                    <a:pt x="59098" y="112539"/>
                    <a:pt x="55561" y="112982"/>
                    <a:pt x="52012" y="112982"/>
                  </a:cubicBezTo>
                  <a:close/>
                  <a:moveTo>
                    <a:pt x="70715" y="17389"/>
                  </a:moveTo>
                  <a:cubicBezTo>
                    <a:pt x="68039" y="17393"/>
                    <a:pt x="65375" y="17723"/>
                    <a:pt x="62780" y="18378"/>
                  </a:cubicBezTo>
                  <a:cubicBezTo>
                    <a:pt x="38299" y="23352"/>
                    <a:pt x="20614" y="44054"/>
                    <a:pt x="19556" y="68789"/>
                  </a:cubicBezTo>
                  <a:cubicBezTo>
                    <a:pt x="19483" y="71770"/>
                    <a:pt x="19814" y="74748"/>
                    <a:pt x="20542" y="77641"/>
                  </a:cubicBezTo>
                  <a:cubicBezTo>
                    <a:pt x="22658" y="86007"/>
                    <a:pt x="28042" y="93177"/>
                    <a:pt x="35482" y="97551"/>
                  </a:cubicBezTo>
                  <a:cubicBezTo>
                    <a:pt x="42894" y="101981"/>
                    <a:pt x="51775" y="103257"/>
                    <a:pt x="60132" y="101092"/>
                  </a:cubicBezTo>
                  <a:cubicBezTo>
                    <a:pt x="84569" y="96187"/>
                    <a:pt x="102241" y="75625"/>
                    <a:pt x="103396" y="51020"/>
                  </a:cubicBezTo>
                  <a:cubicBezTo>
                    <a:pt x="103484" y="48030"/>
                    <a:pt x="103163" y="45040"/>
                    <a:pt x="102438" y="42139"/>
                  </a:cubicBezTo>
                  <a:cubicBezTo>
                    <a:pt x="98777" y="27601"/>
                    <a:pt x="85707" y="17405"/>
                    <a:pt x="70715" y="17389"/>
                  </a:cubicBezTo>
                  <a:close/>
                  <a:moveTo>
                    <a:pt x="108808" y="51229"/>
                  </a:moveTo>
                  <a:lnTo>
                    <a:pt x="108808" y="512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44"/>
            <p:cNvSpPr/>
            <p:nvPr/>
          </p:nvSpPr>
          <p:spPr>
            <a:xfrm>
              <a:off x="5888005" y="1379586"/>
              <a:ext cx="65587" cy="65033"/>
            </a:xfrm>
            <a:custGeom>
              <a:avLst/>
              <a:gdLst/>
              <a:ahLst/>
              <a:cxnLst/>
              <a:rect l="l" t="t" r="r" b="b"/>
              <a:pathLst>
                <a:path w="106213" h="105317" extrusionOk="0">
                  <a:moveTo>
                    <a:pt x="54534" y="111848"/>
                  </a:moveTo>
                  <a:cubicBezTo>
                    <a:pt x="45154" y="111828"/>
                    <a:pt x="36008" y="108927"/>
                    <a:pt x="28335" y="103535"/>
                  </a:cubicBezTo>
                  <a:cubicBezTo>
                    <a:pt x="18324" y="96574"/>
                    <a:pt x="11511" y="85895"/>
                    <a:pt x="9423" y="73880"/>
                  </a:cubicBezTo>
                  <a:cubicBezTo>
                    <a:pt x="8920" y="71059"/>
                    <a:pt x="8687" y="68194"/>
                    <a:pt x="8719" y="65329"/>
                  </a:cubicBezTo>
                  <a:cubicBezTo>
                    <a:pt x="9729" y="35839"/>
                    <a:pt x="31771" y="11334"/>
                    <a:pt x="60988" y="7210"/>
                  </a:cubicBezTo>
                  <a:cubicBezTo>
                    <a:pt x="86060" y="2868"/>
                    <a:pt x="109934" y="19820"/>
                    <a:pt x="114259" y="44965"/>
                  </a:cubicBezTo>
                  <a:cubicBezTo>
                    <a:pt x="114746" y="47782"/>
                    <a:pt x="114971" y="50634"/>
                    <a:pt x="114923" y="53491"/>
                  </a:cubicBezTo>
                  <a:lnTo>
                    <a:pt x="114923" y="53616"/>
                  </a:lnTo>
                  <a:cubicBezTo>
                    <a:pt x="113841" y="83038"/>
                    <a:pt x="91653" y="107370"/>
                    <a:pt x="62453" y="111156"/>
                  </a:cubicBezTo>
                  <a:cubicBezTo>
                    <a:pt x="59837" y="111619"/>
                    <a:pt x="57190" y="111853"/>
                    <a:pt x="54534" y="111848"/>
                  </a:cubicBezTo>
                  <a:close/>
                  <a:moveTo>
                    <a:pt x="68742" y="17370"/>
                  </a:moveTo>
                  <a:cubicBezTo>
                    <a:pt x="66702" y="17374"/>
                    <a:pt x="64666" y="17551"/>
                    <a:pt x="62654" y="17893"/>
                  </a:cubicBezTo>
                  <a:cubicBezTo>
                    <a:pt x="38612" y="21216"/>
                    <a:pt x="20424" y="41327"/>
                    <a:pt x="19527" y="65583"/>
                  </a:cubicBezTo>
                  <a:cubicBezTo>
                    <a:pt x="19499" y="67728"/>
                    <a:pt x="19680" y="69872"/>
                    <a:pt x="20062" y="71981"/>
                  </a:cubicBezTo>
                  <a:cubicBezTo>
                    <a:pt x="21659" y="81167"/>
                    <a:pt x="26866" y="89331"/>
                    <a:pt x="34524" y="94655"/>
                  </a:cubicBezTo>
                  <a:cubicBezTo>
                    <a:pt x="42161" y="100015"/>
                    <a:pt x="51621" y="102107"/>
                    <a:pt x="60803" y="100461"/>
                  </a:cubicBezTo>
                  <a:cubicBezTo>
                    <a:pt x="85042" y="97262"/>
                    <a:pt x="103141" y="77433"/>
                    <a:pt x="104099" y="53266"/>
                  </a:cubicBezTo>
                  <a:cubicBezTo>
                    <a:pt x="104127" y="51097"/>
                    <a:pt x="103958" y="48932"/>
                    <a:pt x="103592" y="46796"/>
                  </a:cubicBezTo>
                  <a:cubicBezTo>
                    <a:pt x="102015" y="37525"/>
                    <a:pt x="96800" y="29268"/>
                    <a:pt x="89106" y="23860"/>
                  </a:cubicBezTo>
                  <a:cubicBezTo>
                    <a:pt x="83155" y="19635"/>
                    <a:pt x="76041" y="17366"/>
                    <a:pt x="68742" y="17370"/>
                  </a:cubicBezTo>
                  <a:close/>
                  <a:moveTo>
                    <a:pt x="109499" y="53407"/>
                  </a:moveTo>
                  <a:lnTo>
                    <a:pt x="109499" y="534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44"/>
            <p:cNvSpPr/>
            <p:nvPr/>
          </p:nvSpPr>
          <p:spPr>
            <a:xfrm>
              <a:off x="6098128" y="1359064"/>
              <a:ext cx="65856" cy="64755"/>
            </a:xfrm>
            <a:custGeom>
              <a:avLst/>
              <a:gdLst/>
              <a:ahLst/>
              <a:cxnLst/>
              <a:rect l="l" t="t" r="r" b="b"/>
              <a:pathLst>
                <a:path w="106650" h="104867" extrusionOk="0">
                  <a:moveTo>
                    <a:pt x="57240" y="111398"/>
                  </a:moveTo>
                  <a:cubicBezTo>
                    <a:pt x="32860" y="111398"/>
                    <a:pt x="11679" y="92824"/>
                    <a:pt x="8999" y="67865"/>
                  </a:cubicBezTo>
                  <a:cubicBezTo>
                    <a:pt x="8802" y="66046"/>
                    <a:pt x="8705" y="64215"/>
                    <a:pt x="8717" y="62384"/>
                  </a:cubicBezTo>
                  <a:cubicBezTo>
                    <a:pt x="9337" y="32958"/>
                    <a:pt x="32288" y="8856"/>
                    <a:pt x="61650" y="6803"/>
                  </a:cubicBezTo>
                  <a:cubicBezTo>
                    <a:pt x="88147" y="3987"/>
                    <a:pt x="112229" y="23345"/>
                    <a:pt x="115090" y="50051"/>
                  </a:cubicBezTo>
                  <a:cubicBezTo>
                    <a:pt x="115300" y="52031"/>
                    <a:pt x="115392" y="54023"/>
                    <a:pt x="115360" y="56014"/>
                  </a:cubicBezTo>
                  <a:lnTo>
                    <a:pt x="115360" y="56083"/>
                  </a:lnTo>
                  <a:cubicBezTo>
                    <a:pt x="114632" y="85376"/>
                    <a:pt x="91652" y="109257"/>
                    <a:pt x="62411" y="111116"/>
                  </a:cubicBezTo>
                  <a:cubicBezTo>
                    <a:pt x="60693" y="111301"/>
                    <a:pt x="58966" y="111394"/>
                    <a:pt x="57240" y="111398"/>
                  </a:cubicBezTo>
                  <a:close/>
                  <a:moveTo>
                    <a:pt x="66696" y="17358"/>
                  </a:moveTo>
                  <a:cubicBezTo>
                    <a:pt x="65336" y="17354"/>
                    <a:pt x="63976" y="17430"/>
                    <a:pt x="62624" y="17583"/>
                  </a:cubicBezTo>
                  <a:cubicBezTo>
                    <a:pt x="38594" y="19329"/>
                    <a:pt x="20149" y="38664"/>
                    <a:pt x="19541" y="62565"/>
                  </a:cubicBezTo>
                  <a:cubicBezTo>
                    <a:pt x="19525" y="63941"/>
                    <a:pt x="19601" y="65318"/>
                    <a:pt x="19766" y="66682"/>
                  </a:cubicBezTo>
                  <a:cubicBezTo>
                    <a:pt x="21992" y="87497"/>
                    <a:pt x="40751" y="102662"/>
                    <a:pt x="61469" y="100337"/>
                  </a:cubicBezTo>
                  <a:cubicBezTo>
                    <a:pt x="85427" y="98727"/>
                    <a:pt x="103844" y="79590"/>
                    <a:pt x="104524" y="55817"/>
                  </a:cubicBezTo>
                  <a:cubicBezTo>
                    <a:pt x="104552" y="54288"/>
                    <a:pt x="104479" y="52759"/>
                    <a:pt x="104311" y="51238"/>
                  </a:cubicBezTo>
                  <a:cubicBezTo>
                    <a:pt x="102242" y="32008"/>
                    <a:pt x="86038" y="17414"/>
                    <a:pt x="66696" y="17358"/>
                  </a:cubicBezTo>
                  <a:close/>
                  <a:moveTo>
                    <a:pt x="109948" y="55930"/>
                  </a:moveTo>
                  <a:lnTo>
                    <a:pt x="109948" y="559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44"/>
            <p:cNvSpPr/>
            <p:nvPr/>
          </p:nvSpPr>
          <p:spPr>
            <a:xfrm>
              <a:off x="6308278" y="1350654"/>
              <a:ext cx="65919" cy="64286"/>
            </a:xfrm>
            <a:custGeom>
              <a:avLst/>
              <a:gdLst/>
              <a:ahLst/>
              <a:cxnLst/>
              <a:rect l="l" t="t" r="r" b="b"/>
              <a:pathLst>
                <a:path w="106751" h="104107" extrusionOk="0">
                  <a:moveTo>
                    <a:pt x="60378" y="110639"/>
                  </a:moveTo>
                  <a:cubicBezTo>
                    <a:pt x="47232" y="110635"/>
                    <a:pt x="34589" y="105597"/>
                    <a:pt x="25049" y="96556"/>
                  </a:cubicBezTo>
                  <a:cubicBezTo>
                    <a:pt x="14981" y="87164"/>
                    <a:pt x="9098" y="74127"/>
                    <a:pt x="8716" y="60366"/>
                  </a:cubicBezTo>
                  <a:cubicBezTo>
                    <a:pt x="9118" y="30420"/>
                    <a:pt x="33024" y="6728"/>
                    <a:pt x="61987" y="6559"/>
                  </a:cubicBezTo>
                  <a:cubicBezTo>
                    <a:pt x="62522" y="6559"/>
                    <a:pt x="63070" y="6531"/>
                    <a:pt x="63621" y="6531"/>
                  </a:cubicBezTo>
                  <a:cubicBezTo>
                    <a:pt x="91425" y="6531"/>
                    <a:pt x="114582" y="28827"/>
                    <a:pt x="115468" y="56957"/>
                  </a:cubicBezTo>
                  <a:cubicBezTo>
                    <a:pt x="115468" y="57054"/>
                    <a:pt x="115468" y="58165"/>
                    <a:pt x="115468" y="58265"/>
                  </a:cubicBezTo>
                  <a:cubicBezTo>
                    <a:pt x="114860" y="87128"/>
                    <a:pt x="90890" y="110607"/>
                    <a:pt x="62027" y="110607"/>
                  </a:cubicBezTo>
                  <a:cubicBezTo>
                    <a:pt x="61154" y="110627"/>
                    <a:pt x="60917" y="110639"/>
                    <a:pt x="60378" y="110639"/>
                  </a:cubicBezTo>
                  <a:close/>
                  <a:moveTo>
                    <a:pt x="63496" y="17359"/>
                  </a:moveTo>
                  <a:cubicBezTo>
                    <a:pt x="63057" y="17359"/>
                    <a:pt x="62619" y="17359"/>
                    <a:pt x="62184" y="17387"/>
                  </a:cubicBezTo>
                  <a:cubicBezTo>
                    <a:pt x="38943" y="17528"/>
                    <a:pt x="19862" y="36428"/>
                    <a:pt x="19532" y="59541"/>
                  </a:cubicBezTo>
                  <a:cubicBezTo>
                    <a:pt x="19898" y="70997"/>
                    <a:pt x="24477" y="81173"/>
                    <a:pt x="32469" y="88685"/>
                  </a:cubicBezTo>
                  <a:cubicBezTo>
                    <a:pt x="40395" y="96157"/>
                    <a:pt x="50978" y="100153"/>
                    <a:pt x="61866" y="99787"/>
                  </a:cubicBezTo>
                  <a:lnTo>
                    <a:pt x="61866" y="99787"/>
                  </a:lnTo>
                  <a:cubicBezTo>
                    <a:pt x="85064" y="99787"/>
                    <a:pt x="104189" y="81072"/>
                    <a:pt x="104668" y="58044"/>
                  </a:cubicBezTo>
                  <a:lnTo>
                    <a:pt x="110080" y="58156"/>
                  </a:lnTo>
                  <a:lnTo>
                    <a:pt x="110080" y="58156"/>
                  </a:lnTo>
                  <a:lnTo>
                    <a:pt x="104668" y="57754"/>
                  </a:lnTo>
                  <a:cubicBezTo>
                    <a:pt x="104313" y="46294"/>
                    <a:pt x="99706" y="36094"/>
                    <a:pt x="91687" y="28553"/>
                  </a:cubicBezTo>
                  <a:cubicBezTo>
                    <a:pt x="84074" y="21343"/>
                    <a:pt x="73982" y="17335"/>
                    <a:pt x="63496" y="173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44"/>
            <p:cNvSpPr/>
            <p:nvPr/>
          </p:nvSpPr>
          <p:spPr>
            <a:xfrm>
              <a:off x="6518929" y="1149038"/>
              <a:ext cx="65859" cy="64204"/>
            </a:xfrm>
            <a:custGeom>
              <a:avLst/>
              <a:gdLst/>
              <a:ahLst/>
              <a:cxnLst/>
              <a:rect l="l" t="t" r="r" b="b"/>
              <a:pathLst>
                <a:path w="106654" h="103974" extrusionOk="0">
                  <a:moveTo>
                    <a:pt x="65230" y="110482"/>
                  </a:moveTo>
                  <a:cubicBezTo>
                    <a:pt x="64040" y="110538"/>
                    <a:pt x="62848" y="110494"/>
                    <a:pt x="61665" y="110353"/>
                  </a:cubicBezTo>
                  <a:cubicBezTo>
                    <a:pt x="32887" y="109367"/>
                    <a:pt x="9549" y="85888"/>
                    <a:pt x="8716" y="56913"/>
                  </a:cubicBezTo>
                  <a:cubicBezTo>
                    <a:pt x="8945" y="28968"/>
                    <a:pt x="31591" y="6531"/>
                    <a:pt x="59283" y="6531"/>
                  </a:cubicBezTo>
                  <a:cubicBezTo>
                    <a:pt x="60325" y="6531"/>
                    <a:pt x="61355" y="6531"/>
                    <a:pt x="62426" y="6632"/>
                  </a:cubicBezTo>
                  <a:cubicBezTo>
                    <a:pt x="91216" y="7774"/>
                    <a:pt x="114542" y="31378"/>
                    <a:pt x="115371" y="60353"/>
                  </a:cubicBezTo>
                  <a:lnTo>
                    <a:pt x="115371" y="60538"/>
                  </a:lnTo>
                  <a:cubicBezTo>
                    <a:pt x="115350" y="73845"/>
                    <a:pt x="110013" y="86593"/>
                    <a:pt x="100547" y="95948"/>
                  </a:cubicBezTo>
                  <a:cubicBezTo>
                    <a:pt x="91171" y="105287"/>
                    <a:pt x="78465" y="110518"/>
                    <a:pt x="65230" y="110482"/>
                  </a:cubicBezTo>
                  <a:close/>
                  <a:moveTo>
                    <a:pt x="59327" y="17355"/>
                  </a:moveTo>
                  <a:cubicBezTo>
                    <a:pt x="48873" y="17315"/>
                    <a:pt x="38830" y="21427"/>
                    <a:pt x="31406" y="28787"/>
                  </a:cubicBezTo>
                  <a:cubicBezTo>
                    <a:pt x="23867" y="36166"/>
                    <a:pt x="19594" y="46254"/>
                    <a:pt x="19540" y="56801"/>
                  </a:cubicBezTo>
                  <a:cubicBezTo>
                    <a:pt x="20204" y="79885"/>
                    <a:pt x="38963" y="98745"/>
                    <a:pt x="62229" y="99545"/>
                  </a:cubicBezTo>
                  <a:cubicBezTo>
                    <a:pt x="63371" y="99618"/>
                    <a:pt x="64285" y="99630"/>
                    <a:pt x="65218" y="99658"/>
                  </a:cubicBezTo>
                  <a:cubicBezTo>
                    <a:pt x="75600" y="99686"/>
                    <a:pt x="85567" y="95586"/>
                    <a:pt x="92922" y="88258"/>
                  </a:cubicBezTo>
                  <a:cubicBezTo>
                    <a:pt x="100321" y="80943"/>
                    <a:pt x="104505" y="70984"/>
                    <a:pt x="104551" y="60579"/>
                  </a:cubicBezTo>
                  <a:cubicBezTo>
                    <a:pt x="103847" y="37297"/>
                    <a:pt x="85100" y="18357"/>
                    <a:pt x="61834" y="17440"/>
                  </a:cubicBezTo>
                  <a:cubicBezTo>
                    <a:pt x="60848" y="17371"/>
                    <a:pt x="60116" y="17343"/>
                    <a:pt x="59327" y="173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44"/>
            <p:cNvSpPr/>
            <p:nvPr/>
          </p:nvSpPr>
          <p:spPr>
            <a:xfrm>
              <a:off x="5472593" y="1455578"/>
              <a:ext cx="64655" cy="66319"/>
            </a:xfrm>
            <a:custGeom>
              <a:avLst/>
              <a:gdLst/>
              <a:ahLst/>
              <a:cxnLst/>
              <a:rect l="l" t="t" r="r" b="b"/>
              <a:pathLst>
                <a:path w="104705" h="107399" extrusionOk="0">
                  <a:moveTo>
                    <a:pt x="49674" y="113931"/>
                  </a:moveTo>
                  <a:cubicBezTo>
                    <a:pt x="43393" y="113923"/>
                    <a:pt x="37197" y="112470"/>
                    <a:pt x="31567" y="109686"/>
                  </a:cubicBezTo>
                  <a:cubicBezTo>
                    <a:pt x="21810" y="104913"/>
                    <a:pt x="14370" y="96439"/>
                    <a:pt x="10893" y="86150"/>
                  </a:cubicBezTo>
                  <a:cubicBezTo>
                    <a:pt x="9263" y="81374"/>
                    <a:pt x="8539" y="76340"/>
                    <a:pt x="8752" y="71298"/>
                  </a:cubicBezTo>
                  <a:cubicBezTo>
                    <a:pt x="10326" y="41555"/>
                    <a:pt x="30899" y="16217"/>
                    <a:pt x="59690" y="8571"/>
                  </a:cubicBezTo>
                  <a:cubicBezTo>
                    <a:pt x="69930" y="5199"/>
                    <a:pt x="81092" y="6032"/>
                    <a:pt x="90721" y="10881"/>
                  </a:cubicBezTo>
                  <a:cubicBezTo>
                    <a:pt x="100483" y="15726"/>
                    <a:pt x="107895" y="24276"/>
                    <a:pt x="111311" y="34622"/>
                  </a:cubicBezTo>
                  <a:cubicBezTo>
                    <a:pt x="112864" y="39273"/>
                    <a:pt x="113568" y="44166"/>
                    <a:pt x="113395" y="49067"/>
                  </a:cubicBezTo>
                  <a:cubicBezTo>
                    <a:pt x="113399" y="49099"/>
                    <a:pt x="113399" y="49135"/>
                    <a:pt x="113395" y="49168"/>
                  </a:cubicBezTo>
                  <a:cubicBezTo>
                    <a:pt x="111874" y="78908"/>
                    <a:pt x="91289" y="104241"/>
                    <a:pt x="62490" y="111822"/>
                  </a:cubicBezTo>
                  <a:cubicBezTo>
                    <a:pt x="58362" y="113222"/>
                    <a:pt x="54032" y="113935"/>
                    <a:pt x="49674" y="113931"/>
                  </a:cubicBezTo>
                  <a:close/>
                  <a:moveTo>
                    <a:pt x="72337" y="17380"/>
                  </a:moveTo>
                  <a:cubicBezTo>
                    <a:pt x="69093" y="17376"/>
                    <a:pt x="65870" y="17899"/>
                    <a:pt x="62796" y="18929"/>
                  </a:cubicBezTo>
                  <a:cubicBezTo>
                    <a:pt x="38203" y="25512"/>
                    <a:pt x="20969" y="46733"/>
                    <a:pt x="19572" y="71818"/>
                  </a:cubicBezTo>
                  <a:cubicBezTo>
                    <a:pt x="19436" y="75499"/>
                    <a:pt x="19979" y="79173"/>
                    <a:pt x="21182" y="82658"/>
                  </a:cubicBezTo>
                  <a:cubicBezTo>
                    <a:pt x="23725" y="90226"/>
                    <a:pt x="29197" y="96459"/>
                    <a:pt x="36372" y="99960"/>
                  </a:cubicBezTo>
                  <a:cubicBezTo>
                    <a:pt x="43526" y="103493"/>
                    <a:pt x="51795" y="104024"/>
                    <a:pt x="59344" y="101441"/>
                  </a:cubicBezTo>
                  <a:cubicBezTo>
                    <a:pt x="83993" y="94886"/>
                    <a:pt x="101227" y="73705"/>
                    <a:pt x="102583" y="48592"/>
                  </a:cubicBezTo>
                  <a:cubicBezTo>
                    <a:pt x="102708" y="45007"/>
                    <a:pt x="102193" y="41426"/>
                    <a:pt x="101058" y="38022"/>
                  </a:cubicBezTo>
                  <a:cubicBezTo>
                    <a:pt x="96910" y="25689"/>
                    <a:pt x="85350" y="17380"/>
                    <a:pt x="72337" y="17380"/>
                  </a:cubicBezTo>
                  <a:close/>
                  <a:moveTo>
                    <a:pt x="107979" y="48862"/>
                  </a:moveTo>
                  <a:lnTo>
                    <a:pt x="107979" y="488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44"/>
            <p:cNvSpPr/>
            <p:nvPr/>
          </p:nvSpPr>
          <p:spPr>
            <a:xfrm>
              <a:off x="4691052" y="863359"/>
              <a:ext cx="1981871" cy="1345419"/>
            </a:xfrm>
            <a:custGeom>
              <a:avLst/>
              <a:gdLst/>
              <a:ahLst/>
              <a:cxnLst/>
              <a:rect l="l" t="t" r="r" b="b"/>
              <a:pathLst>
                <a:path w="3209508" h="2178816" extrusionOk="0">
                  <a:moveTo>
                    <a:pt x="3215783" y="26664"/>
                  </a:moveTo>
                  <a:lnTo>
                    <a:pt x="3215783" y="26664"/>
                  </a:lnTo>
                  <a:cubicBezTo>
                    <a:pt x="3213470" y="21063"/>
                    <a:pt x="3209145" y="16532"/>
                    <a:pt x="3203659" y="13965"/>
                  </a:cubicBezTo>
                  <a:lnTo>
                    <a:pt x="3203659" y="13965"/>
                  </a:lnTo>
                  <a:cubicBezTo>
                    <a:pt x="3201132" y="12726"/>
                    <a:pt x="3198387" y="11990"/>
                    <a:pt x="3195579" y="11801"/>
                  </a:cubicBezTo>
                  <a:cubicBezTo>
                    <a:pt x="3162962" y="9491"/>
                    <a:pt x="3146658" y="8481"/>
                    <a:pt x="3114041" y="6606"/>
                  </a:cubicBezTo>
                  <a:cubicBezTo>
                    <a:pt x="3102764" y="5648"/>
                    <a:pt x="3092847" y="14018"/>
                    <a:pt x="3091890" y="25292"/>
                  </a:cubicBezTo>
                  <a:cubicBezTo>
                    <a:pt x="3091845" y="25844"/>
                    <a:pt x="3091821" y="26399"/>
                    <a:pt x="3091817" y="26954"/>
                  </a:cubicBezTo>
                  <a:cubicBezTo>
                    <a:pt x="3092105" y="39227"/>
                    <a:pt x="3101783" y="49214"/>
                    <a:pt x="3114041" y="49890"/>
                  </a:cubicBezTo>
                  <a:lnTo>
                    <a:pt x="3141893" y="51475"/>
                  </a:lnTo>
                  <a:cubicBezTo>
                    <a:pt x="3091532" y="97528"/>
                    <a:pt x="3066262" y="120753"/>
                    <a:pt x="3015767" y="166934"/>
                  </a:cubicBezTo>
                  <a:cubicBezTo>
                    <a:pt x="2882982" y="161595"/>
                    <a:pt x="2816472" y="160585"/>
                    <a:pt x="2683852" y="162460"/>
                  </a:cubicBezTo>
                  <a:cubicBezTo>
                    <a:pt x="2677965" y="162516"/>
                    <a:pt x="2672328" y="164842"/>
                    <a:pt x="2668119" y="168954"/>
                  </a:cubicBezTo>
                  <a:cubicBezTo>
                    <a:pt x="2554982" y="281709"/>
                    <a:pt x="2443188" y="395281"/>
                    <a:pt x="2332739" y="509674"/>
                  </a:cubicBezTo>
                  <a:cubicBezTo>
                    <a:pt x="2200118" y="519053"/>
                    <a:pt x="2133879" y="525548"/>
                    <a:pt x="2001693" y="542266"/>
                  </a:cubicBezTo>
                  <a:cubicBezTo>
                    <a:pt x="1995669" y="543123"/>
                    <a:pt x="1990144" y="546089"/>
                    <a:pt x="1986104" y="550636"/>
                  </a:cubicBezTo>
                  <a:cubicBezTo>
                    <a:pt x="1877486" y="672155"/>
                    <a:pt x="1769926" y="794478"/>
                    <a:pt x="1663423" y="917607"/>
                  </a:cubicBezTo>
                  <a:cubicBezTo>
                    <a:pt x="1557597" y="833038"/>
                    <a:pt x="1450854" y="750152"/>
                    <a:pt x="1343197" y="668956"/>
                  </a:cubicBezTo>
                  <a:cubicBezTo>
                    <a:pt x="1332522" y="663000"/>
                    <a:pt x="1319067" y="666272"/>
                    <a:pt x="1312314" y="676460"/>
                  </a:cubicBezTo>
                  <a:cubicBezTo>
                    <a:pt x="1201966" y="813463"/>
                    <a:pt x="1093444" y="951857"/>
                    <a:pt x="986749" y="1091644"/>
                  </a:cubicBezTo>
                  <a:cubicBezTo>
                    <a:pt x="858313" y="1130896"/>
                    <a:pt x="794383" y="1152404"/>
                    <a:pt x="667822" y="1198866"/>
                  </a:cubicBezTo>
                  <a:cubicBezTo>
                    <a:pt x="661988" y="1201365"/>
                    <a:pt x="656982" y="1205469"/>
                    <a:pt x="653389" y="1210700"/>
                  </a:cubicBezTo>
                  <a:cubicBezTo>
                    <a:pt x="432981" y="1520296"/>
                    <a:pt x="220073" y="1834555"/>
                    <a:pt x="14670" y="2153477"/>
                  </a:cubicBezTo>
                  <a:cubicBezTo>
                    <a:pt x="6731" y="2165891"/>
                    <a:pt x="6731" y="2179600"/>
                    <a:pt x="14670" y="2184058"/>
                  </a:cubicBezTo>
                  <a:cubicBezTo>
                    <a:pt x="19358" y="2186083"/>
                    <a:pt x="24738" y="2185707"/>
                    <a:pt x="29100" y="2183048"/>
                  </a:cubicBezTo>
                  <a:cubicBezTo>
                    <a:pt x="35007" y="2179854"/>
                    <a:pt x="39980" y="2175178"/>
                    <a:pt x="43533" y="2169480"/>
                  </a:cubicBezTo>
                  <a:cubicBezTo>
                    <a:pt x="247874" y="1854303"/>
                    <a:pt x="459095" y="1544084"/>
                    <a:pt x="677202" y="1238819"/>
                  </a:cubicBezTo>
                  <a:cubicBezTo>
                    <a:pt x="803907" y="1192638"/>
                    <a:pt x="867692" y="1171279"/>
                    <a:pt x="996128" y="1132188"/>
                  </a:cubicBezTo>
                  <a:cubicBezTo>
                    <a:pt x="1002208" y="1130224"/>
                    <a:pt x="1007544" y="1126446"/>
                    <a:pt x="1011418" y="1121364"/>
                  </a:cubicBezTo>
                  <a:cubicBezTo>
                    <a:pt x="1115321" y="985713"/>
                    <a:pt x="1221147" y="851451"/>
                    <a:pt x="1328897" y="718581"/>
                  </a:cubicBezTo>
                  <a:cubicBezTo>
                    <a:pt x="1436839" y="799395"/>
                    <a:pt x="1543534" y="882036"/>
                    <a:pt x="1648978" y="966508"/>
                  </a:cubicBezTo>
                  <a:cubicBezTo>
                    <a:pt x="1659287" y="972998"/>
                    <a:pt x="1672851" y="970483"/>
                    <a:pt x="1680150" y="960734"/>
                  </a:cubicBezTo>
                  <a:cubicBezTo>
                    <a:pt x="1789634" y="834221"/>
                    <a:pt x="1900273" y="708767"/>
                    <a:pt x="2012066" y="584371"/>
                  </a:cubicBezTo>
                  <a:cubicBezTo>
                    <a:pt x="2144111" y="567918"/>
                    <a:pt x="2210492" y="561436"/>
                    <a:pt x="2343116" y="552181"/>
                  </a:cubicBezTo>
                  <a:cubicBezTo>
                    <a:pt x="2349084" y="551738"/>
                    <a:pt x="2354681" y="549119"/>
                    <a:pt x="2358845" y="544821"/>
                  </a:cubicBezTo>
                  <a:cubicBezTo>
                    <a:pt x="2469387" y="430815"/>
                    <a:pt x="2580939" y="317867"/>
                    <a:pt x="2693501" y="205977"/>
                  </a:cubicBezTo>
                  <a:cubicBezTo>
                    <a:pt x="2826415" y="204392"/>
                    <a:pt x="2892941" y="205977"/>
                    <a:pt x="3025420" y="211027"/>
                  </a:cubicBezTo>
                  <a:cubicBezTo>
                    <a:pt x="3031211" y="211361"/>
                    <a:pt x="3036889" y="209329"/>
                    <a:pt x="3041150" y="205394"/>
                  </a:cubicBezTo>
                  <a:cubicBezTo>
                    <a:pt x="3094264" y="156183"/>
                    <a:pt x="3120664" y="131794"/>
                    <a:pt x="3173770" y="83738"/>
                  </a:cubicBezTo>
                  <a:lnTo>
                    <a:pt x="3173770" y="110871"/>
                  </a:lnTo>
                  <a:cubicBezTo>
                    <a:pt x="3174110" y="123175"/>
                    <a:pt x="3183718" y="133219"/>
                    <a:pt x="3195993" y="134104"/>
                  </a:cubicBezTo>
                  <a:cubicBezTo>
                    <a:pt x="3207095" y="135223"/>
                    <a:pt x="3217003" y="127135"/>
                    <a:pt x="3218123" y="116033"/>
                  </a:cubicBezTo>
                  <a:cubicBezTo>
                    <a:pt x="3218124" y="116029"/>
                    <a:pt x="3218124" y="116025"/>
                    <a:pt x="3218124" y="116021"/>
                  </a:cubicBezTo>
                  <a:cubicBezTo>
                    <a:pt x="3218192" y="115365"/>
                    <a:pt x="3218226" y="114705"/>
                    <a:pt x="3218225" y="114045"/>
                  </a:cubicBezTo>
                  <a:lnTo>
                    <a:pt x="3218225" y="34756"/>
                  </a:lnTo>
                  <a:cubicBezTo>
                    <a:pt x="3217935" y="31928"/>
                    <a:pt x="3217106" y="29179"/>
                    <a:pt x="3215783" y="266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44"/>
            <p:cNvSpPr/>
            <p:nvPr/>
          </p:nvSpPr>
          <p:spPr>
            <a:xfrm>
              <a:off x="4686602" y="858876"/>
              <a:ext cx="1990785" cy="1354402"/>
            </a:xfrm>
            <a:custGeom>
              <a:avLst/>
              <a:gdLst/>
              <a:ahLst/>
              <a:cxnLst/>
              <a:rect l="l" t="t" r="r" b="b"/>
              <a:pathLst>
                <a:path w="3223944" h="2193363" extrusionOk="0">
                  <a:moveTo>
                    <a:pt x="28204" y="2199895"/>
                  </a:moveTo>
                  <a:cubicBezTo>
                    <a:pt x="25045" y="2199896"/>
                    <a:pt x="21919" y="2199253"/>
                    <a:pt x="19018" y="2198004"/>
                  </a:cubicBezTo>
                  <a:cubicBezTo>
                    <a:pt x="13899" y="2195187"/>
                    <a:pt x="10829" y="2190974"/>
                    <a:pt x="9473" y="2185530"/>
                  </a:cubicBezTo>
                  <a:cubicBezTo>
                    <a:pt x="7361" y="2177080"/>
                    <a:pt x="9731" y="2166393"/>
                    <a:pt x="15803" y="2156892"/>
                  </a:cubicBezTo>
                  <a:cubicBezTo>
                    <a:pt x="220332" y="1839322"/>
                    <a:pt x="435292" y="1522021"/>
                    <a:pt x="654734" y="1213810"/>
                  </a:cubicBezTo>
                  <a:cubicBezTo>
                    <a:pt x="659084" y="1207484"/>
                    <a:pt x="665144" y="1202535"/>
                    <a:pt x="672210" y="1199533"/>
                  </a:cubicBezTo>
                  <a:cubicBezTo>
                    <a:pt x="799157" y="1152901"/>
                    <a:pt x="861827" y="1131805"/>
                    <a:pt x="989635" y="1092725"/>
                  </a:cubicBezTo>
                  <a:cubicBezTo>
                    <a:pt x="1095518" y="954037"/>
                    <a:pt x="1204611" y="814926"/>
                    <a:pt x="1313902" y="679240"/>
                  </a:cubicBezTo>
                  <a:cubicBezTo>
                    <a:pt x="1322299" y="666512"/>
                    <a:pt x="1340056" y="662215"/>
                    <a:pt x="1353922" y="669953"/>
                  </a:cubicBezTo>
                  <a:cubicBezTo>
                    <a:pt x="1460211" y="750026"/>
                    <a:pt x="1566162" y="832261"/>
                    <a:pt x="1669718" y="914942"/>
                  </a:cubicBezTo>
                  <a:cubicBezTo>
                    <a:pt x="1774032" y="794377"/>
                    <a:pt x="1881069" y="672673"/>
                    <a:pt x="1987933" y="553121"/>
                  </a:cubicBezTo>
                  <a:cubicBezTo>
                    <a:pt x="1993111" y="547299"/>
                    <a:pt x="2000189" y="543501"/>
                    <a:pt x="2007903" y="542410"/>
                  </a:cubicBezTo>
                  <a:cubicBezTo>
                    <a:pt x="2139505" y="525740"/>
                    <a:pt x="2204570" y="519297"/>
                    <a:pt x="2336676" y="509926"/>
                  </a:cubicBezTo>
                  <a:cubicBezTo>
                    <a:pt x="2445673" y="397054"/>
                    <a:pt x="2557892" y="283072"/>
                    <a:pt x="2670249" y="171122"/>
                  </a:cubicBezTo>
                  <a:cubicBezTo>
                    <a:pt x="2675786" y="165670"/>
                    <a:pt x="2683226" y="162587"/>
                    <a:pt x="2690996" y="162523"/>
                  </a:cubicBezTo>
                  <a:cubicBezTo>
                    <a:pt x="2821564" y="160664"/>
                    <a:pt x="2886774" y="161525"/>
                    <a:pt x="3020304" y="166881"/>
                  </a:cubicBezTo>
                  <a:lnTo>
                    <a:pt x="3131602" y="64958"/>
                  </a:lnTo>
                  <a:lnTo>
                    <a:pt x="3120851" y="64354"/>
                  </a:lnTo>
                  <a:cubicBezTo>
                    <a:pt x="3104865" y="63401"/>
                    <a:pt x="3092260" y="50384"/>
                    <a:pt x="3091819" y="34377"/>
                  </a:cubicBezTo>
                  <a:cubicBezTo>
                    <a:pt x="3091819" y="33460"/>
                    <a:pt x="3091859" y="32727"/>
                    <a:pt x="3091903" y="31995"/>
                  </a:cubicBezTo>
                  <a:cubicBezTo>
                    <a:pt x="3092495" y="24639"/>
                    <a:pt x="3096006" y="17831"/>
                    <a:pt x="3101653" y="13083"/>
                  </a:cubicBezTo>
                  <a:cubicBezTo>
                    <a:pt x="3107245" y="8295"/>
                    <a:pt x="3114534" y="5973"/>
                    <a:pt x="3121865" y="6645"/>
                  </a:cubicBezTo>
                  <a:cubicBezTo>
                    <a:pt x="3154321" y="8508"/>
                    <a:pt x="3170637" y="9522"/>
                    <a:pt x="3203290" y="11820"/>
                  </a:cubicBezTo>
                  <a:cubicBezTo>
                    <a:pt x="3207028" y="12081"/>
                    <a:pt x="3210680" y="13063"/>
                    <a:pt x="3214046" y="14709"/>
                  </a:cubicBezTo>
                  <a:cubicBezTo>
                    <a:pt x="3221012" y="17988"/>
                    <a:pt x="3226526" y="23718"/>
                    <a:pt x="3229534" y="30804"/>
                  </a:cubicBezTo>
                  <a:cubicBezTo>
                    <a:pt x="3231195" y="34051"/>
                    <a:pt x="3232242" y="37576"/>
                    <a:pt x="3232620" y="41205"/>
                  </a:cubicBezTo>
                  <a:lnTo>
                    <a:pt x="3232660" y="121323"/>
                  </a:lnTo>
                  <a:cubicBezTo>
                    <a:pt x="3232663" y="122241"/>
                    <a:pt x="3232616" y="123158"/>
                    <a:pt x="3232519" y="124072"/>
                  </a:cubicBezTo>
                  <a:cubicBezTo>
                    <a:pt x="3230986" y="139121"/>
                    <a:pt x="3217551" y="150081"/>
                    <a:pt x="3202502" y="148564"/>
                  </a:cubicBezTo>
                  <a:cubicBezTo>
                    <a:pt x="3186583" y="147377"/>
                    <a:pt x="3174160" y="134308"/>
                    <a:pt x="3173780" y="118350"/>
                  </a:cubicBezTo>
                  <a:lnTo>
                    <a:pt x="3173780" y="107284"/>
                  </a:lnTo>
                  <a:cubicBezTo>
                    <a:pt x="3127417" y="149325"/>
                    <a:pt x="3100683" y="174043"/>
                    <a:pt x="3053287" y="217971"/>
                  </a:cubicBezTo>
                  <a:cubicBezTo>
                    <a:pt x="3047571" y="223226"/>
                    <a:pt x="3039971" y="225946"/>
                    <a:pt x="3032218" y="225512"/>
                  </a:cubicBezTo>
                  <a:cubicBezTo>
                    <a:pt x="2898628" y="220426"/>
                    <a:pt x="2831833" y="218945"/>
                    <a:pt x="2703743" y="220438"/>
                  </a:cubicBezTo>
                  <a:cubicBezTo>
                    <a:pt x="2592284" y="331237"/>
                    <a:pt x="2480454" y="444499"/>
                    <a:pt x="2371260" y="557117"/>
                  </a:cubicBezTo>
                  <a:cubicBezTo>
                    <a:pt x="2365860" y="562686"/>
                    <a:pt x="2358606" y="566082"/>
                    <a:pt x="2350868" y="566658"/>
                  </a:cubicBezTo>
                  <a:cubicBezTo>
                    <a:pt x="2219100" y="575832"/>
                    <a:pt x="2154188" y="582133"/>
                    <a:pt x="2022855" y="598466"/>
                  </a:cubicBezTo>
                  <a:cubicBezTo>
                    <a:pt x="1912100" y="721763"/>
                    <a:pt x="1801075" y="847656"/>
                    <a:pt x="1692831" y="972732"/>
                  </a:cubicBezTo>
                  <a:cubicBezTo>
                    <a:pt x="1683657" y="984992"/>
                    <a:pt x="1665731" y="988304"/>
                    <a:pt x="1652356" y="979874"/>
                  </a:cubicBezTo>
                  <a:cubicBezTo>
                    <a:pt x="1548686" y="896883"/>
                    <a:pt x="1442949" y="814946"/>
                    <a:pt x="1337352" y="735786"/>
                  </a:cubicBezTo>
                  <a:cubicBezTo>
                    <a:pt x="1231768" y="866089"/>
                    <a:pt x="1126477" y="999691"/>
                    <a:pt x="1024361" y="1133008"/>
                  </a:cubicBezTo>
                  <a:cubicBezTo>
                    <a:pt x="1019609" y="1139269"/>
                    <a:pt x="1013046" y="1143912"/>
                    <a:pt x="1005561" y="1146314"/>
                  </a:cubicBezTo>
                  <a:cubicBezTo>
                    <a:pt x="877653" y="1185265"/>
                    <a:pt x="815123" y="1206152"/>
                    <a:pt x="688977" y="1252108"/>
                  </a:cubicBezTo>
                  <a:cubicBezTo>
                    <a:pt x="472456" y="1555233"/>
                    <a:pt x="259750" y="1867657"/>
                    <a:pt x="56797" y="2180689"/>
                  </a:cubicBezTo>
                  <a:cubicBezTo>
                    <a:pt x="52580" y="2187396"/>
                    <a:pt x="46701" y="2192902"/>
                    <a:pt x="39732" y="2196672"/>
                  </a:cubicBezTo>
                  <a:cubicBezTo>
                    <a:pt x="36260" y="2198788"/>
                    <a:pt x="32272" y="2199904"/>
                    <a:pt x="28204" y="2199895"/>
                  </a:cubicBezTo>
                  <a:close/>
                  <a:moveTo>
                    <a:pt x="1339336" y="680370"/>
                  </a:moveTo>
                  <a:cubicBezTo>
                    <a:pt x="1333799" y="680390"/>
                    <a:pt x="1328633" y="683159"/>
                    <a:pt x="1325542" y="687754"/>
                  </a:cubicBezTo>
                  <a:cubicBezTo>
                    <a:pt x="1215431" y="824483"/>
                    <a:pt x="1105943" y="964129"/>
                    <a:pt x="999699" y="1103324"/>
                  </a:cubicBezTo>
                  <a:lnTo>
                    <a:pt x="998291" y="1105171"/>
                  </a:lnTo>
                  <a:lnTo>
                    <a:pt x="996077" y="1105847"/>
                  </a:lnTo>
                  <a:cubicBezTo>
                    <a:pt x="867070" y="1145280"/>
                    <a:pt x="804544" y="1166293"/>
                    <a:pt x="677533" y="1212953"/>
                  </a:cubicBezTo>
                  <a:cubicBezTo>
                    <a:pt x="673095" y="1214904"/>
                    <a:pt x="669292" y="1218063"/>
                    <a:pt x="666556" y="1222071"/>
                  </a:cubicBezTo>
                  <a:cubicBezTo>
                    <a:pt x="447187" y="1530213"/>
                    <a:pt x="232340" y="1847333"/>
                    <a:pt x="27938" y="2164691"/>
                  </a:cubicBezTo>
                  <a:cubicBezTo>
                    <a:pt x="23271" y="2172006"/>
                    <a:pt x="22611" y="2178613"/>
                    <a:pt x="23468" y="2182037"/>
                  </a:cubicBezTo>
                  <a:cubicBezTo>
                    <a:pt x="23850" y="2183558"/>
                    <a:pt x="24498" y="2184577"/>
                    <a:pt x="25416" y="2185095"/>
                  </a:cubicBezTo>
                  <a:cubicBezTo>
                    <a:pt x="27291" y="2185844"/>
                    <a:pt x="30164" y="2185659"/>
                    <a:pt x="32546" y="2184210"/>
                  </a:cubicBezTo>
                  <a:cubicBezTo>
                    <a:pt x="37483" y="2181592"/>
                    <a:pt x="41643" y="2177724"/>
                    <a:pt x="44617" y="2172992"/>
                  </a:cubicBezTo>
                  <a:cubicBezTo>
                    <a:pt x="248161" y="1859042"/>
                    <a:pt x="461431" y="1545830"/>
                    <a:pt x="678531" y="1241944"/>
                  </a:cubicBezTo>
                  <a:lnTo>
                    <a:pt x="679843" y="1240125"/>
                  </a:lnTo>
                  <a:lnTo>
                    <a:pt x="681943" y="1239365"/>
                  </a:lnTo>
                  <a:cubicBezTo>
                    <a:pt x="809780" y="1192773"/>
                    <a:pt x="872450" y="1171817"/>
                    <a:pt x="1001244" y="1132597"/>
                  </a:cubicBezTo>
                  <a:cubicBezTo>
                    <a:pt x="1005887" y="1131088"/>
                    <a:pt x="1009960" y="1128195"/>
                    <a:pt x="1012913" y="1124308"/>
                  </a:cubicBezTo>
                  <a:cubicBezTo>
                    <a:pt x="1116522" y="989032"/>
                    <a:pt x="1223390" y="853458"/>
                    <a:pt x="1330524" y="721353"/>
                  </a:cubicBezTo>
                  <a:lnTo>
                    <a:pt x="1334906" y="715969"/>
                  </a:lnTo>
                  <a:lnTo>
                    <a:pt x="1340459" y="720125"/>
                  </a:lnTo>
                  <a:cubicBezTo>
                    <a:pt x="1448031" y="800654"/>
                    <a:pt x="1555768" y="884124"/>
                    <a:pt x="1660721" y="968189"/>
                  </a:cubicBezTo>
                  <a:cubicBezTo>
                    <a:pt x="1667159" y="972213"/>
                    <a:pt x="1676603" y="970430"/>
                    <a:pt x="1681605" y="963734"/>
                  </a:cubicBezTo>
                  <a:cubicBezTo>
                    <a:pt x="1790811" y="837532"/>
                    <a:pt x="1902511" y="710867"/>
                    <a:pt x="2013931" y="586877"/>
                  </a:cubicBezTo>
                  <a:lnTo>
                    <a:pt x="2015733" y="584865"/>
                  </a:lnTo>
                  <a:lnTo>
                    <a:pt x="2018413" y="584527"/>
                  </a:lnTo>
                  <a:cubicBezTo>
                    <a:pt x="2151843" y="567897"/>
                    <a:pt x="2216895" y="561568"/>
                    <a:pt x="2349850" y="552297"/>
                  </a:cubicBezTo>
                  <a:cubicBezTo>
                    <a:pt x="2354047" y="551983"/>
                    <a:pt x="2357986" y="550136"/>
                    <a:pt x="2360911" y="547110"/>
                  </a:cubicBezTo>
                  <a:cubicBezTo>
                    <a:pt x="2470837" y="433731"/>
                    <a:pt x="2583468" y="319705"/>
                    <a:pt x="2695647" y="208177"/>
                  </a:cubicBezTo>
                  <a:lnTo>
                    <a:pt x="2697716" y="206105"/>
                  </a:lnTo>
                  <a:lnTo>
                    <a:pt x="2700649" y="206077"/>
                  </a:lnTo>
                  <a:cubicBezTo>
                    <a:pt x="2830940" y="204552"/>
                    <a:pt x="2897880" y="205976"/>
                    <a:pt x="3032931" y="211134"/>
                  </a:cubicBezTo>
                  <a:cubicBezTo>
                    <a:pt x="3036693" y="211501"/>
                    <a:pt x="3040680" y="210020"/>
                    <a:pt x="3043501" y="207412"/>
                  </a:cubicBezTo>
                  <a:cubicBezTo>
                    <a:pt x="3094885" y="159795"/>
                    <a:pt x="3121997" y="134723"/>
                    <a:pt x="3176158" y="85709"/>
                  </a:cubicBezTo>
                  <a:lnTo>
                    <a:pt x="3188229" y="74800"/>
                  </a:lnTo>
                  <a:lnTo>
                    <a:pt x="3188229" y="118193"/>
                  </a:lnTo>
                  <a:cubicBezTo>
                    <a:pt x="3188521" y="126735"/>
                    <a:pt x="3195233" y="133664"/>
                    <a:pt x="3203761" y="134232"/>
                  </a:cubicBezTo>
                  <a:cubicBezTo>
                    <a:pt x="3210817" y="135121"/>
                    <a:pt x="3217256" y="130119"/>
                    <a:pt x="3218143" y="123062"/>
                  </a:cubicBezTo>
                  <a:cubicBezTo>
                    <a:pt x="3218161" y="122921"/>
                    <a:pt x="3218177" y="122776"/>
                    <a:pt x="3218190" y="122631"/>
                  </a:cubicBezTo>
                  <a:lnTo>
                    <a:pt x="3218247" y="41990"/>
                  </a:lnTo>
                  <a:cubicBezTo>
                    <a:pt x="3217962" y="40348"/>
                    <a:pt x="3217418" y="38759"/>
                    <a:pt x="3216637" y="37286"/>
                  </a:cubicBezTo>
                  <a:lnTo>
                    <a:pt x="3216356" y="36666"/>
                  </a:lnTo>
                  <a:cubicBezTo>
                    <a:pt x="3214736" y="32735"/>
                    <a:pt x="3211699" y="29556"/>
                    <a:pt x="3207845" y="27758"/>
                  </a:cubicBezTo>
                  <a:cubicBezTo>
                    <a:pt x="3206116" y="26897"/>
                    <a:pt x="3204233" y="26382"/>
                    <a:pt x="3202304" y="26249"/>
                  </a:cubicBezTo>
                  <a:cubicBezTo>
                    <a:pt x="3169736" y="23951"/>
                    <a:pt x="3153447" y="22937"/>
                    <a:pt x="3120879" y="21062"/>
                  </a:cubicBezTo>
                  <a:cubicBezTo>
                    <a:pt x="3117113" y="20797"/>
                    <a:pt x="3113688" y="21867"/>
                    <a:pt x="3110996" y="24136"/>
                  </a:cubicBezTo>
                  <a:cubicBezTo>
                    <a:pt x="3108277" y="26394"/>
                    <a:pt x="3106581" y="29649"/>
                    <a:pt x="3106293" y="33170"/>
                  </a:cubicBezTo>
                  <a:cubicBezTo>
                    <a:pt x="3106445" y="42517"/>
                    <a:pt x="3113209" y="49507"/>
                    <a:pt x="3121651" y="49969"/>
                  </a:cubicBezTo>
                  <a:lnTo>
                    <a:pt x="3166621" y="52520"/>
                  </a:lnTo>
                  <a:lnTo>
                    <a:pt x="3025652" y="181527"/>
                  </a:lnTo>
                  <a:lnTo>
                    <a:pt x="3022678" y="181415"/>
                  </a:lnTo>
                  <a:cubicBezTo>
                    <a:pt x="2887442" y="175963"/>
                    <a:pt x="2822349" y="175073"/>
                    <a:pt x="2691157" y="176948"/>
                  </a:cubicBezTo>
                  <a:cubicBezTo>
                    <a:pt x="2687125" y="176972"/>
                    <a:pt x="2683262" y="178562"/>
                    <a:pt x="2680377" y="181374"/>
                  </a:cubicBezTo>
                  <a:cubicBezTo>
                    <a:pt x="2567477" y="293892"/>
                    <a:pt x="2454678" y="408482"/>
                    <a:pt x="2345134" y="521945"/>
                  </a:cubicBezTo>
                  <a:lnTo>
                    <a:pt x="2343219" y="523929"/>
                  </a:lnTo>
                  <a:lnTo>
                    <a:pt x="2340454" y="524126"/>
                  </a:lnTo>
                  <a:cubicBezTo>
                    <a:pt x="2206812" y="533586"/>
                    <a:pt x="2141916" y="539984"/>
                    <a:pt x="2009806" y="556719"/>
                  </a:cubicBezTo>
                  <a:cubicBezTo>
                    <a:pt x="2005517" y="557346"/>
                    <a:pt x="2001586" y="559475"/>
                    <a:pt x="1998717" y="562722"/>
                  </a:cubicBezTo>
                  <a:cubicBezTo>
                    <a:pt x="1890327" y="683976"/>
                    <a:pt x="1781785" y="807418"/>
                    <a:pt x="1676088" y="929629"/>
                  </a:cubicBezTo>
                  <a:lnTo>
                    <a:pt x="1671549" y="934860"/>
                  </a:lnTo>
                  <a:lnTo>
                    <a:pt x="1666125" y="930534"/>
                  </a:lnTo>
                  <a:cubicBezTo>
                    <a:pt x="1560963" y="846485"/>
                    <a:pt x="1453266" y="762870"/>
                    <a:pt x="1346072" y="682008"/>
                  </a:cubicBezTo>
                  <a:cubicBezTo>
                    <a:pt x="1344000" y="680905"/>
                    <a:pt x="1341682" y="680342"/>
                    <a:pt x="1339336" y="6803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44"/>
            <p:cNvSpPr/>
            <p:nvPr/>
          </p:nvSpPr>
          <p:spPr>
            <a:xfrm>
              <a:off x="4870934" y="944425"/>
              <a:ext cx="1711840" cy="984341"/>
            </a:xfrm>
            <a:custGeom>
              <a:avLst/>
              <a:gdLst/>
              <a:ahLst/>
              <a:cxnLst/>
              <a:rect l="l" t="t" r="r" b="b"/>
              <a:pathLst>
                <a:path w="2772211" h="1594075" extrusionOk="0">
                  <a:moveTo>
                    <a:pt x="98624" y="1530756"/>
                  </a:moveTo>
                  <a:cubicBezTo>
                    <a:pt x="96692" y="1559280"/>
                    <a:pt x="79458" y="1584518"/>
                    <a:pt x="53598" y="1596706"/>
                  </a:cubicBezTo>
                  <a:cubicBezTo>
                    <a:pt x="28775" y="1607385"/>
                    <a:pt x="8716" y="1595406"/>
                    <a:pt x="8716" y="1569722"/>
                  </a:cubicBezTo>
                  <a:cubicBezTo>
                    <a:pt x="10551" y="1541133"/>
                    <a:pt x="27728" y="1515783"/>
                    <a:pt x="53598" y="1503482"/>
                  </a:cubicBezTo>
                  <a:cubicBezTo>
                    <a:pt x="78565" y="1492658"/>
                    <a:pt x="98624" y="1505068"/>
                    <a:pt x="98624" y="1530756"/>
                  </a:cubicBezTo>
                  <a:close/>
                  <a:moveTo>
                    <a:pt x="376266" y="1042552"/>
                  </a:moveTo>
                  <a:cubicBezTo>
                    <a:pt x="350108" y="1053171"/>
                    <a:pt x="332367" y="1077865"/>
                    <a:pt x="330661" y="1106047"/>
                  </a:cubicBezTo>
                  <a:cubicBezTo>
                    <a:pt x="330661" y="1131880"/>
                    <a:pt x="351009" y="1145014"/>
                    <a:pt x="376262" y="1135775"/>
                  </a:cubicBezTo>
                  <a:cubicBezTo>
                    <a:pt x="402433" y="1125301"/>
                    <a:pt x="420238" y="1100700"/>
                    <a:pt x="422009" y="1072569"/>
                  </a:cubicBezTo>
                  <a:cubicBezTo>
                    <a:pt x="422025" y="1046736"/>
                    <a:pt x="401532" y="1033313"/>
                    <a:pt x="376278" y="1042552"/>
                  </a:cubicBezTo>
                  <a:close/>
                  <a:moveTo>
                    <a:pt x="1081293" y="532865"/>
                  </a:moveTo>
                  <a:cubicBezTo>
                    <a:pt x="1075064" y="514190"/>
                    <a:pt x="1054877" y="504103"/>
                    <a:pt x="1036202" y="510332"/>
                  </a:cubicBezTo>
                  <a:cubicBezTo>
                    <a:pt x="1036202" y="510332"/>
                    <a:pt x="1036202" y="510332"/>
                    <a:pt x="1036202" y="510332"/>
                  </a:cubicBezTo>
                  <a:cubicBezTo>
                    <a:pt x="1009730" y="517405"/>
                    <a:pt x="990806" y="540695"/>
                    <a:pt x="989301" y="568057"/>
                  </a:cubicBezTo>
                  <a:cubicBezTo>
                    <a:pt x="989124" y="572427"/>
                    <a:pt x="989751" y="576793"/>
                    <a:pt x="991160" y="580933"/>
                  </a:cubicBezTo>
                  <a:cubicBezTo>
                    <a:pt x="997473" y="599495"/>
                    <a:pt x="1017640" y="609426"/>
                    <a:pt x="1036202" y="603112"/>
                  </a:cubicBezTo>
                  <a:cubicBezTo>
                    <a:pt x="1036206" y="603112"/>
                    <a:pt x="1036210" y="603108"/>
                    <a:pt x="1036214" y="603108"/>
                  </a:cubicBezTo>
                  <a:cubicBezTo>
                    <a:pt x="1062707" y="596075"/>
                    <a:pt x="1081643" y="572769"/>
                    <a:pt x="1083112" y="545399"/>
                  </a:cubicBezTo>
                  <a:cubicBezTo>
                    <a:pt x="1083265" y="541146"/>
                    <a:pt x="1082649" y="536901"/>
                    <a:pt x="1081305" y="532865"/>
                  </a:cubicBezTo>
                  <a:close/>
                  <a:moveTo>
                    <a:pt x="1418085" y="798086"/>
                  </a:moveTo>
                  <a:cubicBezTo>
                    <a:pt x="1412975" y="777673"/>
                    <a:pt x="1392289" y="765272"/>
                    <a:pt x="1371876" y="770382"/>
                  </a:cubicBezTo>
                  <a:cubicBezTo>
                    <a:pt x="1371876" y="770382"/>
                    <a:pt x="1371872" y="770382"/>
                    <a:pt x="1371872" y="770382"/>
                  </a:cubicBezTo>
                  <a:cubicBezTo>
                    <a:pt x="1345238" y="775786"/>
                    <a:pt x="1325715" y="798645"/>
                    <a:pt x="1324540" y="825793"/>
                  </a:cubicBezTo>
                  <a:cubicBezTo>
                    <a:pt x="1324443" y="829310"/>
                    <a:pt x="1324838" y="832819"/>
                    <a:pt x="1325707" y="836227"/>
                  </a:cubicBezTo>
                  <a:cubicBezTo>
                    <a:pt x="1330902" y="856527"/>
                    <a:pt x="1351568" y="868780"/>
                    <a:pt x="1371872" y="863589"/>
                  </a:cubicBezTo>
                  <a:cubicBezTo>
                    <a:pt x="1398433" y="858254"/>
                    <a:pt x="1417948" y="835523"/>
                    <a:pt x="1419208" y="808463"/>
                  </a:cubicBezTo>
                  <a:cubicBezTo>
                    <a:pt x="1419312" y="804970"/>
                    <a:pt x="1418938" y="801478"/>
                    <a:pt x="1418093" y="798086"/>
                  </a:cubicBezTo>
                  <a:close/>
                  <a:moveTo>
                    <a:pt x="1757316" y="419253"/>
                  </a:moveTo>
                  <a:cubicBezTo>
                    <a:pt x="1753493" y="397029"/>
                    <a:pt x="1732376" y="382109"/>
                    <a:pt x="1710149" y="385936"/>
                  </a:cubicBezTo>
                  <a:cubicBezTo>
                    <a:pt x="1710149" y="385936"/>
                    <a:pt x="1710145" y="385936"/>
                    <a:pt x="1710141" y="385936"/>
                  </a:cubicBezTo>
                  <a:cubicBezTo>
                    <a:pt x="1683584" y="389698"/>
                    <a:pt x="1663533" y="411945"/>
                    <a:pt x="1662539" y="438752"/>
                  </a:cubicBezTo>
                  <a:cubicBezTo>
                    <a:pt x="1662511" y="441283"/>
                    <a:pt x="1662716" y="443814"/>
                    <a:pt x="1663159" y="446305"/>
                  </a:cubicBezTo>
                  <a:cubicBezTo>
                    <a:pt x="1667058" y="468355"/>
                    <a:pt x="1688094" y="483074"/>
                    <a:pt x="1710149" y="479175"/>
                  </a:cubicBezTo>
                  <a:cubicBezTo>
                    <a:pt x="1736706" y="475670"/>
                    <a:pt x="1756873" y="453540"/>
                    <a:pt x="1757903" y="426773"/>
                  </a:cubicBezTo>
                  <a:cubicBezTo>
                    <a:pt x="1757944" y="424254"/>
                    <a:pt x="1757751" y="421735"/>
                    <a:pt x="1757324" y="419253"/>
                  </a:cubicBezTo>
                  <a:close/>
                  <a:moveTo>
                    <a:pt x="2098603" y="390382"/>
                  </a:moveTo>
                  <a:cubicBezTo>
                    <a:pt x="2095730" y="366645"/>
                    <a:pt x="2074162" y="349729"/>
                    <a:pt x="2050426" y="352598"/>
                  </a:cubicBezTo>
                  <a:cubicBezTo>
                    <a:pt x="2023913" y="354518"/>
                    <a:pt x="2003186" y="376246"/>
                    <a:pt x="2002514" y="402820"/>
                  </a:cubicBezTo>
                  <a:cubicBezTo>
                    <a:pt x="2002502" y="404445"/>
                    <a:pt x="2002587" y="406067"/>
                    <a:pt x="2002760" y="407684"/>
                  </a:cubicBezTo>
                  <a:cubicBezTo>
                    <a:pt x="2005311" y="431457"/>
                    <a:pt x="2026649" y="448663"/>
                    <a:pt x="2050422" y="446112"/>
                  </a:cubicBezTo>
                  <a:cubicBezTo>
                    <a:pt x="2050422" y="446112"/>
                    <a:pt x="2050426" y="446112"/>
                    <a:pt x="2050426" y="446112"/>
                  </a:cubicBezTo>
                  <a:cubicBezTo>
                    <a:pt x="2077172" y="444615"/>
                    <a:pt x="2098277" y="422818"/>
                    <a:pt x="2098913" y="396035"/>
                  </a:cubicBezTo>
                  <a:cubicBezTo>
                    <a:pt x="2098937" y="394148"/>
                    <a:pt x="2098832" y="392257"/>
                    <a:pt x="2098611" y="390382"/>
                  </a:cubicBezTo>
                  <a:close/>
                  <a:moveTo>
                    <a:pt x="2439628" y="52278"/>
                  </a:moveTo>
                  <a:cubicBezTo>
                    <a:pt x="2439145" y="26538"/>
                    <a:pt x="2417888" y="6061"/>
                    <a:pt x="2392147" y="6539"/>
                  </a:cubicBezTo>
                  <a:cubicBezTo>
                    <a:pt x="2365920" y="6692"/>
                    <a:pt x="2344626" y="27793"/>
                    <a:pt x="2344236" y="54020"/>
                  </a:cubicBezTo>
                  <a:lnTo>
                    <a:pt x="2344236" y="54177"/>
                  </a:lnTo>
                  <a:cubicBezTo>
                    <a:pt x="2344719" y="79837"/>
                    <a:pt x="2365908" y="100246"/>
                    <a:pt x="2391568" y="99767"/>
                  </a:cubicBezTo>
                  <a:cubicBezTo>
                    <a:pt x="2417719" y="99771"/>
                    <a:pt x="2439073" y="78863"/>
                    <a:pt x="2439624" y="52721"/>
                  </a:cubicBezTo>
                  <a:cubicBezTo>
                    <a:pt x="2439640" y="52572"/>
                    <a:pt x="2439636" y="52427"/>
                    <a:pt x="2439636" y="52278"/>
                  </a:cubicBezTo>
                  <a:close/>
                  <a:moveTo>
                    <a:pt x="2733016" y="11734"/>
                  </a:moveTo>
                  <a:cubicBezTo>
                    <a:pt x="2732211" y="11686"/>
                    <a:pt x="2731406" y="11662"/>
                    <a:pt x="2730626" y="11654"/>
                  </a:cubicBezTo>
                  <a:cubicBezTo>
                    <a:pt x="2705680" y="11460"/>
                    <a:pt x="2685299" y="31523"/>
                    <a:pt x="2685104" y="56471"/>
                  </a:cubicBezTo>
                  <a:cubicBezTo>
                    <a:pt x="2685851" y="82666"/>
                    <a:pt x="2706827" y="103766"/>
                    <a:pt x="2733016" y="104672"/>
                  </a:cubicBezTo>
                  <a:cubicBezTo>
                    <a:pt x="2734018" y="104744"/>
                    <a:pt x="2735028" y="104780"/>
                    <a:pt x="2736018" y="104785"/>
                  </a:cubicBezTo>
                  <a:cubicBezTo>
                    <a:pt x="2760723" y="104881"/>
                    <a:pt x="2780830" y="84931"/>
                    <a:pt x="2780927" y="60225"/>
                  </a:cubicBezTo>
                  <a:cubicBezTo>
                    <a:pt x="2780191" y="33982"/>
                    <a:pt x="2759257" y="12788"/>
                    <a:pt x="2733024" y="117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44"/>
            <p:cNvSpPr/>
            <p:nvPr/>
          </p:nvSpPr>
          <p:spPr>
            <a:xfrm>
              <a:off x="4867592" y="1862284"/>
              <a:ext cx="62199" cy="69049"/>
            </a:xfrm>
            <a:custGeom>
              <a:avLst/>
              <a:gdLst/>
              <a:ahLst/>
              <a:cxnLst/>
              <a:rect l="l" t="t" r="r" b="b"/>
              <a:pathLst>
                <a:path w="100727" h="111821" extrusionOk="0">
                  <a:moveTo>
                    <a:pt x="41639" y="118353"/>
                  </a:moveTo>
                  <a:cubicBezTo>
                    <a:pt x="34847" y="118353"/>
                    <a:pt x="28618" y="116635"/>
                    <a:pt x="23415" y="113210"/>
                  </a:cubicBezTo>
                  <a:cubicBezTo>
                    <a:pt x="13931" y="106965"/>
                    <a:pt x="8716" y="95908"/>
                    <a:pt x="8716" y="82106"/>
                  </a:cubicBezTo>
                  <a:cubicBezTo>
                    <a:pt x="10692" y="51228"/>
                    <a:pt x="29068" y="24099"/>
                    <a:pt x="56692" y="10982"/>
                  </a:cubicBezTo>
                  <a:cubicBezTo>
                    <a:pt x="71037" y="4793"/>
                    <a:pt x="84412" y="5075"/>
                    <a:pt x="94556" y="11726"/>
                  </a:cubicBezTo>
                  <a:cubicBezTo>
                    <a:pt x="104169" y="18039"/>
                    <a:pt x="109444" y="29189"/>
                    <a:pt x="109444" y="43140"/>
                  </a:cubicBezTo>
                  <a:cubicBezTo>
                    <a:pt x="109444" y="43269"/>
                    <a:pt x="109444" y="43381"/>
                    <a:pt x="109444" y="43506"/>
                  </a:cubicBezTo>
                  <a:cubicBezTo>
                    <a:pt x="107376" y="73986"/>
                    <a:pt x="88963" y="100958"/>
                    <a:pt x="61331" y="113987"/>
                  </a:cubicBezTo>
                  <a:cubicBezTo>
                    <a:pt x="54535" y="116904"/>
                    <a:pt x="47856" y="118353"/>
                    <a:pt x="41639" y="118353"/>
                  </a:cubicBezTo>
                  <a:close/>
                  <a:moveTo>
                    <a:pt x="76336" y="17355"/>
                  </a:moveTo>
                  <a:cubicBezTo>
                    <a:pt x="71672" y="17355"/>
                    <a:pt x="66542" y="18526"/>
                    <a:pt x="61170" y="20852"/>
                  </a:cubicBezTo>
                  <a:cubicBezTo>
                    <a:pt x="37152" y="32336"/>
                    <a:pt x="21222" y="55911"/>
                    <a:pt x="19528" y="82480"/>
                  </a:cubicBezTo>
                  <a:cubicBezTo>
                    <a:pt x="19528" y="92174"/>
                    <a:pt x="23037" y="100012"/>
                    <a:pt x="29362" y="104181"/>
                  </a:cubicBezTo>
                  <a:cubicBezTo>
                    <a:pt x="36368" y="108804"/>
                    <a:pt x="46133" y="108776"/>
                    <a:pt x="56873" y="104141"/>
                  </a:cubicBezTo>
                  <a:cubicBezTo>
                    <a:pt x="80810" y="92785"/>
                    <a:pt x="96773" y="69407"/>
                    <a:pt x="98632" y="42979"/>
                  </a:cubicBezTo>
                  <a:cubicBezTo>
                    <a:pt x="98588" y="32887"/>
                    <a:pt x="95039" y="25008"/>
                    <a:pt x="88609" y="20796"/>
                  </a:cubicBezTo>
                  <a:cubicBezTo>
                    <a:pt x="85128" y="18490"/>
                    <a:pt x="80967" y="17335"/>
                    <a:pt x="76336" y="17335"/>
                  </a:cubicBezTo>
                  <a:close/>
                  <a:moveTo>
                    <a:pt x="104044" y="43160"/>
                  </a:moveTo>
                  <a:lnTo>
                    <a:pt x="104044" y="431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44"/>
            <p:cNvSpPr/>
            <p:nvPr/>
          </p:nvSpPr>
          <p:spPr>
            <a:xfrm>
              <a:off x="5066242" y="1578494"/>
              <a:ext cx="63095" cy="67903"/>
            </a:xfrm>
            <a:custGeom>
              <a:avLst/>
              <a:gdLst/>
              <a:ahLst/>
              <a:cxnLst/>
              <a:rect l="l" t="t" r="r" b="b"/>
              <a:pathLst>
                <a:path w="102178" h="109964" extrusionOk="0">
                  <a:moveTo>
                    <a:pt x="44069" y="116496"/>
                  </a:moveTo>
                  <a:cubicBezTo>
                    <a:pt x="36424" y="116496"/>
                    <a:pt x="29467" y="114424"/>
                    <a:pt x="23604" y="110323"/>
                  </a:cubicBezTo>
                  <a:cubicBezTo>
                    <a:pt x="14007" y="103616"/>
                    <a:pt x="8716" y="92268"/>
                    <a:pt x="8716" y="78386"/>
                  </a:cubicBezTo>
                  <a:cubicBezTo>
                    <a:pt x="10547" y="47974"/>
                    <a:pt x="29768" y="21212"/>
                    <a:pt x="57702" y="9869"/>
                  </a:cubicBezTo>
                  <a:cubicBezTo>
                    <a:pt x="72135" y="4570"/>
                    <a:pt x="85635" y="5612"/>
                    <a:pt x="95851" y="12770"/>
                  </a:cubicBezTo>
                  <a:cubicBezTo>
                    <a:pt x="105549" y="19550"/>
                    <a:pt x="110888" y="30966"/>
                    <a:pt x="110888" y="44904"/>
                  </a:cubicBezTo>
                  <a:cubicBezTo>
                    <a:pt x="110896" y="45017"/>
                    <a:pt x="110896" y="45130"/>
                    <a:pt x="110888" y="45242"/>
                  </a:cubicBezTo>
                  <a:cubicBezTo>
                    <a:pt x="108901" y="75429"/>
                    <a:pt x="89808" y="101813"/>
                    <a:pt x="61758" y="113140"/>
                  </a:cubicBezTo>
                  <a:cubicBezTo>
                    <a:pt x="55626" y="115381"/>
                    <a:pt x="49662" y="116496"/>
                    <a:pt x="44069" y="116496"/>
                  </a:cubicBezTo>
                  <a:close/>
                  <a:moveTo>
                    <a:pt x="75185" y="17365"/>
                  </a:moveTo>
                  <a:cubicBezTo>
                    <a:pt x="70538" y="17430"/>
                    <a:pt x="65938" y="18311"/>
                    <a:pt x="61601" y="19973"/>
                  </a:cubicBezTo>
                  <a:cubicBezTo>
                    <a:pt x="37683" y="29682"/>
                    <a:pt x="21109" y="52767"/>
                    <a:pt x="19532" y="78720"/>
                  </a:cubicBezTo>
                  <a:cubicBezTo>
                    <a:pt x="19532" y="88639"/>
                    <a:pt x="23198" y="96827"/>
                    <a:pt x="29805" y="101467"/>
                  </a:cubicBezTo>
                  <a:cubicBezTo>
                    <a:pt x="36995" y="106456"/>
                    <a:pt x="46958" y="107004"/>
                    <a:pt x="57879" y="103028"/>
                  </a:cubicBezTo>
                  <a:cubicBezTo>
                    <a:pt x="81768" y="93476"/>
                    <a:pt x="98382" y="70588"/>
                    <a:pt x="100072" y="44743"/>
                  </a:cubicBezTo>
                  <a:cubicBezTo>
                    <a:pt x="100032" y="34511"/>
                    <a:pt x="96338" y="26322"/>
                    <a:pt x="89659" y="21643"/>
                  </a:cubicBezTo>
                  <a:cubicBezTo>
                    <a:pt x="85587" y="18790"/>
                    <a:pt x="80653" y="17365"/>
                    <a:pt x="75185" y="17365"/>
                  </a:cubicBezTo>
                  <a:close/>
                  <a:moveTo>
                    <a:pt x="105484" y="44904"/>
                  </a:moveTo>
                  <a:lnTo>
                    <a:pt x="105484" y="4490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44"/>
            <p:cNvSpPr/>
            <p:nvPr/>
          </p:nvSpPr>
          <p:spPr>
            <a:xfrm>
              <a:off x="5472593" y="1250785"/>
              <a:ext cx="64655" cy="66316"/>
            </a:xfrm>
            <a:custGeom>
              <a:avLst/>
              <a:gdLst/>
              <a:ahLst/>
              <a:cxnLst/>
              <a:rect l="l" t="t" r="r" b="b"/>
              <a:pathLst>
                <a:path w="104705" h="107395" extrusionOk="0">
                  <a:moveTo>
                    <a:pt x="49674" y="113927"/>
                  </a:moveTo>
                  <a:cubicBezTo>
                    <a:pt x="43393" y="113923"/>
                    <a:pt x="37197" y="112470"/>
                    <a:pt x="31567" y="109686"/>
                  </a:cubicBezTo>
                  <a:cubicBezTo>
                    <a:pt x="21810" y="104913"/>
                    <a:pt x="14370" y="96439"/>
                    <a:pt x="10893" y="86150"/>
                  </a:cubicBezTo>
                  <a:cubicBezTo>
                    <a:pt x="9263" y="81374"/>
                    <a:pt x="8539" y="76340"/>
                    <a:pt x="8752" y="71299"/>
                  </a:cubicBezTo>
                  <a:cubicBezTo>
                    <a:pt x="10326" y="41555"/>
                    <a:pt x="30899" y="16217"/>
                    <a:pt x="59690" y="8571"/>
                  </a:cubicBezTo>
                  <a:cubicBezTo>
                    <a:pt x="69930" y="5200"/>
                    <a:pt x="81092" y="6032"/>
                    <a:pt x="90721" y="10881"/>
                  </a:cubicBezTo>
                  <a:cubicBezTo>
                    <a:pt x="100483" y="15726"/>
                    <a:pt x="107895" y="24276"/>
                    <a:pt x="111311" y="34622"/>
                  </a:cubicBezTo>
                  <a:cubicBezTo>
                    <a:pt x="112864" y="39273"/>
                    <a:pt x="113568" y="44166"/>
                    <a:pt x="113395" y="49067"/>
                  </a:cubicBezTo>
                  <a:cubicBezTo>
                    <a:pt x="113399" y="49099"/>
                    <a:pt x="113399" y="49135"/>
                    <a:pt x="113395" y="49168"/>
                  </a:cubicBezTo>
                  <a:cubicBezTo>
                    <a:pt x="111862" y="78908"/>
                    <a:pt x="91269" y="104237"/>
                    <a:pt x="62470" y="111806"/>
                  </a:cubicBezTo>
                  <a:cubicBezTo>
                    <a:pt x="58350" y="113211"/>
                    <a:pt x="54028" y="113927"/>
                    <a:pt x="49674" y="113927"/>
                  </a:cubicBezTo>
                  <a:close/>
                  <a:moveTo>
                    <a:pt x="72337" y="17380"/>
                  </a:moveTo>
                  <a:cubicBezTo>
                    <a:pt x="69093" y="17375"/>
                    <a:pt x="65870" y="17899"/>
                    <a:pt x="62796" y="18929"/>
                  </a:cubicBezTo>
                  <a:cubicBezTo>
                    <a:pt x="38203" y="25512"/>
                    <a:pt x="20969" y="46733"/>
                    <a:pt x="19572" y="71818"/>
                  </a:cubicBezTo>
                  <a:cubicBezTo>
                    <a:pt x="19436" y="75499"/>
                    <a:pt x="19979" y="79173"/>
                    <a:pt x="21182" y="82658"/>
                  </a:cubicBezTo>
                  <a:cubicBezTo>
                    <a:pt x="23725" y="90227"/>
                    <a:pt x="29197" y="96459"/>
                    <a:pt x="36372" y="99960"/>
                  </a:cubicBezTo>
                  <a:cubicBezTo>
                    <a:pt x="43526" y="103501"/>
                    <a:pt x="51795" y="104032"/>
                    <a:pt x="59344" y="101441"/>
                  </a:cubicBezTo>
                  <a:cubicBezTo>
                    <a:pt x="83993" y="94886"/>
                    <a:pt x="101227" y="73705"/>
                    <a:pt x="102583" y="48592"/>
                  </a:cubicBezTo>
                  <a:cubicBezTo>
                    <a:pt x="102708" y="45007"/>
                    <a:pt x="102193" y="41426"/>
                    <a:pt x="101058" y="38022"/>
                  </a:cubicBezTo>
                  <a:cubicBezTo>
                    <a:pt x="96910" y="25689"/>
                    <a:pt x="85350" y="17380"/>
                    <a:pt x="72337" y="17380"/>
                  </a:cubicBezTo>
                  <a:close/>
                  <a:moveTo>
                    <a:pt x="107979" y="48862"/>
                  </a:moveTo>
                  <a:lnTo>
                    <a:pt x="107979" y="488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44"/>
            <p:cNvSpPr/>
            <p:nvPr/>
          </p:nvSpPr>
          <p:spPr>
            <a:xfrm>
              <a:off x="5679456" y="1411655"/>
              <a:ext cx="65165" cy="65729"/>
            </a:xfrm>
            <a:custGeom>
              <a:avLst/>
              <a:gdLst/>
              <a:ahLst/>
              <a:cxnLst/>
              <a:rect l="l" t="t" r="r" b="b"/>
              <a:pathLst>
                <a:path w="105530" h="106444" extrusionOk="0">
                  <a:moveTo>
                    <a:pt x="52012" y="112976"/>
                  </a:moveTo>
                  <a:cubicBezTo>
                    <a:pt x="44246" y="112964"/>
                    <a:pt x="36625" y="110855"/>
                    <a:pt x="29958" y="106872"/>
                  </a:cubicBezTo>
                  <a:cubicBezTo>
                    <a:pt x="20043" y="101033"/>
                    <a:pt x="12876" y="91469"/>
                    <a:pt x="10060" y="80315"/>
                  </a:cubicBezTo>
                  <a:cubicBezTo>
                    <a:pt x="9070" y="76420"/>
                    <a:pt x="8623" y="72408"/>
                    <a:pt x="8732" y="68392"/>
                  </a:cubicBezTo>
                  <a:cubicBezTo>
                    <a:pt x="9943" y="38705"/>
                    <a:pt x="31281" y="13689"/>
                    <a:pt x="60406" y="7814"/>
                  </a:cubicBezTo>
                  <a:cubicBezTo>
                    <a:pt x="83406" y="2052"/>
                    <a:pt x="107126" y="16244"/>
                    <a:pt x="112944" y="39509"/>
                  </a:cubicBezTo>
                  <a:cubicBezTo>
                    <a:pt x="113914" y="43388"/>
                    <a:pt x="114345" y="47380"/>
                    <a:pt x="114228" y="51376"/>
                  </a:cubicBezTo>
                  <a:lnTo>
                    <a:pt x="114228" y="51472"/>
                  </a:lnTo>
                  <a:cubicBezTo>
                    <a:pt x="112880" y="81031"/>
                    <a:pt x="91550" y="105862"/>
                    <a:pt x="62534" y="111652"/>
                  </a:cubicBezTo>
                  <a:cubicBezTo>
                    <a:pt x="59098" y="112533"/>
                    <a:pt x="55561" y="112976"/>
                    <a:pt x="52012" y="112976"/>
                  </a:cubicBezTo>
                  <a:close/>
                  <a:moveTo>
                    <a:pt x="70715" y="17382"/>
                  </a:moveTo>
                  <a:cubicBezTo>
                    <a:pt x="68039" y="17387"/>
                    <a:pt x="65375" y="17716"/>
                    <a:pt x="62780" y="18368"/>
                  </a:cubicBezTo>
                  <a:cubicBezTo>
                    <a:pt x="38299" y="23346"/>
                    <a:pt x="20614" y="44048"/>
                    <a:pt x="19556" y="68779"/>
                  </a:cubicBezTo>
                  <a:cubicBezTo>
                    <a:pt x="19483" y="71760"/>
                    <a:pt x="19814" y="74738"/>
                    <a:pt x="20542" y="77631"/>
                  </a:cubicBezTo>
                  <a:cubicBezTo>
                    <a:pt x="22658" y="86000"/>
                    <a:pt x="28038" y="93171"/>
                    <a:pt x="35482" y="97545"/>
                  </a:cubicBezTo>
                  <a:cubicBezTo>
                    <a:pt x="42894" y="101971"/>
                    <a:pt x="51775" y="103246"/>
                    <a:pt x="60132" y="101082"/>
                  </a:cubicBezTo>
                  <a:cubicBezTo>
                    <a:pt x="84569" y="96181"/>
                    <a:pt x="102241" y="75619"/>
                    <a:pt x="103396" y="51009"/>
                  </a:cubicBezTo>
                  <a:cubicBezTo>
                    <a:pt x="103484" y="48020"/>
                    <a:pt x="103163" y="45034"/>
                    <a:pt x="102438" y="42133"/>
                  </a:cubicBezTo>
                  <a:cubicBezTo>
                    <a:pt x="98777" y="27595"/>
                    <a:pt x="85707" y="17399"/>
                    <a:pt x="70715" y="17382"/>
                  </a:cubicBezTo>
                  <a:close/>
                  <a:moveTo>
                    <a:pt x="108808" y="51219"/>
                  </a:moveTo>
                  <a:lnTo>
                    <a:pt x="108808" y="51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44"/>
            <p:cNvSpPr/>
            <p:nvPr/>
          </p:nvSpPr>
          <p:spPr>
            <a:xfrm>
              <a:off x="5888005" y="1174794"/>
              <a:ext cx="65579" cy="65028"/>
            </a:xfrm>
            <a:custGeom>
              <a:avLst/>
              <a:gdLst/>
              <a:ahLst/>
              <a:cxnLst/>
              <a:rect l="l" t="t" r="r" b="b"/>
              <a:pathLst>
                <a:path w="106200" h="105308" extrusionOk="0">
                  <a:moveTo>
                    <a:pt x="54534" y="111840"/>
                  </a:moveTo>
                  <a:cubicBezTo>
                    <a:pt x="45154" y="111824"/>
                    <a:pt x="36008" y="108918"/>
                    <a:pt x="28335" y="103523"/>
                  </a:cubicBezTo>
                  <a:cubicBezTo>
                    <a:pt x="18324" y="96561"/>
                    <a:pt x="11515" y="85886"/>
                    <a:pt x="9423" y="73871"/>
                  </a:cubicBezTo>
                  <a:cubicBezTo>
                    <a:pt x="8920" y="71046"/>
                    <a:pt x="8687" y="68185"/>
                    <a:pt x="8719" y="65316"/>
                  </a:cubicBezTo>
                  <a:cubicBezTo>
                    <a:pt x="9737" y="35838"/>
                    <a:pt x="31771" y="11345"/>
                    <a:pt x="60976" y="7221"/>
                  </a:cubicBezTo>
                  <a:cubicBezTo>
                    <a:pt x="86048" y="2835"/>
                    <a:pt x="109922" y="19831"/>
                    <a:pt x="114247" y="44972"/>
                  </a:cubicBezTo>
                  <a:cubicBezTo>
                    <a:pt x="114734" y="47789"/>
                    <a:pt x="114955" y="50642"/>
                    <a:pt x="114911" y="53498"/>
                  </a:cubicBezTo>
                  <a:lnTo>
                    <a:pt x="114911" y="53627"/>
                  </a:lnTo>
                  <a:cubicBezTo>
                    <a:pt x="113829" y="83049"/>
                    <a:pt x="91641" y="107381"/>
                    <a:pt x="62441" y="111168"/>
                  </a:cubicBezTo>
                  <a:cubicBezTo>
                    <a:pt x="59829" y="111622"/>
                    <a:pt x="57186" y="111848"/>
                    <a:pt x="54534" y="111840"/>
                  </a:cubicBezTo>
                  <a:close/>
                  <a:moveTo>
                    <a:pt x="68742" y="17361"/>
                  </a:moveTo>
                  <a:cubicBezTo>
                    <a:pt x="66702" y="17369"/>
                    <a:pt x="64666" y="17542"/>
                    <a:pt x="62654" y="17880"/>
                  </a:cubicBezTo>
                  <a:cubicBezTo>
                    <a:pt x="38612" y="21207"/>
                    <a:pt x="20428" y="41314"/>
                    <a:pt x="19527" y="65566"/>
                  </a:cubicBezTo>
                  <a:cubicBezTo>
                    <a:pt x="19499" y="67711"/>
                    <a:pt x="19680" y="69855"/>
                    <a:pt x="20062" y="71968"/>
                  </a:cubicBezTo>
                  <a:cubicBezTo>
                    <a:pt x="21659" y="81154"/>
                    <a:pt x="26866" y="89318"/>
                    <a:pt x="34524" y="94642"/>
                  </a:cubicBezTo>
                  <a:cubicBezTo>
                    <a:pt x="42157" y="99998"/>
                    <a:pt x="51613" y="102090"/>
                    <a:pt x="60791" y="100448"/>
                  </a:cubicBezTo>
                  <a:cubicBezTo>
                    <a:pt x="85030" y="97249"/>
                    <a:pt x="103129" y="77420"/>
                    <a:pt x="104087" y="53249"/>
                  </a:cubicBezTo>
                  <a:cubicBezTo>
                    <a:pt x="104115" y="51084"/>
                    <a:pt x="103946" y="48919"/>
                    <a:pt x="103580" y="46783"/>
                  </a:cubicBezTo>
                  <a:cubicBezTo>
                    <a:pt x="101999" y="37512"/>
                    <a:pt x="96784" y="29259"/>
                    <a:pt x="89094" y="23847"/>
                  </a:cubicBezTo>
                  <a:cubicBezTo>
                    <a:pt x="83147" y="19630"/>
                    <a:pt x="76033" y="17365"/>
                    <a:pt x="68742" y="17369"/>
                  </a:cubicBezTo>
                  <a:close/>
                  <a:moveTo>
                    <a:pt x="109499" y="53394"/>
                  </a:moveTo>
                  <a:lnTo>
                    <a:pt x="109499" y="533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44"/>
            <p:cNvSpPr/>
            <p:nvPr/>
          </p:nvSpPr>
          <p:spPr>
            <a:xfrm>
              <a:off x="6097765" y="1154399"/>
              <a:ext cx="66210" cy="64802"/>
            </a:xfrm>
            <a:custGeom>
              <a:avLst/>
              <a:gdLst/>
              <a:ahLst/>
              <a:cxnLst/>
              <a:rect l="l" t="t" r="r" b="b"/>
              <a:pathLst>
                <a:path w="107222" h="104943" extrusionOk="0">
                  <a:moveTo>
                    <a:pt x="57224" y="111475"/>
                  </a:moveTo>
                  <a:cubicBezTo>
                    <a:pt x="46163" y="111455"/>
                    <a:pt x="35443" y="107640"/>
                    <a:pt x="26852" y="100667"/>
                  </a:cubicBezTo>
                  <a:cubicBezTo>
                    <a:pt x="16777" y="92575"/>
                    <a:pt x="10347" y="80793"/>
                    <a:pt x="8999" y="67941"/>
                  </a:cubicBezTo>
                  <a:cubicBezTo>
                    <a:pt x="8797" y="66123"/>
                    <a:pt x="8705" y="64292"/>
                    <a:pt x="8717" y="62461"/>
                  </a:cubicBezTo>
                  <a:cubicBezTo>
                    <a:pt x="9321" y="33027"/>
                    <a:pt x="32280" y="8920"/>
                    <a:pt x="61650" y="6880"/>
                  </a:cubicBezTo>
                  <a:cubicBezTo>
                    <a:pt x="74398" y="5335"/>
                    <a:pt x="87230" y="8960"/>
                    <a:pt x="97289" y="16940"/>
                  </a:cubicBezTo>
                  <a:cubicBezTo>
                    <a:pt x="107485" y="24883"/>
                    <a:pt x="114076" y="36584"/>
                    <a:pt x="115581" y="49424"/>
                  </a:cubicBezTo>
                  <a:cubicBezTo>
                    <a:pt x="115839" y="51540"/>
                    <a:pt x="115959" y="53677"/>
                    <a:pt x="115935" y="55810"/>
                  </a:cubicBezTo>
                  <a:lnTo>
                    <a:pt x="115935" y="55850"/>
                  </a:lnTo>
                  <a:cubicBezTo>
                    <a:pt x="115231" y="85248"/>
                    <a:pt x="91696" y="109560"/>
                    <a:pt x="62338" y="111193"/>
                  </a:cubicBezTo>
                  <a:cubicBezTo>
                    <a:pt x="60640" y="111378"/>
                    <a:pt x="58934" y="111475"/>
                    <a:pt x="57224" y="111475"/>
                  </a:cubicBezTo>
                  <a:close/>
                  <a:moveTo>
                    <a:pt x="67328" y="17378"/>
                  </a:moveTo>
                  <a:cubicBezTo>
                    <a:pt x="65779" y="17378"/>
                    <a:pt x="64229" y="17475"/>
                    <a:pt x="62692" y="17660"/>
                  </a:cubicBezTo>
                  <a:cubicBezTo>
                    <a:pt x="38594" y="19406"/>
                    <a:pt x="20145" y="38741"/>
                    <a:pt x="19537" y="62642"/>
                  </a:cubicBezTo>
                  <a:cubicBezTo>
                    <a:pt x="19525" y="64014"/>
                    <a:pt x="19597" y="65386"/>
                    <a:pt x="19762" y="66746"/>
                  </a:cubicBezTo>
                  <a:cubicBezTo>
                    <a:pt x="22004" y="87573"/>
                    <a:pt x="40791" y="102739"/>
                    <a:pt x="61465" y="100414"/>
                  </a:cubicBezTo>
                  <a:cubicBezTo>
                    <a:pt x="85495" y="99061"/>
                    <a:pt x="104520" y="79401"/>
                    <a:pt x="105111" y="55612"/>
                  </a:cubicBezTo>
                  <a:cubicBezTo>
                    <a:pt x="105135" y="53979"/>
                    <a:pt x="105043" y="52341"/>
                    <a:pt x="104842" y="50720"/>
                  </a:cubicBezTo>
                  <a:cubicBezTo>
                    <a:pt x="103667" y="40732"/>
                    <a:pt x="98540" y="31635"/>
                    <a:pt x="90609" y="25454"/>
                  </a:cubicBezTo>
                  <a:cubicBezTo>
                    <a:pt x="83978" y="20223"/>
                    <a:pt x="75782" y="17382"/>
                    <a:pt x="67340" y="17378"/>
                  </a:cubicBezTo>
                  <a:close/>
                  <a:moveTo>
                    <a:pt x="110523" y="55725"/>
                  </a:moveTo>
                  <a:lnTo>
                    <a:pt x="110523" y="557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4"/>
            <p:cNvSpPr/>
            <p:nvPr/>
          </p:nvSpPr>
          <p:spPr>
            <a:xfrm>
              <a:off x="6308626" y="941091"/>
              <a:ext cx="65581" cy="64259"/>
            </a:xfrm>
            <a:custGeom>
              <a:avLst/>
              <a:gdLst/>
              <a:ahLst/>
              <a:cxnLst/>
              <a:rect l="l" t="t" r="r" b="b"/>
              <a:pathLst>
                <a:path w="106204" h="104063" extrusionOk="0">
                  <a:moveTo>
                    <a:pt x="60466" y="110595"/>
                  </a:moveTo>
                  <a:cubicBezTo>
                    <a:pt x="32404" y="110595"/>
                    <a:pt x="9251" y="87945"/>
                    <a:pt x="8716" y="59673"/>
                  </a:cubicBezTo>
                  <a:cubicBezTo>
                    <a:pt x="9118" y="30388"/>
                    <a:pt x="33040" y="6700"/>
                    <a:pt x="61999" y="6531"/>
                  </a:cubicBezTo>
                  <a:cubicBezTo>
                    <a:pt x="62325" y="6531"/>
                    <a:pt x="62647" y="6531"/>
                    <a:pt x="62989" y="6531"/>
                  </a:cubicBezTo>
                  <a:cubicBezTo>
                    <a:pt x="76425" y="6523"/>
                    <a:pt x="89341" y="11742"/>
                    <a:pt x="98994" y="21089"/>
                  </a:cubicBezTo>
                  <a:cubicBezTo>
                    <a:pt x="108965" y="30642"/>
                    <a:pt x="114699" y="43787"/>
                    <a:pt x="114920" y="57593"/>
                  </a:cubicBezTo>
                  <a:lnTo>
                    <a:pt x="114920" y="58253"/>
                  </a:lnTo>
                  <a:cubicBezTo>
                    <a:pt x="114313" y="87116"/>
                    <a:pt x="90343" y="110595"/>
                    <a:pt x="61480" y="110595"/>
                  </a:cubicBezTo>
                  <a:cubicBezTo>
                    <a:pt x="61154" y="110566"/>
                    <a:pt x="60804" y="110595"/>
                    <a:pt x="60466" y="110595"/>
                  </a:cubicBezTo>
                  <a:close/>
                  <a:moveTo>
                    <a:pt x="62917" y="17339"/>
                  </a:moveTo>
                  <a:cubicBezTo>
                    <a:pt x="62647" y="17339"/>
                    <a:pt x="62394" y="17339"/>
                    <a:pt x="62112" y="17339"/>
                  </a:cubicBezTo>
                  <a:cubicBezTo>
                    <a:pt x="38943" y="17480"/>
                    <a:pt x="19862" y="36380"/>
                    <a:pt x="19508" y="59488"/>
                  </a:cubicBezTo>
                  <a:cubicBezTo>
                    <a:pt x="19958" y="82082"/>
                    <a:pt x="38041" y="100036"/>
                    <a:pt x="61335" y="99726"/>
                  </a:cubicBezTo>
                  <a:lnTo>
                    <a:pt x="61335" y="99726"/>
                  </a:lnTo>
                  <a:cubicBezTo>
                    <a:pt x="84448" y="99726"/>
                    <a:pt x="103541" y="81040"/>
                    <a:pt x="104064" y="58040"/>
                  </a:cubicBezTo>
                  <a:lnTo>
                    <a:pt x="104064" y="57637"/>
                  </a:lnTo>
                  <a:cubicBezTo>
                    <a:pt x="103875" y="46741"/>
                    <a:pt x="99332" y="36371"/>
                    <a:pt x="91449" y="28847"/>
                  </a:cubicBezTo>
                  <a:cubicBezTo>
                    <a:pt x="83796" y="21443"/>
                    <a:pt x="73564" y="17315"/>
                    <a:pt x="62917" y="17339"/>
                  </a:cubicBezTo>
                  <a:close/>
                  <a:moveTo>
                    <a:pt x="109508" y="58124"/>
                  </a:moveTo>
                  <a:lnTo>
                    <a:pt x="109508" y="581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4"/>
            <p:cNvSpPr/>
            <p:nvPr/>
          </p:nvSpPr>
          <p:spPr>
            <a:xfrm>
              <a:off x="6518929" y="944246"/>
              <a:ext cx="65859" cy="64196"/>
            </a:xfrm>
            <a:custGeom>
              <a:avLst/>
              <a:gdLst/>
              <a:ahLst/>
              <a:cxnLst/>
              <a:rect l="l" t="t" r="r" b="b"/>
              <a:pathLst>
                <a:path w="106654" h="103961" extrusionOk="0">
                  <a:moveTo>
                    <a:pt x="65230" y="110482"/>
                  </a:moveTo>
                  <a:cubicBezTo>
                    <a:pt x="64040" y="110514"/>
                    <a:pt x="62849" y="110474"/>
                    <a:pt x="61665" y="110353"/>
                  </a:cubicBezTo>
                  <a:cubicBezTo>
                    <a:pt x="32887" y="109367"/>
                    <a:pt x="9549" y="85888"/>
                    <a:pt x="8716" y="56913"/>
                  </a:cubicBezTo>
                  <a:cubicBezTo>
                    <a:pt x="8945" y="28968"/>
                    <a:pt x="31591" y="6531"/>
                    <a:pt x="59283" y="6531"/>
                  </a:cubicBezTo>
                  <a:cubicBezTo>
                    <a:pt x="60325" y="6531"/>
                    <a:pt x="61355" y="6531"/>
                    <a:pt x="62426" y="6632"/>
                  </a:cubicBezTo>
                  <a:cubicBezTo>
                    <a:pt x="91216" y="7774"/>
                    <a:pt x="114542" y="31378"/>
                    <a:pt x="115371" y="60353"/>
                  </a:cubicBezTo>
                  <a:lnTo>
                    <a:pt x="115371" y="60535"/>
                  </a:lnTo>
                  <a:cubicBezTo>
                    <a:pt x="115353" y="73841"/>
                    <a:pt x="110016" y="86593"/>
                    <a:pt x="100547" y="95944"/>
                  </a:cubicBezTo>
                  <a:cubicBezTo>
                    <a:pt x="91173" y="105287"/>
                    <a:pt x="78466" y="110518"/>
                    <a:pt x="65230" y="110482"/>
                  </a:cubicBezTo>
                  <a:close/>
                  <a:moveTo>
                    <a:pt x="59327" y="17355"/>
                  </a:moveTo>
                  <a:cubicBezTo>
                    <a:pt x="48871" y="17319"/>
                    <a:pt x="38828" y="21435"/>
                    <a:pt x="31406" y="28799"/>
                  </a:cubicBezTo>
                  <a:cubicBezTo>
                    <a:pt x="23867" y="36174"/>
                    <a:pt x="19594" y="46266"/>
                    <a:pt x="19540" y="56813"/>
                  </a:cubicBezTo>
                  <a:cubicBezTo>
                    <a:pt x="20204" y="79897"/>
                    <a:pt x="38963" y="98753"/>
                    <a:pt x="62229" y="99557"/>
                  </a:cubicBezTo>
                  <a:cubicBezTo>
                    <a:pt x="63371" y="99642"/>
                    <a:pt x="64285" y="99614"/>
                    <a:pt x="65218" y="99670"/>
                  </a:cubicBezTo>
                  <a:cubicBezTo>
                    <a:pt x="75600" y="99698"/>
                    <a:pt x="85567" y="95598"/>
                    <a:pt x="92922" y="88270"/>
                  </a:cubicBezTo>
                  <a:cubicBezTo>
                    <a:pt x="100319" y="80951"/>
                    <a:pt x="104500" y="70992"/>
                    <a:pt x="104543" y="60587"/>
                  </a:cubicBezTo>
                  <a:cubicBezTo>
                    <a:pt x="103839" y="37305"/>
                    <a:pt x="85092" y="18365"/>
                    <a:pt x="61826" y="17448"/>
                  </a:cubicBezTo>
                  <a:cubicBezTo>
                    <a:pt x="60848" y="17371"/>
                    <a:pt x="60116" y="17355"/>
                    <a:pt x="59327" y="173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44"/>
            <p:cNvSpPr/>
            <p:nvPr/>
          </p:nvSpPr>
          <p:spPr>
            <a:xfrm>
              <a:off x="4690629" y="758782"/>
              <a:ext cx="2086829" cy="1450349"/>
            </a:xfrm>
            <a:custGeom>
              <a:avLst/>
              <a:gdLst/>
              <a:ahLst/>
              <a:cxnLst/>
              <a:rect l="l" t="t" r="r" b="b"/>
              <a:pathLst>
                <a:path w="3379480" h="2348744" extrusionOk="0">
                  <a:moveTo>
                    <a:pt x="3366117" y="1732347"/>
                  </a:moveTo>
                  <a:cubicBezTo>
                    <a:pt x="2200948" y="1635515"/>
                    <a:pt x="1081804" y="1843903"/>
                    <a:pt x="29209" y="2352886"/>
                  </a:cubicBezTo>
                  <a:cubicBezTo>
                    <a:pt x="17943" y="2358660"/>
                    <a:pt x="8716" y="2353610"/>
                    <a:pt x="8716" y="2341619"/>
                  </a:cubicBezTo>
                  <a:lnTo>
                    <a:pt x="8716" y="682050"/>
                  </a:lnTo>
                  <a:cubicBezTo>
                    <a:pt x="9702" y="668599"/>
                    <a:pt x="17407" y="656548"/>
                    <a:pt x="29209" y="650013"/>
                  </a:cubicBezTo>
                  <a:cubicBezTo>
                    <a:pt x="1081836" y="141316"/>
                    <a:pt x="2200948" y="-67069"/>
                    <a:pt x="3366117" y="29474"/>
                  </a:cubicBezTo>
                  <a:cubicBezTo>
                    <a:pt x="3378399" y="30766"/>
                    <a:pt x="3387833" y="40942"/>
                    <a:pt x="3388195" y="53287"/>
                  </a:cubicBezTo>
                  <a:lnTo>
                    <a:pt x="3388195" y="1712868"/>
                  </a:lnTo>
                  <a:cubicBezTo>
                    <a:pt x="3388291" y="1723628"/>
                    <a:pt x="3379648" y="1732424"/>
                    <a:pt x="3368891" y="1732520"/>
                  </a:cubicBezTo>
                  <a:cubicBezTo>
                    <a:pt x="3368888" y="1732520"/>
                    <a:pt x="3368884" y="1732520"/>
                    <a:pt x="3368881" y="1732520"/>
                  </a:cubicBezTo>
                  <a:cubicBezTo>
                    <a:pt x="3367957" y="1732528"/>
                    <a:pt x="3367033" y="1732472"/>
                    <a:pt x="3366117" y="1732347"/>
                  </a:cubicBezTo>
                  <a:close/>
                  <a:moveTo>
                    <a:pt x="49698" y="2299060"/>
                  </a:moveTo>
                  <a:cubicBezTo>
                    <a:pt x="1089751" y="1800462"/>
                    <a:pt x="2194184" y="1595397"/>
                    <a:pt x="3343604" y="1686890"/>
                  </a:cubicBezTo>
                  <a:lnTo>
                    <a:pt x="3343604" y="70606"/>
                  </a:lnTo>
                  <a:cubicBezTo>
                    <a:pt x="2194164" y="-20888"/>
                    <a:pt x="1089751" y="184177"/>
                    <a:pt x="49719" y="6827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44"/>
            <p:cNvSpPr/>
            <p:nvPr/>
          </p:nvSpPr>
          <p:spPr>
            <a:xfrm>
              <a:off x="4686175" y="754384"/>
              <a:ext cx="2095751" cy="1459205"/>
            </a:xfrm>
            <a:custGeom>
              <a:avLst/>
              <a:gdLst/>
              <a:ahLst/>
              <a:cxnLst/>
              <a:rect l="l" t="t" r="r" b="b"/>
              <a:pathLst>
                <a:path w="3393929" h="2363085" extrusionOk="0">
                  <a:moveTo>
                    <a:pt x="27584" y="2369616"/>
                  </a:moveTo>
                  <a:cubicBezTo>
                    <a:pt x="24131" y="2369653"/>
                    <a:pt x="20735" y="2368731"/>
                    <a:pt x="17778" y="2366952"/>
                  </a:cubicBezTo>
                  <a:cubicBezTo>
                    <a:pt x="12011" y="2363443"/>
                    <a:pt x="8716" y="2356804"/>
                    <a:pt x="8716" y="2348756"/>
                  </a:cubicBezTo>
                  <a:lnTo>
                    <a:pt x="8716" y="689179"/>
                  </a:lnTo>
                  <a:cubicBezTo>
                    <a:pt x="9899" y="672718"/>
                    <a:pt x="18944" y="658598"/>
                    <a:pt x="32927" y="650832"/>
                  </a:cubicBezTo>
                  <a:cubicBezTo>
                    <a:pt x="1085876" y="141950"/>
                    <a:pt x="2209813" y="-67102"/>
                    <a:pt x="3373939" y="29420"/>
                  </a:cubicBezTo>
                  <a:cubicBezTo>
                    <a:pt x="3389849" y="31078"/>
                    <a:pt x="3402100" y="44212"/>
                    <a:pt x="3402645" y="60199"/>
                  </a:cubicBezTo>
                  <a:lnTo>
                    <a:pt x="3402645" y="1719989"/>
                  </a:lnTo>
                  <a:cubicBezTo>
                    <a:pt x="3402715" y="1734700"/>
                    <a:pt x="3390893" y="1746703"/>
                    <a:pt x="3376184" y="1746860"/>
                  </a:cubicBezTo>
                  <a:cubicBezTo>
                    <a:pt x="3374974" y="1746880"/>
                    <a:pt x="3373763" y="1746807"/>
                    <a:pt x="3372563" y="1746646"/>
                  </a:cubicBezTo>
                  <a:cubicBezTo>
                    <a:pt x="2211060" y="1650144"/>
                    <a:pt x="1089683" y="1858721"/>
                    <a:pt x="39563" y="2366525"/>
                  </a:cubicBezTo>
                  <a:cubicBezTo>
                    <a:pt x="35547" y="2368573"/>
                    <a:pt x="31447" y="2369616"/>
                    <a:pt x="27584" y="2369616"/>
                  </a:cubicBezTo>
                  <a:close/>
                  <a:moveTo>
                    <a:pt x="2824843" y="20979"/>
                  </a:moveTo>
                  <a:cubicBezTo>
                    <a:pt x="1858366" y="20979"/>
                    <a:pt x="923765" y="236333"/>
                    <a:pt x="39566" y="663640"/>
                  </a:cubicBezTo>
                  <a:cubicBezTo>
                    <a:pt x="30062" y="669016"/>
                    <a:pt x="23890" y="678806"/>
                    <a:pt x="23137" y="689698"/>
                  </a:cubicBezTo>
                  <a:lnTo>
                    <a:pt x="23137" y="2348756"/>
                  </a:lnTo>
                  <a:cubicBezTo>
                    <a:pt x="23137" y="2351661"/>
                    <a:pt x="23942" y="2353802"/>
                    <a:pt x="25294" y="2354647"/>
                  </a:cubicBezTo>
                  <a:cubicBezTo>
                    <a:pt x="26928" y="2355621"/>
                    <a:pt x="29917" y="2355239"/>
                    <a:pt x="33116" y="2353593"/>
                  </a:cubicBezTo>
                  <a:cubicBezTo>
                    <a:pt x="1085836" y="1844558"/>
                    <a:pt x="2209801" y="1635529"/>
                    <a:pt x="3373939" y="1732294"/>
                  </a:cubicBezTo>
                  <a:lnTo>
                    <a:pt x="3374341" y="1732334"/>
                  </a:lnTo>
                  <a:cubicBezTo>
                    <a:pt x="3374897" y="1732414"/>
                    <a:pt x="3375458" y="1732446"/>
                    <a:pt x="3376019" y="1732434"/>
                  </a:cubicBezTo>
                  <a:cubicBezTo>
                    <a:pt x="3382809" y="1732378"/>
                    <a:pt x="3388270" y="1726833"/>
                    <a:pt x="3388224" y="1720045"/>
                  </a:cubicBezTo>
                  <a:lnTo>
                    <a:pt x="3388224" y="60408"/>
                  </a:lnTo>
                  <a:cubicBezTo>
                    <a:pt x="3387970" y="51938"/>
                    <a:pt x="3381246" y="44695"/>
                    <a:pt x="3372591" y="43782"/>
                  </a:cubicBezTo>
                  <a:cubicBezTo>
                    <a:pt x="3188996" y="28576"/>
                    <a:pt x="3006413" y="20975"/>
                    <a:pt x="2824843" y="20979"/>
                  </a:cubicBezTo>
                  <a:close/>
                  <a:moveTo>
                    <a:pt x="49698" y="2317640"/>
                  </a:moveTo>
                  <a:lnTo>
                    <a:pt x="49698" y="685381"/>
                  </a:lnTo>
                  <a:lnTo>
                    <a:pt x="53799" y="683405"/>
                  </a:lnTo>
                  <a:cubicBezTo>
                    <a:pt x="1092845" y="185258"/>
                    <a:pt x="2202248" y="-20962"/>
                    <a:pt x="3351406" y="70544"/>
                  </a:cubicBezTo>
                  <a:lnTo>
                    <a:pt x="3358045" y="71063"/>
                  </a:lnTo>
                  <a:lnTo>
                    <a:pt x="3358045" y="1701821"/>
                  </a:lnTo>
                  <a:lnTo>
                    <a:pt x="3350251" y="1701202"/>
                  </a:lnTo>
                  <a:cubicBezTo>
                    <a:pt x="2203781" y="1609938"/>
                    <a:pt x="1096772" y="1815667"/>
                    <a:pt x="60028" y="2312695"/>
                  </a:cubicBezTo>
                  <a:close/>
                  <a:moveTo>
                    <a:pt x="64128" y="694438"/>
                  </a:moveTo>
                  <a:lnTo>
                    <a:pt x="64128" y="2294741"/>
                  </a:lnTo>
                  <a:cubicBezTo>
                    <a:pt x="1097883" y="1801290"/>
                    <a:pt x="2201001" y="1596535"/>
                    <a:pt x="3343604" y="1686209"/>
                  </a:cubicBezTo>
                  <a:lnTo>
                    <a:pt x="3343604" y="84394"/>
                  </a:lnTo>
                  <a:cubicBezTo>
                    <a:pt x="2201021" y="-5446"/>
                    <a:pt x="1097646" y="199857"/>
                    <a:pt x="64128" y="6944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CD098CF1-C46E-B5CD-3625-A0BDC2FB24CD}"/>
              </a:ext>
            </a:extLst>
          </p:cNvPr>
          <p:cNvSpPr/>
          <p:nvPr/>
        </p:nvSpPr>
        <p:spPr>
          <a:xfrm>
            <a:off x="410705" y="3323685"/>
            <a:ext cx="3694113" cy="9166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Audio 10">
            <a:hlinkClick r:id="" action="ppaction://media"/>
            <a:extLst>
              <a:ext uri="{FF2B5EF4-FFF2-40B4-BE49-F238E27FC236}">
                <a16:creationId xmlns:a16="http://schemas.microsoft.com/office/drawing/2014/main" id="{F253BB82-D028-9E23-EC57-4B2CA0C9C3E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4210" t="-234210" r="-234210" b="-234210"/>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14895764"/>
      </p:ext>
    </p:extLst>
  </p:cSld>
  <p:clrMapOvr>
    <a:masterClrMapping/>
  </p:clrMapOvr>
  <mc:AlternateContent xmlns:mc="http://schemas.openxmlformats.org/markup-compatibility/2006" xmlns:p14="http://schemas.microsoft.com/office/powerpoint/2010/main">
    <mc:Choice Requires="p14">
      <p:transition spd="slow" p14:dur="2000" advTm="5996"/>
    </mc:Choice>
    <mc:Fallback xmlns="">
      <p:transition spd="slow" advTm="5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highlight>
                  <a:srgbClr val="FFFF00"/>
                </a:highlight>
                <a:latin typeface="Roboto" panose="02000000000000000000" pitchFamily="2" charset="0"/>
                <a:ea typeface="Roboto" panose="02000000000000000000" pitchFamily="2" charset="0"/>
                <a:cs typeface="Roboto" panose="02000000000000000000" pitchFamily="2" charset="0"/>
              </a:rPr>
              <a:t>DATA</a:t>
            </a:r>
            <a:r>
              <a:rPr lang="en-CA" dirty="0">
                <a:latin typeface="Roboto" panose="02000000000000000000" pitchFamily="2" charset="0"/>
                <a:ea typeface="Roboto" panose="02000000000000000000" pitchFamily="2" charset="0"/>
                <a:cs typeface="Roboto" panose="02000000000000000000" pitchFamily="2" charset="0"/>
              </a:rPr>
              <a:t> PREPROCESSING</a:t>
            </a:r>
            <a:endParaRPr lang="en-CA" dirty="0">
              <a:latin typeface="Arial Black" panose="020B0A04020102020204" pitchFamily="34" charset="0"/>
            </a:endParaRPr>
          </a:p>
        </p:txBody>
      </p:sp>
      <p:grpSp>
        <p:nvGrpSpPr>
          <p:cNvPr id="24" name="Group 23">
            <a:extLst>
              <a:ext uri="{FF2B5EF4-FFF2-40B4-BE49-F238E27FC236}">
                <a16:creationId xmlns:a16="http://schemas.microsoft.com/office/drawing/2014/main" id="{2A2F70FD-4F57-E3B3-9A19-6C2708D19C67}"/>
              </a:ext>
            </a:extLst>
          </p:cNvPr>
          <p:cNvGrpSpPr/>
          <p:nvPr/>
        </p:nvGrpSpPr>
        <p:grpSpPr>
          <a:xfrm>
            <a:off x="594511" y="1267717"/>
            <a:ext cx="2889300" cy="3407700"/>
            <a:chOff x="790447" y="1653077"/>
            <a:chExt cx="2889300" cy="3407700"/>
          </a:xfrm>
        </p:grpSpPr>
        <p:sp>
          <p:nvSpPr>
            <p:cNvPr id="2" name="Google Shape;360;p18">
              <a:extLst>
                <a:ext uri="{FF2B5EF4-FFF2-40B4-BE49-F238E27FC236}">
                  <a16:creationId xmlns:a16="http://schemas.microsoft.com/office/drawing/2014/main" id="{7B62C421-2AD6-6C4C-F9FE-7CEA937E9256}"/>
                </a:ext>
              </a:extLst>
            </p:cNvPr>
            <p:cNvSpPr/>
            <p:nvPr/>
          </p:nvSpPr>
          <p:spPr>
            <a:xfrm>
              <a:off x="790447" y="1653077"/>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1;p18">
              <a:extLst>
                <a:ext uri="{FF2B5EF4-FFF2-40B4-BE49-F238E27FC236}">
                  <a16:creationId xmlns:a16="http://schemas.microsoft.com/office/drawing/2014/main" id="{C59CE222-0E08-6074-4253-C488FA16EC33}"/>
                </a:ext>
              </a:extLst>
            </p:cNvPr>
            <p:cNvSpPr txBox="1"/>
            <p:nvPr/>
          </p:nvSpPr>
          <p:spPr>
            <a:xfrm>
              <a:off x="979484" y="2170277"/>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100" b="1" dirty="0">
                  <a:latin typeface="Fira Sans Extra Condensed"/>
                  <a:ea typeface="Fira Sans Extra Condensed"/>
                  <a:cs typeface="Fira Sans Extra Condensed"/>
                  <a:sym typeface="Fira Sans Extra Condensed"/>
                </a:rPr>
                <a:t>Exploratory Data Analysis</a:t>
              </a:r>
              <a:endParaRPr lang="en-IN" sz="2100" b="1" dirty="0">
                <a:solidFill>
                  <a:srgbClr val="000000"/>
                </a:solidFill>
                <a:latin typeface="Fira Sans Extra Condensed"/>
                <a:ea typeface="Fira Sans Extra Condensed"/>
                <a:cs typeface="Fira Sans Extra Condensed"/>
                <a:sym typeface="Fira Sans Extra Condensed"/>
              </a:endParaRPr>
            </a:p>
          </p:txBody>
        </p:sp>
        <p:grpSp>
          <p:nvGrpSpPr>
            <p:cNvPr id="6" name="Google Shape;362;p18">
              <a:extLst>
                <a:ext uri="{FF2B5EF4-FFF2-40B4-BE49-F238E27FC236}">
                  <a16:creationId xmlns:a16="http://schemas.microsoft.com/office/drawing/2014/main" id="{9B46815D-B6E7-00D7-668F-484B0394EEC2}"/>
                </a:ext>
              </a:extLst>
            </p:cNvPr>
            <p:cNvGrpSpPr/>
            <p:nvPr/>
          </p:nvGrpSpPr>
          <p:grpSpPr>
            <a:xfrm>
              <a:off x="1184360" y="3244477"/>
              <a:ext cx="2133450" cy="1431550"/>
              <a:chOff x="851113" y="2915825"/>
              <a:chExt cx="2133450" cy="1431550"/>
            </a:xfrm>
          </p:grpSpPr>
          <p:sp>
            <p:nvSpPr>
              <p:cNvPr id="7" name="Google Shape;363;p18">
                <a:extLst>
                  <a:ext uri="{FF2B5EF4-FFF2-40B4-BE49-F238E27FC236}">
                    <a16:creationId xmlns:a16="http://schemas.microsoft.com/office/drawing/2014/main" id="{5F8BCF37-2436-15E5-D7CA-FC8FF01836EF}"/>
                  </a:ext>
                </a:extLst>
              </p:cNvPr>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4;p18">
                <a:extLst>
                  <a:ext uri="{FF2B5EF4-FFF2-40B4-BE49-F238E27FC236}">
                    <a16:creationId xmlns:a16="http://schemas.microsoft.com/office/drawing/2014/main" id="{338193E6-3828-D3A4-DFD2-064EDA907CDB}"/>
                  </a:ext>
                </a:extLst>
              </p:cNvPr>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5;p18">
                <a:extLst>
                  <a:ext uri="{FF2B5EF4-FFF2-40B4-BE49-F238E27FC236}">
                    <a16:creationId xmlns:a16="http://schemas.microsoft.com/office/drawing/2014/main" id="{0CE22CAC-37F2-9481-06FE-7D1BF6805B61}"/>
                  </a:ext>
                </a:extLst>
              </p:cNvPr>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6;p18">
                <a:extLst>
                  <a:ext uri="{FF2B5EF4-FFF2-40B4-BE49-F238E27FC236}">
                    <a16:creationId xmlns:a16="http://schemas.microsoft.com/office/drawing/2014/main" id="{F0D2B9AA-286C-96F2-F8AD-E837A540214E}"/>
                  </a:ext>
                </a:extLst>
              </p:cNvPr>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7;p18">
                <a:extLst>
                  <a:ext uri="{FF2B5EF4-FFF2-40B4-BE49-F238E27FC236}">
                    <a16:creationId xmlns:a16="http://schemas.microsoft.com/office/drawing/2014/main" id="{99F89D0B-8761-71E4-9F05-59C804A73268}"/>
                  </a:ext>
                </a:extLst>
              </p:cNvPr>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8;p18">
                <a:extLst>
                  <a:ext uri="{FF2B5EF4-FFF2-40B4-BE49-F238E27FC236}">
                    <a16:creationId xmlns:a16="http://schemas.microsoft.com/office/drawing/2014/main" id="{39545259-7AE8-E3A7-62BD-F8AC31E505B4}"/>
                  </a:ext>
                </a:extLst>
              </p:cNvPr>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9;p18">
                <a:extLst>
                  <a:ext uri="{FF2B5EF4-FFF2-40B4-BE49-F238E27FC236}">
                    <a16:creationId xmlns:a16="http://schemas.microsoft.com/office/drawing/2014/main" id="{D5CA2FAA-8AFF-9A5B-A004-0E867530E4EC}"/>
                  </a:ext>
                </a:extLst>
              </p:cNvPr>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0;p18">
                <a:extLst>
                  <a:ext uri="{FF2B5EF4-FFF2-40B4-BE49-F238E27FC236}">
                    <a16:creationId xmlns:a16="http://schemas.microsoft.com/office/drawing/2014/main" id="{75717F8A-82A8-543B-8404-55C747688DA5}"/>
                  </a:ext>
                </a:extLst>
              </p:cNvPr>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1;p18">
                <a:extLst>
                  <a:ext uri="{FF2B5EF4-FFF2-40B4-BE49-F238E27FC236}">
                    <a16:creationId xmlns:a16="http://schemas.microsoft.com/office/drawing/2014/main" id="{DC379C31-335F-9F62-8AE4-4E59EB159429}"/>
                  </a:ext>
                </a:extLst>
              </p:cNvPr>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p18">
                <a:extLst>
                  <a:ext uri="{FF2B5EF4-FFF2-40B4-BE49-F238E27FC236}">
                    <a16:creationId xmlns:a16="http://schemas.microsoft.com/office/drawing/2014/main" id="{943FED9B-7F94-D77C-224A-4D4BCDA5A8CC}"/>
                  </a:ext>
                </a:extLst>
              </p:cNvPr>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3;p18">
                <a:extLst>
                  <a:ext uri="{FF2B5EF4-FFF2-40B4-BE49-F238E27FC236}">
                    <a16:creationId xmlns:a16="http://schemas.microsoft.com/office/drawing/2014/main" id="{6F83BA1B-0726-E2E3-C8F4-DC4918ACF2D3}"/>
                  </a:ext>
                </a:extLst>
              </p:cNvPr>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4;p18">
                <a:extLst>
                  <a:ext uri="{FF2B5EF4-FFF2-40B4-BE49-F238E27FC236}">
                    <a16:creationId xmlns:a16="http://schemas.microsoft.com/office/drawing/2014/main" id="{6A4CFA24-D23D-BA72-A5ED-27A0051A89BE}"/>
                  </a:ext>
                </a:extLst>
              </p:cNvPr>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5;p18">
                <a:extLst>
                  <a:ext uri="{FF2B5EF4-FFF2-40B4-BE49-F238E27FC236}">
                    <a16:creationId xmlns:a16="http://schemas.microsoft.com/office/drawing/2014/main" id="{1189B611-2AA5-181D-6833-3CFE64FBB25B}"/>
                  </a:ext>
                </a:extLst>
              </p:cNvPr>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6;p18">
                <a:extLst>
                  <a:ext uri="{FF2B5EF4-FFF2-40B4-BE49-F238E27FC236}">
                    <a16:creationId xmlns:a16="http://schemas.microsoft.com/office/drawing/2014/main" id="{F950161C-1FD2-FE2B-DA46-A70C83469FA6}"/>
                  </a:ext>
                </a:extLst>
              </p:cNvPr>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7;p18">
                <a:extLst>
                  <a:ext uri="{FF2B5EF4-FFF2-40B4-BE49-F238E27FC236}">
                    <a16:creationId xmlns:a16="http://schemas.microsoft.com/office/drawing/2014/main" id="{2209A10E-6950-C922-9886-7CE2C84EC609}"/>
                  </a:ext>
                </a:extLst>
              </p:cNvPr>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8;p18">
                <a:extLst>
                  <a:ext uri="{FF2B5EF4-FFF2-40B4-BE49-F238E27FC236}">
                    <a16:creationId xmlns:a16="http://schemas.microsoft.com/office/drawing/2014/main" id="{3F65AFBF-F621-7703-40AE-4B38C3476493}"/>
                  </a:ext>
                </a:extLst>
              </p:cNvPr>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9;p18">
                <a:extLst>
                  <a:ext uri="{FF2B5EF4-FFF2-40B4-BE49-F238E27FC236}">
                    <a16:creationId xmlns:a16="http://schemas.microsoft.com/office/drawing/2014/main" id="{C750A28F-96AF-6C27-E00D-12F7AA1C6AF9}"/>
                  </a:ext>
                </a:extLst>
              </p:cNvPr>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380;p18">
                <a:extLst>
                  <a:ext uri="{FF2B5EF4-FFF2-40B4-BE49-F238E27FC236}">
                    <a16:creationId xmlns:a16="http://schemas.microsoft.com/office/drawing/2014/main" id="{FEDF1FA8-A912-1BB8-9072-12E23D87DCCE}"/>
                  </a:ext>
                </a:extLst>
              </p:cNvPr>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381;p18">
                <a:extLst>
                  <a:ext uri="{FF2B5EF4-FFF2-40B4-BE49-F238E27FC236}">
                    <a16:creationId xmlns:a16="http://schemas.microsoft.com/office/drawing/2014/main" id="{4355A451-02A2-F730-0210-1D6B5EE980D8}"/>
                  </a:ext>
                </a:extLst>
              </p:cNvPr>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382;p18">
                <a:extLst>
                  <a:ext uri="{FF2B5EF4-FFF2-40B4-BE49-F238E27FC236}">
                    <a16:creationId xmlns:a16="http://schemas.microsoft.com/office/drawing/2014/main" id="{DDAC843B-AB0D-C258-5888-7A9CDDB6576B}"/>
                  </a:ext>
                </a:extLst>
              </p:cNvPr>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383;p18">
                <a:extLst>
                  <a:ext uri="{FF2B5EF4-FFF2-40B4-BE49-F238E27FC236}">
                    <a16:creationId xmlns:a16="http://schemas.microsoft.com/office/drawing/2014/main" id="{6614BCB0-8D0A-4543-0AA3-0AD226B030B1}"/>
                  </a:ext>
                </a:extLst>
              </p:cNvPr>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384;p18">
                <a:extLst>
                  <a:ext uri="{FF2B5EF4-FFF2-40B4-BE49-F238E27FC236}">
                    <a16:creationId xmlns:a16="http://schemas.microsoft.com/office/drawing/2014/main" id="{4A76AEBD-F21C-A3A3-1A6A-3921C9A7E69C}"/>
                  </a:ext>
                </a:extLst>
              </p:cNvPr>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385;p18">
                <a:extLst>
                  <a:ext uri="{FF2B5EF4-FFF2-40B4-BE49-F238E27FC236}">
                    <a16:creationId xmlns:a16="http://schemas.microsoft.com/office/drawing/2014/main" id="{710B15ED-EE6A-5285-4595-531E0E6DE183}"/>
                  </a:ext>
                </a:extLst>
              </p:cNvPr>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386;p18">
                <a:extLst>
                  <a:ext uri="{FF2B5EF4-FFF2-40B4-BE49-F238E27FC236}">
                    <a16:creationId xmlns:a16="http://schemas.microsoft.com/office/drawing/2014/main" id="{890FF864-AC3E-87F3-BC4D-49A8169EAAB8}"/>
                  </a:ext>
                </a:extLst>
              </p:cNvPr>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387;p18">
                <a:extLst>
                  <a:ext uri="{FF2B5EF4-FFF2-40B4-BE49-F238E27FC236}">
                    <a16:creationId xmlns:a16="http://schemas.microsoft.com/office/drawing/2014/main" id="{ACCAD297-45F3-050E-A3FF-DA89339449BC}"/>
                  </a:ext>
                </a:extLst>
              </p:cNvPr>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388;p18">
                <a:extLst>
                  <a:ext uri="{FF2B5EF4-FFF2-40B4-BE49-F238E27FC236}">
                    <a16:creationId xmlns:a16="http://schemas.microsoft.com/office/drawing/2014/main" id="{1093F9C3-C0AA-AEE9-7D3C-08BD1CE65D0C}"/>
                  </a:ext>
                </a:extLst>
              </p:cNvPr>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389;p18">
                <a:extLst>
                  <a:ext uri="{FF2B5EF4-FFF2-40B4-BE49-F238E27FC236}">
                    <a16:creationId xmlns:a16="http://schemas.microsoft.com/office/drawing/2014/main" id="{1A75C6DE-B0C1-C0C8-1CC5-A7AAEE687112}"/>
                  </a:ext>
                </a:extLst>
              </p:cNvPr>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390;p18">
                <a:extLst>
                  <a:ext uri="{FF2B5EF4-FFF2-40B4-BE49-F238E27FC236}">
                    <a16:creationId xmlns:a16="http://schemas.microsoft.com/office/drawing/2014/main" id="{99F075EA-E0CD-2475-BFF7-C24BA1D49A31}"/>
                  </a:ext>
                </a:extLst>
              </p:cNvPr>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391;p18">
                <a:extLst>
                  <a:ext uri="{FF2B5EF4-FFF2-40B4-BE49-F238E27FC236}">
                    <a16:creationId xmlns:a16="http://schemas.microsoft.com/office/drawing/2014/main" id="{09E488D5-FCBB-9C59-10C6-4A7BCC2EEC93}"/>
                  </a:ext>
                </a:extLst>
              </p:cNvPr>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392;p18">
                <a:extLst>
                  <a:ext uri="{FF2B5EF4-FFF2-40B4-BE49-F238E27FC236}">
                    <a16:creationId xmlns:a16="http://schemas.microsoft.com/office/drawing/2014/main" id="{2B789A09-4170-698C-0F5F-5FCBA23CC83F}"/>
                  </a:ext>
                </a:extLst>
              </p:cNvPr>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393;p18">
                <a:extLst>
                  <a:ext uri="{FF2B5EF4-FFF2-40B4-BE49-F238E27FC236}">
                    <a16:creationId xmlns:a16="http://schemas.microsoft.com/office/drawing/2014/main" id="{9A86754D-849B-9144-0657-D1A4B0DB4BEB}"/>
                  </a:ext>
                </a:extLst>
              </p:cNvPr>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94;p18">
                <a:extLst>
                  <a:ext uri="{FF2B5EF4-FFF2-40B4-BE49-F238E27FC236}">
                    <a16:creationId xmlns:a16="http://schemas.microsoft.com/office/drawing/2014/main" id="{0584606D-F6BB-48F4-4302-98E5133B9BA2}"/>
                  </a:ext>
                </a:extLst>
              </p:cNvPr>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95;p18">
                <a:extLst>
                  <a:ext uri="{FF2B5EF4-FFF2-40B4-BE49-F238E27FC236}">
                    <a16:creationId xmlns:a16="http://schemas.microsoft.com/office/drawing/2014/main" id="{BA2EE39A-F625-FCDF-AA9A-995E0FEAFAA8}"/>
                  </a:ext>
                </a:extLst>
              </p:cNvPr>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96;p18">
                <a:extLst>
                  <a:ext uri="{FF2B5EF4-FFF2-40B4-BE49-F238E27FC236}">
                    <a16:creationId xmlns:a16="http://schemas.microsoft.com/office/drawing/2014/main" id="{05DB9582-A8AA-2AD9-06CB-27DC57756C67}"/>
                  </a:ext>
                </a:extLst>
              </p:cNvPr>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97;p18">
                <a:extLst>
                  <a:ext uri="{FF2B5EF4-FFF2-40B4-BE49-F238E27FC236}">
                    <a16:creationId xmlns:a16="http://schemas.microsoft.com/office/drawing/2014/main" id="{2A8F55DD-BB46-7EF3-D6BD-1D5348D413CD}"/>
                  </a:ext>
                </a:extLst>
              </p:cNvPr>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98;p18">
                <a:extLst>
                  <a:ext uri="{FF2B5EF4-FFF2-40B4-BE49-F238E27FC236}">
                    <a16:creationId xmlns:a16="http://schemas.microsoft.com/office/drawing/2014/main" id="{1A51A83A-EC00-1302-2FC9-9AF6AFC7A4BC}"/>
                  </a:ext>
                </a:extLst>
              </p:cNvPr>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99;p18">
                <a:extLst>
                  <a:ext uri="{FF2B5EF4-FFF2-40B4-BE49-F238E27FC236}">
                    <a16:creationId xmlns:a16="http://schemas.microsoft.com/office/drawing/2014/main" id="{812D37F6-FC43-3562-8EDE-A11B49812EE0}"/>
                  </a:ext>
                </a:extLst>
              </p:cNvPr>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400;p18">
                <a:extLst>
                  <a:ext uri="{FF2B5EF4-FFF2-40B4-BE49-F238E27FC236}">
                    <a16:creationId xmlns:a16="http://schemas.microsoft.com/office/drawing/2014/main" id="{9F4DADFE-FBD3-3098-5BEE-AB4A4784517E}"/>
                  </a:ext>
                </a:extLst>
              </p:cNvPr>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401;p18">
                <a:extLst>
                  <a:ext uri="{FF2B5EF4-FFF2-40B4-BE49-F238E27FC236}">
                    <a16:creationId xmlns:a16="http://schemas.microsoft.com/office/drawing/2014/main" id="{FCA03A3D-A5A2-58CC-2176-7203FB4F7641}"/>
                  </a:ext>
                </a:extLst>
              </p:cNvPr>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402;p18">
                <a:extLst>
                  <a:ext uri="{FF2B5EF4-FFF2-40B4-BE49-F238E27FC236}">
                    <a16:creationId xmlns:a16="http://schemas.microsoft.com/office/drawing/2014/main" id="{D64205E7-0C83-A38E-9BEA-1C4C01F70546}"/>
                  </a:ext>
                </a:extLst>
              </p:cNvPr>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403;p18">
                <a:extLst>
                  <a:ext uri="{FF2B5EF4-FFF2-40B4-BE49-F238E27FC236}">
                    <a16:creationId xmlns:a16="http://schemas.microsoft.com/office/drawing/2014/main" id="{03477B71-9BD2-C718-871C-129015287111}"/>
                  </a:ext>
                </a:extLst>
              </p:cNvPr>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404;p18">
                <a:extLst>
                  <a:ext uri="{FF2B5EF4-FFF2-40B4-BE49-F238E27FC236}">
                    <a16:creationId xmlns:a16="http://schemas.microsoft.com/office/drawing/2014/main" id="{627D0869-5270-16FB-6859-51F2D97BDDC2}"/>
                  </a:ext>
                </a:extLst>
              </p:cNvPr>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405;p18">
                <a:extLst>
                  <a:ext uri="{FF2B5EF4-FFF2-40B4-BE49-F238E27FC236}">
                    <a16:creationId xmlns:a16="http://schemas.microsoft.com/office/drawing/2014/main" id="{22B1CF53-C196-9D57-C993-B5495ECC2742}"/>
                  </a:ext>
                </a:extLst>
              </p:cNvPr>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406;p18">
                <a:extLst>
                  <a:ext uri="{FF2B5EF4-FFF2-40B4-BE49-F238E27FC236}">
                    <a16:creationId xmlns:a16="http://schemas.microsoft.com/office/drawing/2014/main" id="{AF0365D3-AE20-1C08-FC80-6B1B9FAEEDE5}"/>
                  </a:ext>
                </a:extLst>
              </p:cNvPr>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407;p18">
                <a:extLst>
                  <a:ext uri="{FF2B5EF4-FFF2-40B4-BE49-F238E27FC236}">
                    <a16:creationId xmlns:a16="http://schemas.microsoft.com/office/drawing/2014/main" id="{7C0905AB-915D-B3AA-6285-C2E379E704E9}"/>
                  </a:ext>
                </a:extLst>
              </p:cNvPr>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408;p18">
                <a:extLst>
                  <a:ext uri="{FF2B5EF4-FFF2-40B4-BE49-F238E27FC236}">
                    <a16:creationId xmlns:a16="http://schemas.microsoft.com/office/drawing/2014/main" id="{B987B6B6-5E27-7C53-EB99-43C4E8CA281F}"/>
                  </a:ext>
                </a:extLst>
              </p:cNvPr>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409;p18">
                <a:extLst>
                  <a:ext uri="{FF2B5EF4-FFF2-40B4-BE49-F238E27FC236}">
                    <a16:creationId xmlns:a16="http://schemas.microsoft.com/office/drawing/2014/main" id="{16049CDF-6DFC-6A28-3561-4D11491F6293}"/>
                  </a:ext>
                </a:extLst>
              </p:cNvPr>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410;p18">
                <a:extLst>
                  <a:ext uri="{FF2B5EF4-FFF2-40B4-BE49-F238E27FC236}">
                    <a16:creationId xmlns:a16="http://schemas.microsoft.com/office/drawing/2014/main" id="{384A28BE-F44A-5A60-D379-B334799997F0}"/>
                  </a:ext>
                </a:extLst>
              </p:cNvPr>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11;p18">
                <a:extLst>
                  <a:ext uri="{FF2B5EF4-FFF2-40B4-BE49-F238E27FC236}">
                    <a16:creationId xmlns:a16="http://schemas.microsoft.com/office/drawing/2014/main" id="{ED3512AA-E814-2A3B-341F-E5F3ACEA1801}"/>
                  </a:ext>
                </a:extLst>
              </p:cNvPr>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69" name="Google Shape;413;p18">
            <a:extLst>
              <a:ext uri="{FF2B5EF4-FFF2-40B4-BE49-F238E27FC236}">
                <a16:creationId xmlns:a16="http://schemas.microsoft.com/office/drawing/2014/main" id="{F91386DB-906E-2CD2-D358-5CADB4F458FD}"/>
              </a:ext>
            </a:extLst>
          </p:cNvPr>
          <p:cNvSpPr/>
          <p:nvPr/>
        </p:nvSpPr>
        <p:spPr>
          <a:xfrm>
            <a:off x="2129585" y="3830052"/>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14;p18">
            <a:extLst>
              <a:ext uri="{FF2B5EF4-FFF2-40B4-BE49-F238E27FC236}">
                <a16:creationId xmlns:a16="http://schemas.microsoft.com/office/drawing/2014/main" id="{4D7059F6-567F-1C0F-DF49-83B8609DFE4C}"/>
              </a:ext>
            </a:extLst>
          </p:cNvPr>
          <p:cNvSpPr/>
          <p:nvPr/>
        </p:nvSpPr>
        <p:spPr>
          <a:xfrm>
            <a:off x="2129585" y="3830052"/>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15;p18">
            <a:extLst>
              <a:ext uri="{FF2B5EF4-FFF2-40B4-BE49-F238E27FC236}">
                <a16:creationId xmlns:a16="http://schemas.microsoft.com/office/drawing/2014/main" id="{52E7979A-C3F2-F74E-523A-8A85CBF64E7C}"/>
              </a:ext>
            </a:extLst>
          </p:cNvPr>
          <p:cNvSpPr/>
          <p:nvPr/>
        </p:nvSpPr>
        <p:spPr>
          <a:xfrm>
            <a:off x="2129585" y="3830052"/>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16;p18">
            <a:extLst>
              <a:ext uri="{FF2B5EF4-FFF2-40B4-BE49-F238E27FC236}">
                <a16:creationId xmlns:a16="http://schemas.microsoft.com/office/drawing/2014/main" id="{8BB557F7-C633-C145-379F-1BF2A63038F7}"/>
              </a:ext>
            </a:extLst>
          </p:cNvPr>
          <p:cNvSpPr/>
          <p:nvPr/>
        </p:nvSpPr>
        <p:spPr>
          <a:xfrm>
            <a:off x="2129585" y="3830052"/>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17;p18">
            <a:extLst>
              <a:ext uri="{FF2B5EF4-FFF2-40B4-BE49-F238E27FC236}">
                <a16:creationId xmlns:a16="http://schemas.microsoft.com/office/drawing/2014/main" id="{7788373E-20B0-C985-0DCB-A1AB1A3BCC55}"/>
              </a:ext>
            </a:extLst>
          </p:cNvPr>
          <p:cNvSpPr/>
          <p:nvPr/>
        </p:nvSpPr>
        <p:spPr>
          <a:xfrm>
            <a:off x="2242323" y="1289450"/>
            <a:ext cx="2465821" cy="2110157"/>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IN"/>
          </a:p>
        </p:txBody>
      </p:sp>
      <p:grpSp>
        <p:nvGrpSpPr>
          <p:cNvPr id="12" name="Group 11">
            <a:extLst>
              <a:ext uri="{FF2B5EF4-FFF2-40B4-BE49-F238E27FC236}">
                <a16:creationId xmlns:a16="http://schemas.microsoft.com/office/drawing/2014/main" id="{607D0F35-46BE-EAFD-8309-8A236410EF3D}"/>
              </a:ext>
            </a:extLst>
          </p:cNvPr>
          <p:cNvGrpSpPr/>
          <p:nvPr/>
        </p:nvGrpSpPr>
        <p:grpSpPr>
          <a:xfrm>
            <a:off x="4324253" y="1130849"/>
            <a:ext cx="4725887" cy="819510"/>
            <a:chOff x="4324253" y="1065367"/>
            <a:chExt cx="4725887" cy="650100"/>
          </a:xfrm>
        </p:grpSpPr>
        <p:sp>
          <p:nvSpPr>
            <p:cNvPr id="1575" name="Google Shape;419;p18">
              <a:extLst>
                <a:ext uri="{FF2B5EF4-FFF2-40B4-BE49-F238E27FC236}">
                  <a16:creationId xmlns:a16="http://schemas.microsoft.com/office/drawing/2014/main" id="{51FC70FA-DF45-1BE3-46E4-B7E9180052D6}"/>
                </a:ext>
              </a:extLst>
            </p:cNvPr>
            <p:cNvSpPr/>
            <p:nvPr/>
          </p:nvSpPr>
          <p:spPr>
            <a:xfrm>
              <a:off x="5373340" y="1065367"/>
              <a:ext cx="3676800" cy="650100"/>
            </a:xfrm>
            <a:prstGeom prst="roundRect">
              <a:avLst>
                <a:gd name="adj" fmla="val 50000"/>
              </a:avLst>
            </a:prstGeom>
            <a:solidFill>
              <a:srgbClr val="EFE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20;p18">
              <a:extLst>
                <a:ext uri="{FF2B5EF4-FFF2-40B4-BE49-F238E27FC236}">
                  <a16:creationId xmlns:a16="http://schemas.microsoft.com/office/drawing/2014/main" id="{8AA775A1-9C16-5566-BE29-53B14AFA5853}"/>
                </a:ext>
              </a:extLst>
            </p:cNvPr>
            <p:cNvSpPr/>
            <p:nvPr/>
          </p:nvSpPr>
          <p:spPr>
            <a:xfrm>
              <a:off x="4324253" y="1217838"/>
              <a:ext cx="1635828" cy="338479"/>
            </a:xfrm>
            <a:prstGeom prst="roundRect">
              <a:avLst>
                <a:gd name="adj" fmla="val 50000"/>
              </a:avLst>
            </a:prstGeom>
            <a:solidFill>
              <a:srgbClr val="802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421;p18">
              <a:extLst>
                <a:ext uri="{FF2B5EF4-FFF2-40B4-BE49-F238E27FC236}">
                  <a16:creationId xmlns:a16="http://schemas.microsoft.com/office/drawing/2014/main" id="{059C1650-DD01-52C8-90E9-C2E48436EF9B}"/>
                </a:ext>
              </a:extLst>
            </p:cNvPr>
            <p:cNvGrpSpPr/>
            <p:nvPr/>
          </p:nvGrpSpPr>
          <p:grpSpPr>
            <a:xfrm>
              <a:off x="4344943" y="1224517"/>
              <a:ext cx="4705197" cy="331813"/>
              <a:chOff x="3981753" y="1390725"/>
              <a:chExt cx="4705197" cy="331813"/>
            </a:xfrm>
          </p:grpSpPr>
          <p:sp>
            <p:nvSpPr>
              <p:cNvPr id="1578" name="Google Shape;422;p18">
                <a:extLst>
                  <a:ext uri="{FF2B5EF4-FFF2-40B4-BE49-F238E27FC236}">
                    <a16:creationId xmlns:a16="http://schemas.microsoft.com/office/drawing/2014/main" id="{9818922A-CCF8-2186-704A-C03E50883FEB}"/>
                  </a:ext>
                </a:extLst>
              </p:cNvPr>
              <p:cNvSpPr txBox="1"/>
              <p:nvPr/>
            </p:nvSpPr>
            <p:spPr>
              <a:xfrm>
                <a:off x="5684965" y="1390738"/>
                <a:ext cx="3001985"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latin typeface="Roboto"/>
                    <a:ea typeface="Roboto"/>
                    <a:cs typeface="Roboto"/>
                    <a:sym typeface="Roboto"/>
                  </a:rPr>
                  <a:t>Highlights significant relationships between campus size and crime rates, as well as strong interconnections among various types of crimes.</a:t>
                </a:r>
              </a:p>
            </p:txBody>
          </p:sp>
          <p:sp>
            <p:nvSpPr>
              <p:cNvPr id="1579" name="Google Shape;423;p18">
                <a:extLst>
                  <a:ext uri="{FF2B5EF4-FFF2-40B4-BE49-F238E27FC236}">
                    <a16:creationId xmlns:a16="http://schemas.microsoft.com/office/drawing/2014/main" id="{093BA908-DF49-952D-9EED-D58A9D7E7A07}"/>
                  </a:ext>
                </a:extLst>
              </p:cNvPr>
              <p:cNvSpPr txBox="1"/>
              <p:nvPr/>
            </p:nvSpPr>
            <p:spPr>
              <a:xfrm>
                <a:off x="3981753" y="1390725"/>
                <a:ext cx="156469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Fira Sans Extra Condensed"/>
                    <a:ea typeface="Fira Sans Extra Condensed"/>
                    <a:cs typeface="Fira Sans Extra Condensed"/>
                    <a:sym typeface="Fira Sans Extra Condensed"/>
                  </a:rPr>
                  <a:t>Correlation Analysis</a:t>
                </a:r>
              </a:p>
            </p:txBody>
          </p:sp>
        </p:grpSp>
      </p:grpSp>
      <p:sp>
        <p:nvSpPr>
          <p:cNvPr id="1598" name="Google Shape;445;p18">
            <a:extLst>
              <a:ext uri="{FF2B5EF4-FFF2-40B4-BE49-F238E27FC236}">
                <a16:creationId xmlns:a16="http://schemas.microsoft.com/office/drawing/2014/main" id="{CE43FBE0-DBB1-5AED-4C1E-366DD5CFF45C}"/>
              </a:ext>
            </a:extLst>
          </p:cNvPr>
          <p:cNvSpPr/>
          <p:nvPr/>
        </p:nvSpPr>
        <p:spPr>
          <a:xfrm>
            <a:off x="2129597" y="3829877"/>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2">
            <a:extLst>
              <a:ext uri="{FF2B5EF4-FFF2-40B4-BE49-F238E27FC236}">
                <a16:creationId xmlns:a16="http://schemas.microsoft.com/office/drawing/2014/main" id="{86C805AF-3395-4D24-AD79-8F836A50484A}"/>
              </a:ext>
            </a:extLst>
          </p:cNvPr>
          <p:cNvGraphicFramePr>
            <a:graphicFrameLocks noGrp="1"/>
          </p:cNvGraphicFramePr>
          <p:nvPr>
            <p:extLst>
              <p:ext uri="{D42A27DB-BD31-4B8C-83A1-F6EECF244321}">
                <p14:modId xmlns:p14="http://schemas.microsoft.com/office/powerpoint/2010/main" val="477767769"/>
              </p:ext>
            </p:extLst>
          </p:nvPr>
        </p:nvGraphicFramePr>
        <p:xfrm>
          <a:off x="4324252" y="2201157"/>
          <a:ext cx="4545427" cy="2575440"/>
        </p:xfrm>
        <a:graphic>
          <a:graphicData uri="http://schemas.openxmlformats.org/drawingml/2006/table">
            <a:tbl>
              <a:tblPr>
                <a:noFill/>
                <a:tableStyleId>{D7A09C55-13AD-4218-92B7-5AB16898E972}</a:tableStyleId>
              </a:tblPr>
              <a:tblGrid>
                <a:gridCol w="346466">
                  <a:extLst>
                    <a:ext uri="{9D8B030D-6E8A-4147-A177-3AD203B41FA5}">
                      <a16:colId xmlns:a16="http://schemas.microsoft.com/office/drawing/2014/main" val="1065775963"/>
                    </a:ext>
                  </a:extLst>
                </a:gridCol>
                <a:gridCol w="4198961">
                  <a:extLst>
                    <a:ext uri="{9D8B030D-6E8A-4147-A177-3AD203B41FA5}">
                      <a16:colId xmlns:a16="http://schemas.microsoft.com/office/drawing/2014/main" val="2870843729"/>
                    </a:ext>
                  </a:extLst>
                </a:gridCol>
              </a:tblGrid>
              <a:tr h="0">
                <a:tc>
                  <a:txBody>
                    <a:bodyPr/>
                    <a:lstStyle/>
                    <a:p>
                      <a:pPr marL="0" lvl="0" indent="0" algn="l" rtl="0">
                        <a:spcBef>
                          <a:spcPts val="0"/>
                        </a:spcBef>
                        <a:spcAft>
                          <a:spcPts val="0"/>
                        </a:spcAft>
                        <a:buNone/>
                      </a:pPr>
                      <a:r>
                        <a:rPr lang="en" sz="1100" b="1">
                          <a:solidFill>
                            <a:schemeClr val="accent1"/>
                          </a:solidFill>
                          <a:latin typeface="Fira Sans Extra Condensed"/>
                          <a:ea typeface="Fira Sans Extra Condensed"/>
                          <a:cs typeface="Fira Sans Extra Condensed"/>
                          <a:sym typeface="Fira Sans Extra Condensed"/>
                        </a:rPr>
                        <a:t>01</a:t>
                      </a:r>
                      <a:endParaRPr sz="1100"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IN" sz="1050" b="1" dirty="0">
                          <a:solidFill>
                            <a:schemeClr val="dk1"/>
                          </a:solidFill>
                          <a:latin typeface="+mn-lt"/>
                          <a:ea typeface="Fira Sans Extra Condensed"/>
                          <a:cs typeface="Fira Sans Extra Condensed"/>
                          <a:sym typeface="Fira Sans Extra Condensed"/>
                        </a:rPr>
                        <a:t>Student Enrolment Correlations:</a:t>
                      </a:r>
                      <a:endParaRPr sz="1050" b="1" dirty="0">
                        <a:solidFill>
                          <a:schemeClr val="dk1"/>
                        </a:solidFill>
                        <a:latin typeface="+mn-lt"/>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2993925493"/>
                  </a:ext>
                </a:extLst>
              </a:tr>
              <a:tr h="336025">
                <a:tc>
                  <a:txBody>
                    <a:bodyPr/>
                    <a:lstStyle/>
                    <a:p>
                      <a:pPr marL="0" lvl="0" indent="0" algn="l" rtl="0">
                        <a:spcBef>
                          <a:spcPts val="0"/>
                        </a:spcBef>
                        <a:spcAft>
                          <a:spcPts val="0"/>
                        </a:spcAft>
                        <a:buNone/>
                      </a:pPr>
                      <a:endParaRPr sz="105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900" b="0" dirty="0">
                          <a:highlight>
                            <a:srgbClr val="FFFF00"/>
                          </a:highlight>
                        </a:rPr>
                        <a:t>Violent Crime</a:t>
                      </a:r>
                      <a:r>
                        <a:rPr lang="en-US" sz="900" b="0" dirty="0"/>
                        <a:t>: Strong correlation (0.7426) indicates higher incidents in larger schools.</a:t>
                      </a:r>
                    </a:p>
                    <a:p>
                      <a:pPr marL="171450" lvl="0" indent="-171450" algn="l" rtl="0">
                        <a:spcBef>
                          <a:spcPts val="0"/>
                        </a:spcBef>
                        <a:spcAft>
                          <a:spcPts val="0"/>
                        </a:spcAft>
                        <a:buFont typeface="Arial" panose="020B0604020202020204" pitchFamily="34" charset="0"/>
                        <a:buChar char="•"/>
                      </a:pPr>
                      <a:r>
                        <a:rPr lang="en-US" sz="900" b="0" dirty="0">
                          <a:highlight>
                            <a:srgbClr val="FFFF00"/>
                          </a:highlight>
                        </a:rPr>
                        <a:t>Property Crime</a:t>
                      </a:r>
                      <a:r>
                        <a:rPr lang="en-US" sz="900" b="0" dirty="0"/>
                        <a:t>: Very strong correlation (0.7952) aligns with increased rates in bigger institutions.</a:t>
                      </a:r>
                    </a:p>
                    <a:p>
                      <a:pPr marL="171450" lvl="0" indent="-171450" algn="l" rtl="0">
                        <a:spcBef>
                          <a:spcPts val="0"/>
                        </a:spcBef>
                        <a:spcAft>
                          <a:spcPts val="0"/>
                        </a:spcAft>
                        <a:buFont typeface="Arial" panose="020B0604020202020204" pitchFamily="34" charset="0"/>
                        <a:buChar char="•"/>
                      </a:pPr>
                      <a:r>
                        <a:rPr lang="en-US" sz="900" b="0" dirty="0">
                          <a:highlight>
                            <a:srgbClr val="FFFF00"/>
                          </a:highlight>
                        </a:rPr>
                        <a:t>Larceny-Theft</a:t>
                      </a:r>
                      <a:r>
                        <a:rPr lang="en-US" sz="900" b="0" dirty="0"/>
                        <a:t>: Significant correlation (0.7900) prevalent in larger schools.</a:t>
                      </a:r>
                      <a:endParaRPr sz="900" b="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17718286"/>
                  </a:ext>
                </a:extLst>
              </a:tr>
              <a:tr h="289498">
                <a:tc>
                  <a:txBody>
                    <a:bodyPr/>
                    <a:lstStyle/>
                    <a:p>
                      <a:pPr marL="0" lvl="0" indent="0" algn="l" rtl="0">
                        <a:spcBef>
                          <a:spcPts val="0"/>
                        </a:spcBef>
                        <a:spcAft>
                          <a:spcPts val="0"/>
                        </a:spcAft>
                        <a:buNone/>
                      </a:pPr>
                      <a:r>
                        <a:rPr lang="en" sz="1100" b="1">
                          <a:solidFill>
                            <a:schemeClr val="accent4"/>
                          </a:solidFill>
                          <a:latin typeface="Fira Sans Extra Condensed"/>
                          <a:ea typeface="Fira Sans Extra Condensed"/>
                          <a:cs typeface="Fira Sans Extra Condensed"/>
                          <a:sym typeface="Fira Sans Extra Condensed"/>
                        </a:rPr>
                        <a:t>02</a:t>
                      </a:r>
                      <a:endParaRPr sz="1100"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IN" sz="1050" b="1" dirty="0">
                          <a:solidFill>
                            <a:schemeClr val="dk1"/>
                          </a:solidFill>
                          <a:latin typeface="+mn-lt"/>
                          <a:ea typeface="Fira Sans Extra Condensed"/>
                          <a:cs typeface="Fira Sans Extra Condensed"/>
                          <a:sym typeface="Fira Sans Extra Condensed"/>
                        </a:rPr>
                        <a:t>Crime Type Interrelations:</a:t>
                      </a:r>
                      <a:endParaRPr sz="1050" b="1" dirty="0">
                        <a:solidFill>
                          <a:schemeClr val="dk1"/>
                        </a:solidFill>
                        <a:latin typeface="+mn-lt"/>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4060425079"/>
                  </a:ext>
                </a:extLst>
              </a:tr>
              <a:tr h="336025">
                <a:tc>
                  <a:txBody>
                    <a:bodyPr/>
                    <a:lstStyle/>
                    <a:p>
                      <a:pPr marL="0" lvl="0" indent="0" algn="l" rtl="0">
                        <a:spcBef>
                          <a:spcPts val="0"/>
                        </a:spcBef>
                        <a:spcAft>
                          <a:spcPts val="0"/>
                        </a:spcAft>
                        <a:buNone/>
                      </a:pPr>
                      <a:endParaRPr sz="105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900" b="0" dirty="0">
                          <a:highlight>
                            <a:srgbClr val="FFFF00"/>
                          </a:highlight>
                        </a:rPr>
                        <a:t>Violent vs. Property Crimes</a:t>
                      </a:r>
                      <a:r>
                        <a:rPr lang="en-US" sz="900" b="0" dirty="0"/>
                        <a:t>: High correlation (0.8491) suggesting parallel trends.</a:t>
                      </a:r>
                    </a:p>
                    <a:p>
                      <a:pPr marL="171450" lvl="0" indent="-171450" algn="l" rtl="0">
                        <a:spcBef>
                          <a:spcPts val="0"/>
                        </a:spcBef>
                        <a:spcAft>
                          <a:spcPts val="0"/>
                        </a:spcAft>
                        <a:buFont typeface="Arial" panose="020B0604020202020204" pitchFamily="34" charset="0"/>
                        <a:buChar char="•"/>
                      </a:pPr>
                      <a:r>
                        <a:rPr lang="en-US" sz="900" b="0" dirty="0">
                          <a:highlight>
                            <a:srgbClr val="FFFF00"/>
                          </a:highlight>
                        </a:rPr>
                        <a:t>Aggravated Assault</a:t>
                      </a:r>
                      <a:r>
                        <a:rPr lang="en-US" sz="900" b="0" dirty="0"/>
                        <a:t>: Strongly correlated with both violent (0.8251) and property crimes (0.8581).</a:t>
                      </a:r>
                    </a:p>
                    <a:p>
                      <a:pPr marL="171450" lvl="0" indent="-171450" algn="l" rtl="0">
                        <a:spcBef>
                          <a:spcPts val="0"/>
                        </a:spcBef>
                        <a:spcAft>
                          <a:spcPts val="0"/>
                        </a:spcAft>
                        <a:buFont typeface="Arial" panose="020B0604020202020204" pitchFamily="34" charset="0"/>
                        <a:buChar char="•"/>
                      </a:pPr>
                      <a:r>
                        <a:rPr lang="en-US" sz="900" b="0" dirty="0">
                          <a:highlight>
                            <a:srgbClr val="FFFF00"/>
                          </a:highlight>
                        </a:rPr>
                        <a:t>Larceny-Theft</a:t>
                      </a:r>
                      <a:r>
                        <a:rPr lang="en-US" sz="900" b="0" dirty="0"/>
                        <a:t>: High correlation with property crimes (0.9978) indicates it's a major component.</a:t>
                      </a:r>
                      <a:endParaRPr sz="900" b="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263287904"/>
                  </a:ext>
                </a:extLst>
              </a:tr>
            </a:tbl>
          </a:graphicData>
        </a:graphic>
      </p:graphicFrame>
    </p:spTree>
    <p:extLst>
      <p:ext uri="{BB962C8B-B14F-4D97-AF65-F5344CB8AC3E}">
        <p14:creationId xmlns:p14="http://schemas.microsoft.com/office/powerpoint/2010/main" val="2054193789"/>
      </p:ext>
    </p:extLst>
  </p:cSld>
  <p:clrMapOvr>
    <a:masterClrMapping/>
  </p:clrMapOvr>
  <mc:AlternateContent xmlns:mc="http://schemas.openxmlformats.org/markup-compatibility/2006" xmlns:p14="http://schemas.microsoft.com/office/powerpoint/2010/main">
    <mc:Choice Requires="p14">
      <p:transition spd="slow" p14:dur="2000" advTm="27293"/>
    </mc:Choice>
    <mc:Fallback xmlns="">
      <p:transition spd="slow" advTm="2729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cxnSp>
        <p:nvCxnSpPr>
          <p:cNvPr id="22" name="Google Shape;1537;p32">
            <a:extLst>
              <a:ext uri="{FF2B5EF4-FFF2-40B4-BE49-F238E27FC236}">
                <a16:creationId xmlns:a16="http://schemas.microsoft.com/office/drawing/2014/main" id="{A69DA479-B410-7ECB-6D1B-14E75A7B7BD8}"/>
              </a:ext>
            </a:extLst>
          </p:cNvPr>
          <p:cNvCxnSpPr>
            <a:cxnSpLocks/>
          </p:cNvCxnSpPr>
          <p:nvPr/>
        </p:nvCxnSpPr>
        <p:spPr>
          <a:xfrm rot="16200000" flipH="1">
            <a:off x="2837889" y="2319770"/>
            <a:ext cx="1194983" cy="1175378"/>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3" name="Google Shape;1538;p32">
            <a:extLst>
              <a:ext uri="{FF2B5EF4-FFF2-40B4-BE49-F238E27FC236}">
                <a16:creationId xmlns:a16="http://schemas.microsoft.com/office/drawing/2014/main" id="{0944DED8-A52E-5CC3-1D39-035FAC103726}"/>
              </a:ext>
            </a:extLst>
          </p:cNvPr>
          <p:cNvCxnSpPr>
            <a:cxnSpLocks/>
          </p:cNvCxnSpPr>
          <p:nvPr/>
        </p:nvCxnSpPr>
        <p:spPr>
          <a:xfrm rot="10800000" flipV="1">
            <a:off x="1649173" y="2911153"/>
            <a:ext cx="1198519" cy="593798"/>
          </a:xfrm>
          <a:prstGeom prst="bentConnector2">
            <a:avLst/>
          </a:prstGeom>
          <a:noFill/>
          <a:ln w="9525" cap="flat" cmpd="sng">
            <a:solidFill>
              <a:schemeClr val="dk2"/>
            </a:solidFill>
            <a:prstDash val="solid"/>
            <a:round/>
            <a:headEnd type="none" w="med" len="med"/>
            <a:tailEnd type="none" w="med" len="med"/>
          </a:ln>
        </p:spPr>
      </p:cxnSp>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ASSESSING </a:t>
            </a:r>
            <a:r>
              <a:rPr lang="en-IN" dirty="0">
                <a:highlight>
                  <a:srgbClr val="FFFF00"/>
                </a:highlight>
                <a:latin typeface="Roboto" panose="02000000000000000000" pitchFamily="2" charset="0"/>
                <a:ea typeface="Roboto" panose="02000000000000000000" pitchFamily="2" charset="0"/>
                <a:cs typeface="Roboto" panose="02000000000000000000" pitchFamily="2" charset="0"/>
              </a:rPr>
              <a:t>CLUSTERING TENDENCY</a:t>
            </a:r>
            <a:endParaRPr lang="en-CA"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pic>
        <p:nvPicPr>
          <p:cNvPr id="2" name="Picture" descr="A screenshot of a graph&#10;&#10;Description automatically generated">
            <a:extLst>
              <a:ext uri="{FF2B5EF4-FFF2-40B4-BE49-F238E27FC236}">
                <a16:creationId xmlns:a16="http://schemas.microsoft.com/office/drawing/2014/main" id="{0F907BA9-4605-5A3E-355B-420668C4326E}"/>
              </a:ext>
            </a:extLst>
          </p:cNvPr>
          <p:cNvPicPr/>
          <p:nvPr/>
        </p:nvPicPr>
        <p:blipFill rotWithShape="1">
          <a:blip r:embed="rId3"/>
          <a:srcRect t="8201"/>
          <a:stretch/>
        </p:blipFill>
        <p:spPr bwMode="auto">
          <a:xfrm>
            <a:off x="5661461" y="2652779"/>
            <a:ext cx="2904173" cy="1957251"/>
          </a:xfrm>
          <a:prstGeom prst="rect">
            <a:avLst/>
          </a:prstGeom>
          <a:noFill/>
          <a:ln w="9525">
            <a:noFill/>
            <a:headEnd/>
            <a:tailEnd/>
          </a:ln>
        </p:spPr>
      </p:pic>
      <p:grpSp>
        <p:nvGrpSpPr>
          <p:cNvPr id="11" name="Group 10">
            <a:extLst>
              <a:ext uri="{FF2B5EF4-FFF2-40B4-BE49-F238E27FC236}">
                <a16:creationId xmlns:a16="http://schemas.microsoft.com/office/drawing/2014/main" id="{59FD0D67-0436-0A1A-1CF7-8FCA50341455}"/>
              </a:ext>
            </a:extLst>
          </p:cNvPr>
          <p:cNvGrpSpPr/>
          <p:nvPr/>
        </p:nvGrpSpPr>
        <p:grpSpPr>
          <a:xfrm>
            <a:off x="444771" y="1152276"/>
            <a:ext cx="8242029" cy="1157681"/>
            <a:chOff x="444771" y="0"/>
            <a:chExt cx="8242029" cy="1157681"/>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0"/>
              <a:ext cx="8153400" cy="1157681"/>
            </a:xfrm>
            <a:prstGeom prst="roundRect">
              <a:avLst>
                <a:gd name="adj" fmla="val 15217"/>
              </a:avLst>
            </a:prstGeom>
            <a:solidFill>
              <a:schemeClr val="accent3">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2;p25">
              <a:extLst>
                <a:ext uri="{FF2B5EF4-FFF2-40B4-BE49-F238E27FC236}">
                  <a16:creationId xmlns:a16="http://schemas.microsoft.com/office/drawing/2014/main" id="{425AF368-836B-77B5-399D-CAA8180CAB53}"/>
                </a:ext>
              </a:extLst>
            </p:cNvPr>
            <p:cNvSpPr/>
            <p:nvPr/>
          </p:nvSpPr>
          <p:spPr>
            <a:xfrm>
              <a:off x="610740" y="171711"/>
              <a:ext cx="2034496" cy="295200"/>
            </a:xfrm>
            <a:prstGeom prst="roundRect">
              <a:avLst>
                <a:gd name="adj" fmla="val 50000"/>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mn-lt"/>
                  <a:ea typeface="Fira Sans Extra Condensed"/>
                  <a:cs typeface="Fira Sans Extra Condensed"/>
                  <a:sym typeface="Fira Sans Extra Condensed"/>
                </a:rPr>
                <a:t>Why It's Important?</a:t>
              </a:r>
              <a:endParaRPr lang="en-IN" sz="1100" dirty="0">
                <a:solidFill>
                  <a:schemeClr val="lt1"/>
                </a:solidFill>
                <a:latin typeface="+mn-lt"/>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704850" y="483472"/>
              <a:ext cx="798195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mn-lt"/>
                  <a:ea typeface="Fira Sans Extra Condensed"/>
                  <a:cs typeface="Calibri" panose="020F0502020204030204" pitchFamily="34" charset="0"/>
                  <a:sym typeface="Fira Sans Extra Condensed"/>
                </a:rPr>
                <a:t>Assessing clustering tendency is crucial to determine if the data naturally groups into clusters, which validates the applicability of clustering algorithms. Without this step, applying clustering methods could yield misleading or non-informative results.</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sp>
        <p:nvSpPr>
          <p:cNvPr id="24" name="Google Shape;1436;p32">
            <a:extLst>
              <a:ext uri="{FF2B5EF4-FFF2-40B4-BE49-F238E27FC236}">
                <a16:creationId xmlns:a16="http://schemas.microsoft.com/office/drawing/2014/main" id="{7E8159F3-E3D3-4444-07DB-148B235D4841}"/>
              </a:ext>
            </a:extLst>
          </p:cNvPr>
          <p:cNvSpPr/>
          <p:nvPr/>
        </p:nvSpPr>
        <p:spPr>
          <a:xfrm>
            <a:off x="651551" y="3420048"/>
            <a:ext cx="1995241" cy="877341"/>
          </a:xfrm>
          <a:prstGeom prst="roundRect">
            <a:avLst>
              <a:gd name="adj" fmla="val 8324"/>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nvGrpSpPr>
          <p:cNvPr id="25" name="Google Shape;1533;p32">
            <a:extLst>
              <a:ext uri="{FF2B5EF4-FFF2-40B4-BE49-F238E27FC236}">
                <a16:creationId xmlns:a16="http://schemas.microsoft.com/office/drawing/2014/main" id="{059D9901-C755-2166-406F-74CFB5692543}"/>
              </a:ext>
            </a:extLst>
          </p:cNvPr>
          <p:cNvGrpSpPr/>
          <p:nvPr/>
        </p:nvGrpSpPr>
        <p:grpSpPr>
          <a:xfrm>
            <a:off x="578366" y="3524977"/>
            <a:ext cx="2052466" cy="809960"/>
            <a:chOff x="5616311" y="3613010"/>
            <a:chExt cx="3086043" cy="1090390"/>
          </a:xfrm>
        </p:grpSpPr>
        <p:sp>
          <p:nvSpPr>
            <p:cNvPr id="26" name="Google Shape;1534;p32">
              <a:extLst>
                <a:ext uri="{FF2B5EF4-FFF2-40B4-BE49-F238E27FC236}">
                  <a16:creationId xmlns:a16="http://schemas.microsoft.com/office/drawing/2014/main" id="{96930615-91AC-BD10-A083-BAE5ADC62B97}"/>
                </a:ext>
              </a:extLst>
            </p:cNvPr>
            <p:cNvSpPr txBox="1"/>
            <p:nvPr/>
          </p:nvSpPr>
          <p:spPr>
            <a:xfrm>
              <a:off x="6625977" y="3771756"/>
              <a:ext cx="2076377" cy="93164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900" dirty="0"/>
                <a:t>Indicates meaningful clusters</a:t>
              </a:r>
              <a:endParaRPr sz="700" dirty="0">
                <a:latin typeface="Roboto"/>
                <a:ea typeface="Roboto"/>
                <a:cs typeface="Roboto"/>
                <a:sym typeface="Roboto"/>
              </a:endParaRPr>
            </a:p>
          </p:txBody>
        </p:sp>
        <p:sp>
          <p:nvSpPr>
            <p:cNvPr id="27" name="Google Shape;1535;p32">
              <a:extLst>
                <a:ext uri="{FF2B5EF4-FFF2-40B4-BE49-F238E27FC236}">
                  <a16:creationId xmlns:a16="http://schemas.microsoft.com/office/drawing/2014/main" id="{05547E12-3802-A944-3F23-BC2111AEC13A}"/>
                </a:ext>
              </a:extLst>
            </p:cNvPr>
            <p:cNvSpPr txBox="1"/>
            <p:nvPr/>
          </p:nvSpPr>
          <p:spPr>
            <a:xfrm>
              <a:off x="6773014" y="3714606"/>
              <a:ext cx="178230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100" b="1" dirty="0">
                  <a:solidFill>
                    <a:schemeClr val="dk1"/>
                  </a:solidFill>
                  <a:latin typeface="Fira Sans Extra Condensed"/>
                  <a:ea typeface="Fira Sans Extra Condensed"/>
                  <a:cs typeface="Fira Sans Extra Condensed"/>
                  <a:sym typeface="Fira Sans Extra Condensed"/>
                </a:rPr>
                <a:t>Hopkins statistic</a:t>
              </a:r>
            </a:p>
          </p:txBody>
        </p:sp>
        <p:sp>
          <p:nvSpPr>
            <p:cNvPr id="28" name="Google Shape;1536;p32">
              <a:extLst>
                <a:ext uri="{FF2B5EF4-FFF2-40B4-BE49-F238E27FC236}">
                  <a16:creationId xmlns:a16="http://schemas.microsoft.com/office/drawing/2014/main" id="{9E406832-AF68-5E4E-675B-ED76185F5207}"/>
                </a:ext>
              </a:extLst>
            </p:cNvPr>
            <p:cNvSpPr txBox="1"/>
            <p:nvPr/>
          </p:nvSpPr>
          <p:spPr>
            <a:xfrm>
              <a:off x="5616311" y="3613010"/>
              <a:ext cx="1238768" cy="10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5"/>
                  </a:solidFill>
                  <a:latin typeface="Fira Sans Extra Condensed"/>
                  <a:ea typeface="Fira Sans Extra Condensed"/>
                  <a:cs typeface="Fira Sans Extra Condensed"/>
                  <a:sym typeface="Fira Sans Extra Condensed"/>
                </a:rPr>
                <a:t>0.8817</a:t>
              </a:r>
            </a:p>
          </p:txBody>
        </p:sp>
      </p:grpSp>
      <p:grpSp>
        <p:nvGrpSpPr>
          <p:cNvPr id="73" name="Group 72">
            <a:extLst>
              <a:ext uri="{FF2B5EF4-FFF2-40B4-BE49-F238E27FC236}">
                <a16:creationId xmlns:a16="http://schemas.microsoft.com/office/drawing/2014/main" id="{116AF5F6-8823-888F-9AB2-95674993337E}"/>
              </a:ext>
            </a:extLst>
          </p:cNvPr>
          <p:cNvGrpSpPr/>
          <p:nvPr/>
        </p:nvGrpSpPr>
        <p:grpSpPr>
          <a:xfrm>
            <a:off x="3072265" y="3513601"/>
            <a:ext cx="2148414" cy="877341"/>
            <a:chOff x="5616311" y="3550875"/>
            <a:chExt cx="3343938" cy="1181100"/>
          </a:xfrm>
        </p:grpSpPr>
        <p:sp>
          <p:nvSpPr>
            <p:cNvPr id="74" name="Google Shape;1436;p32">
              <a:extLst>
                <a:ext uri="{FF2B5EF4-FFF2-40B4-BE49-F238E27FC236}">
                  <a16:creationId xmlns:a16="http://schemas.microsoft.com/office/drawing/2014/main" id="{34602EC5-AB59-28D3-C2B7-C251C354B9B2}"/>
                </a:ext>
              </a:extLst>
            </p:cNvPr>
            <p:cNvSpPr/>
            <p:nvPr/>
          </p:nvSpPr>
          <p:spPr>
            <a:xfrm>
              <a:off x="5683350" y="3550875"/>
              <a:ext cx="3085599" cy="1181100"/>
            </a:xfrm>
            <a:prstGeom prst="roundRect">
              <a:avLst>
                <a:gd name="adj" fmla="val 8324"/>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nvGrpSpPr>
            <p:cNvPr id="75" name="Google Shape;1533;p32">
              <a:extLst>
                <a:ext uri="{FF2B5EF4-FFF2-40B4-BE49-F238E27FC236}">
                  <a16:creationId xmlns:a16="http://schemas.microsoft.com/office/drawing/2014/main" id="{063C8EBC-3261-8B7A-199C-1003A455E2C4}"/>
                </a:ext>
              </a:extLst>
            </p:cNvPr>
            <p:cNvGrpSpPr/>
            <p:nvPr/>
          </p:nvGrpSpPr>
          <p:grpSpPr>
            <a:xfrm>
              <a:off x="5616311" y="3613010"/>
              <a:ext cx="3343938" cy="1087023"/>
              <a:chOff x="5616311" y="3613010"/>
              <a:chExt cx="3343938" cy="1087023"/>
            </a:xfrm>
          </p:grpSpPr>
          <p:sp>
            <p:nvSpPr>
              <p:cNvPr id="76" name="Google Shape;1534;p32">
                <a:extLst>
                  <a:ext uri="{FF2B5EF4-FFF2-40B4-BE49-F238E27FC236}">
                    <a16:creationId xmlns:a16="http://schemas.microsoft.com/office/drawing/2014/main" id="{8EE80C9A-D7F3-86B3-31D3-EFAD7B5F1AB8}"/>
                  </a:ext>
                </a:extLst>
              </p:cNvPr>
              <p:cNvSpPr txBox="1"/>
              <p:nvPr/>
            </p:nvSpPr>
            <p:spPr>
              <a:xfrm>
                <a:off x="6465019" y="3768389"/>
                <a:ext cx="2495230" cy="93164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t>Darker colors along the diagonal, indicating the presence of clusters</a:t>
                </a:r>
                <a:endParaRPr lang="en-IN" sz="700" dirty="0">
                  <a:latin typeface="Roboto"/>
                  <a:ea typeface="Roboto"/>
                  <a:cs typeface="Roboto"/>
                  <a:sym typeface="Roboto"/>
                </a:endParaRPr>
              </a:p>
            </p:txBody>
          </p:sp>
          <p:sp>
            <p:nvSpPr>
              <p:cNvPr id="77" name="Google Shape;1535;p32">
                <a:extLst>
                  <a:ext uri="{FF2B5EF4-FFF2-40B4-BE49-F238E27FC236}">
                    <a16:creationId xmlns:a16="http://schemas.microsoft.com/office/drawing/2014/main" id="{0526352E-31D7-06E9-0596-D26E77D29D3D}"/>
                  </a:ext>
                </a:extLst>
              </p:cNvPr>
              <p:cNvSpPr txBox="1"/>
              <p:nvPr/>
            </p:nvSpPr>
            <p:spPr>
              <a:xfrm>
                <a:off x="6649112" y="3660512"/>
                <a:ext cx="178230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100" b="1" dirty="0">
                    <a:solidFill>
                      <a:schemeClr val="dk1"/>
                    </a:solidFill>
                    <a:latin typeface="Fira Sans Extra Condensed"/>
                    <a:ea typeface="Fira Sans Extra Condensed"/>
                    <a:cs typeface="Fira Sans Extra Condensed"/>
                    <a:sym typeface="Fira Sans Extra Condensed"/>
                  </a:rPr>
                  <a:t>VAT Heat Map</a:t>
                </a:r>
              </a:p>
            </p:txBody>
          </p:sp>
          <p:sp>
            <p:nvSpPr>
              <p:cNvPr id="78" name="Google Shape;1536;p32">
                <a:extLst>
                  <a:ext uri="{FF2B5EF4-FFF2-40B4-BE49-F238E27FC236}">
                    <a16:creationId xmlns:a16="http://schemas.microsoft.com/office/drawing/2014/main" id="{60BF7713-9CDE-466F-DE00-8141562CC70C}"/>
                  </a:ext>
                </a:extLst>
              </p:cNvPr>
              <p:cNvSpPr txBox="1"/>
              <p:nvPr/>
            </p:nvSpPr>
            <p:spPr>
              <a:xfrm>
                <a:off x="5616311" y="3613010"/>
                <a:ext cx="1238768" cy="10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accent5"/>
                    </a:solidFill>
                    <a:latin typeface="Fira Sans Extra Condensed"/>
                    <a:ea typeface="Fira Sans Extra Condensed"/>
                    <a:cs typeface="Fira Sans Extra Condensed"/>
                    <a:sym typeface="Fira Sans Extra Condensed"/>
                  </a:rPr>
                  <a:t>Clear Blocks</a:t>
                </a:r>
                <a:endParaRPr lang="en" b="1" dirty="0">
                  <a:solidFill>
                    <a:schemeClr val="accent5"/>
                  </a:solidFill>
                  <a:latin typeface="Fira Sans Extra Condensed"/>
                  <a:ea typeface="Fira Sans Extra Condensed"/>
                  <a:cs typeface="Fira Sans Extra Condensed"/>
                  <a:sym typeface="Fira Sans Extra Condensed"/>
                </a:endParaRPr>
              </a:p>
            </p:txBody>
          </p:sp>
        </p:grpSp>
      </p:grpSp>
      <p:sp>
        <p:nvSpPr>
          <p:cNvPr id="85" name="Google Shape;1535;p32">
            <a:extLst>
              <a:ext uri="{FF2B5EF4-FFF2-40B4-BE49-F238E27FC236}">
                <a16:creationId xmlns:a16="http://schemas.microsoft.com/office/drawing/2014/main" id="{E9028736-4293-410E-CF61-80AE6D93ED88}"/>
              </a:ext>
            </a:extLst>
          </p:cNvPr>
          <p:cNvSpPr txBox="1"/>
          <p:nvPr/>
        </p:nvSpPr>
        <p:spPr>
          <a:xfrm>
            <a:off x="5268467" y="2430805"/>
            <a:ext cx="1145094" cy="24646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100" dirty="0">
                <a:solidFill>
                  <a:schemeClr val="dk1"/>
                </a:solidFill>
                <a:latin typeface="Fira Sans Extra Condensed"/>
                <a:ea typeface="Fira Sans Extra Condensed"/>
                <a:cs typeface="Fira Sans Extra Condensed"/>
                <a:sym typeface="Fira Sans Extra Condensed"/>
              </a:rPr>
              <a:t>Crime Data</a:t>
            </a:r>
          </a:p>
        </p:txBody>
      </p:sp>
    </p:spTree>
    <p:extLst>
      <p:ext uri="{BB962C8B-B14F-4D97-AF65-F5344CB8AC3E}">
        <p14:creationId xmlns:p14="http://schemas.microsoft.com/office/powerpoint/2010/main" val="2457084797"/>
      </p:ext>
    </p:extLst>
  </p:cSld>
  <p:clrMapOvr>
    <a:masterClrMapping/>
  </p:clrMapOvr>
  <mc:AlternateContent xmlns:mc="http://schemas.openxmlformats.org/markup-compatibility/2006" xmlns:p14="http://schemas.microsoft.com/office/powerpoint/2010/main">
    <mc:Choice Requires="p14">
      <p:transition spd="slow" p14:dur="2000" advTm="35642"/>
    </mc:Choice>
    <mc:Fallback xmlns="">
      <p:transition spd="slow" advTm="3564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VISUAL INSPECTION </a:t>
            </a:r>
            <a:r>
              <a:rPr lang="en-US" dirty="0">
                <a:latin typeface="Roboto" panose="02000000000000000000" pitchFamily="2" charset="0"/>
                <a:ea typeface="Roboto" panose="02000000000000000000" pitchFamily="2" charset="0"/>
                <a:cs typeface="Roboto" panose="02000000000000000000" pitchFamily="2" charset="0"/>
              </a:rPr>
              <a:t>OF DATA</a:t>
            </a:r>
            <a:r>
              <a:rPr lang="en-IN" dirty="0">
                <a:latin typeface="Roboto" panose="02000000000000000000" pitchFamily="2" charset="0"/>
                <a:ea typeface="Roboto" panose="02000000000000000000" pitchFamily="2" charset="0"/>
                <a:cs typeface="Roboto" panose="02000000000000000000" pitchFamily="2" charset="0"/>
              </a:rPr>
              <a:t> CLUSTERS</a:t>
            </a:r>
            <a:endParaRPr lang="en-CA"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9FD0D67-0436-0A1A-1CF7-8FCA50341455}"/>
              </a:ext>
            </a:extLst>
          </p:cNvPr>
          <p:cNvGrpSpPr/>
          <p:nvPr/>
        </p:nvGrpSpPr>
        <p:grpSpPr>
          <a:xfrm>
            <a:off x="444771" y="1152275"/>
            <a:ext cx="8242029" cy="1157682"/>
            <a:chOff x="444771" y="-1"/>
            <a:chExt cx="8242029" cy="1157682"/>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0"/>
              <a:ext cx="8153400" cy="1157681"/>
            </a:xfrm>
            <a:prstGeom prst="roundRect">
              <a:avLst>
                <a:gd name="adj" fmla="val 15217"/>
              </a:avLst>
            </a:prstGeom>
            <a:solidFill>
              <a:schemeClr val="accent3">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533400" y="-1"/>
              <a:ext cx="8153400" cy="1157681"/>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100" dirty="0">
                  <a:highlight>
                    <a:srgbClr val="FFFF00"/>
                  </a:highlight>
                  <a:latin typeface="+mn-lt"/>
                  <a:ea typeface="Fira Sans Extra Condensed"/>
                  <a:cs typeface="Calibri" panose="020F0502020204030204" pitchFamily="34" charset="0"/>
                  <a:sym typeface="Fira Sans Extra Condensed"/>
                </a:rPr>
                <a:t>Principal Components</a:t>
              </a:r>
              <a:r>
                <a:rPr lang="en-US" sz="1100" dirty="0">
                  <a:latin typeface="+mn-lt"/>
                  <a:ea typeface="Fira Sans Extra Condensed"/>
                  <a:cs typeface="Calibri" panose="020F0502020204030204" pitchFamily="34" charset="0"/>
                  <a:sym typeface="Fira Sans Extra Condensed"/>
                </a:rPr>
                <a:t>: The first principal component (Dim1) explains 55% of the variance in the data, while the second principal component (Dim2) explains 15.3% of the variance. Together, these two components capture 70.3% of the total variance.</a:t>
              </a:r>
            </a:p>
            <a:p>
              <a:pPr marL="171450" lvl="0" indent="-171450" algn="l" rtl="0">
                <a:spcBef>
                  <a:spcPts val="0"/>
                </a:spcBef>
                <a:spcAft>
                  <a:spcPts val="0"/>
                </a:spcAft>
                <a:buFont typeface="Arial" panose="020B0604020202020204" pitchFamily="34" charset="0"/>
                <a:buChar char="•"/>
              </a:pPr>
              <a:r>
                <a:rPr lang="en-US" sz="1100" dirty="0">
                  <a:highlight>
                    <a:srgbClr val="FFFF00"/>
                  </a:highlight>
                  <a:latin typeface="+mn-lt"/>
                  <a:ea typeface="Fira Sans Extra Condensed"/>
                  <a:cs typeface="Calibri" panose="020F0502020204030204" pitchFamily="34" charset="0"/>
                  <a:sym typeface="Fira Sans Extra Condensed"/>
                </a:rPr>
                <a:t>Data Distribution</a:t>
              </a:r>
              <a:r>
                <a:rPr lang="en-US" sz="1100" dirty="0">
                  <a:latin typeface="+mn-lt"/>
                  <a:ea typeface="Fira Sans Extra Condensed"/>
                  <a:cs typeface="Calibri" panose="020F0502020204030204" pitchFamily="34" charset="0"/>
                  <a:sym typeface="Fira Sans Extra Condensed"/>
                </a:rPr>
                <a:t>: The plot shows a cluster of data points around the origin, indicating that most schools have similar characteristics regarding the variables studied. A few data points are outliers, suggesting that some schools have unique characteristics or higher incidences of certain variables compared to the rest. </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pic>
        <p:nvPicPr>
          <p:cNvPr id="3" name="Picture" descr="A graph with black dots&#10;&#10;Description automatically generated">
            <a:extLst>
              <a:ext uri="{FF2B5EF4-FFF2-40B4-BE49-F238E27FC236}">
                <a16:creationId xmlns:a16="http://schemas.microsoft.com/office/drawing/2014/main" id="{ADEC7269-8EE9-2F1C-9AC4-CED293100512}"/>
              </a:ext>
            </a:extLst>
          </p:cNvPr>
          <p:cNvPicPr/>
          <p:nvPr/>
        </p:nvPicPr>
        <p:blipFill>
          <a:blip r:embed="rId3"/>
          <a:stretch>
            <a:fillRect/>
          </a:stretch>
        </p:blipFill>
        <p:spPr bwMode="auto">
          <a:xfrm>
            <a:off x="1067766" y="2571750"/>
            <a:ext cx="2977762" cy="2325832"/>
          </a:xfrm>
          <a:prstGeom prst="rect">
            <a:avLst/>
          </a:prstGeom>
          <a:noFill/>
          <a:ln w="9525">
            <a:noFill/>
            <a:headEnd/>
            <a:tailEnd/>
          </a:ln>
        </p:spPr>
      </p:pic>
      <p:pic>
        <p:nvPicPr>
          <p:cNvPr id="4" name="Picture" descr="A diagram of a cluster plot&#10;&#10;Description automatically generated">
            <a:extLst>
              <a:ext uri="{FF2B5EF4-FFF2-40B4-BE49-F238E27FC236}">
                <a16:creationId xmlns:a16="http://schemas.microsoft.com/office/drawing/2014/main" id="{CE140DB6-416E-9743-9D03-88586BE6D478}"/>
              </a:ext>
            </a:extLst>
          </p:cNvPr>
          <p:cNvPicPr/>
          <p:nvPr/>
        </p:nvPicPr>
        <p:blipFill>
          <a:blip r:embed="rId4"/>
          <a:stretch>
            <a:fillRect/>
          </a:stretch>
        </p:blipFill>
        <p:spPr bwMode="auto">
          <a:xfrm>
            <a:off x="4846061" y="2513104"/>
            <a:ext cx="3168795" cy="2469834"/>
          </a:xfrm>
          <a:prstGeom prst="rect">
            <a:avLst/>
          </a:prstGeom>
          <a:noFill/>
          <a:ln w="9525">
            <a:noFill/>
            <a:headEnd/>
            <a:tailEnd/>
          </a:ln>
        </p:spPr>
      </p:pic>
    </p:spTree>
    <p:extLst>
      <p:ext uri="{BB962C8B-B14F-4D97-AF65-F5344CB8AC3E}">
        <p14:creationId xmlns:p14="http://schemas.microsoft.com/office/powerpoint/2010/main" val="206829590"/>
      </p:ext>
    </p:extLst>
  </p:cSld>
  <p:clrMapOvr>
    <a:masterClrMapping/>
  </p:clrMapOvr>
  <mc:AlternateContent xmlns:mc="http://schemas.openxmlformats.org/markup-compatibility/2006" xmlns:p14="http://schemas.microsoft.com/office/powerpoint/2010/main">
    <mc:Choice Requires="p14">
      <p:transition spd="slow" p14:dur="2000" advTm="39868"/>
    </mc:Choice>
    <mc:Fallback xmlns="">
      <p:transition spd="slow" advTm="3986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panose="02000000000000000000" pitchFamily="2" charset="0"/>
                <a:ea typeface="Roboto" panose="02000000000000000000" pitchFamily="2" charset="0"/>
                <a:cs typeface="Roboto" panose="02000000000000000000" pitchFamily="2" charset="0"/>
              </a:rPr>
              <a:t>HIERARCHICAL CLUSTERING</a:t>
            </a:r>
            <a:endParaRPr lang="en-CA"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9FD0D67-0436-0A1A-1CF7-8FCA50341455}"/>
              </a:ext>
            </a:extLst>
          </p:cNvPr>
          <p:cNvGrpSpPr/>
          <p:nvPr/>
        </p:nvGrpSpPr>
        <p:grpSpPr>
          <a:xfrm>
            <a:off x="444771" y="956346"/>
            <a:ext cx="8242029" cy="1157681"/>
            <a:chOff x="444771" y="0"/>
            <a:chExt cx="8242029" cy="1157681"/>
          </a:xfrm>
        </p:grpSpPr>
        <p:sp>
          <p:nvSpPr>
            <p:cNvPr id="5" name="Google Shape;890;p25">
              <a:extLst>
                <a:ext uri="{FF2B5EF4-FFF2-40B4-BE49-F238E27FC236}">
                  <a16:creationId xmlns:a16="http://schemas.microsoft.com/office/drawing/2014/main" id="{0984D491-51B2-4D9A-9CCA-D71E6E49EF86}"/>
                </a:ext>
              </a:extLst>
            </p:cNvPr>
            <p:cNvSpPr/>
            <p:nvPr/>
          </p:nvSpPr>
          <p:spPr>
            <a:xfrm>
              <a:off x="457200" y="0"/>
              <a:ext cx="8153400" cy="1157681"/>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2;p25">
              <a:extLst>
                <a:ext uri="{FF2B5EF4-FFF2-40B4-BE49-F238E27FC236}">
                  <a16:creationId xmlns:a16="http://schemas.microsoft.com/office/drawing/2014/main" id="{425AF368-836B-77B5-399D-CAA8180CAB53}"/>
                </a:ext>
              </a:extLst>
            </p:cNvPr>
            <p:cNvSpPr/>
            <p:nvPr/>
          </p:nvSpPr>
          <p:spPr>
            <a:xfrm>
              <a:off x="610739" y="171711"/>
              <a:ext cx="2001831"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mn-lt"/>
                  <a:ea typeface="Fira Sans Extra Condensed"/>
                  <a:cs typeface="Fira Sans Extra Condensed"/>
                  <a:sym typeface="Fira Sans Extra Condensed"/>
                </a:rPr>
                <a:t>1. Ward.D2 Linkage</a:t>
              </a:r>
              <a:endParaRPr lang="en-IN" sz="1100" dirty="0">
                <a:solidFill>
                  <a:schemeClr val="lt1"/>
                </a:solidFill>
                <a:latin typeface="+mn-lt"/>
              </a:endParaRPr>
            </a:p>
          </p:txBody>
        </p:sp>
        <p:sp>
          <p:nvSpPr>
            <p:cNvPr id="7" name="Google Shape;893;p25">
              <a:extLst>
                <a:ext uri="{FF2B5EF4-FFF2-40B4-BE49-F238E27FC236}">
                  <a16:creationId xmlns:a16="http://schemas.microsoft.com/office/drawing/2014/main" id="{BDA8BF5D-6D59-87CD-D94E-04237161296C}"/>
                </a:ext>
              </a:extLst>
            </p:cNvPr>
            <p:cNvSpPr txBox="1"/>
            <p:nvPr/>
          </p:nvSpPr>
          <p:spPr>
            <a:xfrm>
              <a:off x="704850" y="483472"/>
              <a:ext cx="798195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mn-lt"/>
                  <a:ea typeface="Fira Sans Extra Condensed"/>
                  <a:cs typeface="Calibri" panose="020F0502020204030204" pitchFamily="34" charset="0"/>
                  <a:sym typeface="Fira Sans Extra Condensed"/>
                </a:rPr>
                <a:t>Ward's method minimizes the sum of squared differences within all clusters. It is particularly useful for identifying compact, spherical clusters.</a:t>
              </a:r>
            </a:p>
          </p:txBody>
        </p:sp>
        <p:sp>
          <p:nvSpPr>
            <p:cNvPr id="8" name="Google Shape;895;p25">
              <a:extLst>
                <a:ext uri="{FF2B5EF4-FFF2-40B4-BE49-F238E27FC236}">
                  <a16:creationId xmlns:a16="http://schemas.microsoft.com/office/drawing/2014/main" id="{05C8184F-CCDE-8E5F-0B02-E8104565452F}"/>
                </a:ext>
              </a:extLst>
            </p:cNvPr>
            <p:cNvSpPr txBox="1"/>
            <p:nvPr/>
          </p:nvSpPr>
          <p:spPr>
            <a:xfrm>
              <a:off x="444771" y="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grpSp>
      <p:pic>
        <p:nvPicPr>
          <p:cNvPr id="1026" name="Picture 2" descr="A diagram of several different colored lines&#10;&#10;Description automatically generated">
            <a:extLst>
              <a:ext uri="{FF2B5EF4-FFF2-40B4-BE49-F238E27FC236}">
                <a16:creationId xmlns:a16="http://schemas.microsoft.com/office/drawing/2014/main" id="{3D1C1786-E97B-D545-B89A-005F7CFED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09" y="2292269"/>
            <a:ext cx="3197382" cy="24397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a:extLst>
              <a:ext uri="{FF2B5EF4-FFF2-40B4-BE49-F238E27FC236}">
                <a16:creationId xmlns:a16="http://schemas.microsoft.com/office/drawing/2014/main" id="{BD4F8AAD-D925-FDE6-A608-0678CAC6202E}"/>
              </a:ext>
            </a:extLst>
          </p:cNvPr>
          <p:cNvPicPr/>
          <p:nvPr/>
        </p:nvPicPr>
        <p:blipFill>
          <a:blip r:embed="rId4"/>
          <a:stretch>
            <a:fillRect/>
          </a:stretch>
        </p:blipFill>
        <p:spPr bwMode="auto">
          <a:xfrm>
            <a:off x="4469813" y="2227217"/>
            <a:ext cx="3067458" cy="2590800"/>
          </a:xfrm>
          <a:prstGeom prst="rect">
            <a:avLst/>
          </a:prstGeom>
          <a:noFill/>
          <a:ln w="9525">
            <a:noFill/>
            <a:headEnd/>
            <a:tailEnd/>
          </a:ln>
        </p:spPr>
      </p:pic>
    </p:spTree>
    <p:extLst>
      <p:ext uri="{BB962C8B-B14F-4D97-AF65-F5344CB8AC3E}">
        <p14:creationId xmlns:p14="http://schemas.microsoft.com/office/powerpoint/2010/main" val="2296227496"/>
      </p:ext>
    </p:extLst>
  </p:cSld>
  <p:clrMapOvr>
    <a:masterClrMapping/>
  </p:clrMapOvr>
  <mc:AlternateContent xmlns:mc="http://schemas.openxmlformats.org/markup-compatibility/2006" xmlns:p14="http://schemas.microsoft.com/office/powerpoint/2010/main">
    <mc:Choice Requires="p14">
      <p:transition spd="slow" p14:dur="2000" advTm="32587"/>
    </mc:Choice>
    <mc:Fallback xmlns="">
      <p:transition spd="slow" advTm="32587"/>
    </mc:Fallback>
  </mc:AlternateContent>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4577</TotalTime>
  <Words>5953</Words>
  <Application>Microsoft Office PowerPoint</Application>
  <PresentationFormat>On-screen Show (16:9)</PresentationFormat>
  <Paragraphs>535</Paragraphs>
  <Slides>52</Slides>
  <Notes>52</Notes>
  <HiddenSlides>0</HiddenSlides>
  <MMClips>52</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Machine Learning Infographics by Slidesgo</vt:lpstr>
      <vt:lpstr>Clustering Analysis of College Crime Data and  E-commerce Customer Data</vt:lpstr>
      <vt:lpstr> INTRODUCTION</vt:lpstr>
      <vt:lpstr>DATASET FOR Hierarchical Clustering</vt:lpstr>
      <vt:lpstr>IMPACTFUL APPLICATIONS</vt:lpstr>
      <vt:lpstr>DATA PREPROCESSING</vt:lpstr>
      <vt:lpstr>DATA PREPROCESSING</vt:lpstr>
      <vt:lpstr>ASSESSING CLUSTERING TENDENCY</vt:lpstr>
      <vt:lpstr>VISUAL INSPECTION OF DATA CLUSTERS</vt:lpstr>
      <vt:lpstr>HIERARCHICAL CLUSTERING</vt:lpstr>
      <vt:lpstr>HIERARCHICAL CLUSTERING</vt:lpstr>
      <vt:lpstr>HIERARCHICAL CLUSTERING</vt:lpstr>
      <vt:lpstr>HIERARCHICAL CLUSTERING</vt:lpstr>
      <vt:lpstr>COMPARATIVE ANALYSIS OF DENDROGRAMS</vt:lpstr>
      <vt:lpstr>COMPARATIVE ANALYSIS OF DENDROGRAMS</vt:lpstr>
      <vt:lpstr>CHOOSING THE OPTIMAL NUMBER OF CLUSTERS</vt:lpstr>
      <vt:lpstr>CLUSTER VALIDATION STATISTICS</vt:lpstr>
      <vt:lpstr>INTERNAL VALIDATION MEASURES</vt:lpstr>
      <vt:lpstr>EXTERNAL VALIDATION MEASURES</vt:lpstr>
      <vt:lpstr>STABILITY MEASURES IN CLUSTER VALIDATION</vt:lpstr>
      <vt:lpstr>STABILITY MEASURES IN CLUSTER VALIDATION</vt:lpstr>
      <vt:lpstr>CONCLUSION</vt:lpstr>
      <vt:lpstr>RESEARCH QUESTION 1</vt:lpstr>
      <vt:lpstr>RESEARCH QUESTION 1</vt:lpstr>
      <vt:lpstr>RESEARCH QUESTION 1</vt:lpstr>
      <vt:lpstr>RESEARCH QUESTION 2</vt:lpstr>
      <vt:lpstr>RESEARCH QUESTION 2</vt:lpstr>
      <vt:lpstr>DATASET FOR Partitional Clustering</vt:lpstr>
      <vt:lpstr>IMPACTFUL APPLICATIONS</vt:lpstr>
      <vt:lpstr>DATA PREPROCESSING</vt:lpstr>
      <vt:lpstr>FEATURE ENGINEERING</vt:lpstr>
      <vt:lpstr>FEATURE ENGINEERING</vt:lpstr>
      <vt:lpstr>FEATURE ENGINEERING</vt:lpstr>
      <vt:lpstr>FEATURE ENGINEERING</vt:lpstr>
      <vt:lpstr>FEATURE ENGINEERING</vt:lpstr>
      <vt:lpstr>FEATURE ENGINEERING</vt:lpstr>
      <vt:lpstr>FEATURE ENGINEERING</vt:lpstr>
      <vt:lpstr>Outlier Detection AND Correlation Analysis</vt:lpstr>
      <vt:lpstr>DIMENSIONALITY REDUCTION</vt:lpstr>
      <vt:lpstr>ASSESSING CLUSTERING TENDENCY</vt:lpstr>
      <vt:lpstr>PARTITIONAL CLUSTERING</vt:lpstr>
      <vt:lpstr>CHOOSING THE OPTIMAL NUMBER OF CLUSTERS</vt:lpstr>
      <vt:lpstr>K-MEANS 2-D CLUSTER PLOT</vt:lpstr>
      <vt:lpstr>PARTITIONAL CLUSTERING</vt:lpstr>
      <vt:lpstr>CHOOSING THE OPTIMAL NUMBER OF CLUSTERS</vt:lpstr>
      <vt:lpstr>PAM 2-D CLUSTER PLOT</vt:lpstr>
      <vt:lpstr>CLUSTER VALIDATION STATISTICS</vt:lpstr>
      <vt:lpstr>INTERNAL VALIDATION MEASURES</vt:lpstr>
      <vt:lpstr>STABILITY MEASURES IN CLUSTER VALIDATION</vt:lpstr>
      <vt:lpstr>STABILITY MEASURES IN CLUSTER VALIDATION</vt:lpstr>
      <vt:lpstr>Cluster Distribution Visualization</vt:lpstr>
      <vt:lpstr>Cluster Distribution 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Infographics</dc:title>
  <dc:creator>Bhawik Jain</dc:creator>
  <cp:lastModifiedBy>Bhawik Jain</cp:lastModifiedBy>
  <cp:revision>62</cp:revision>
  <dcterms:modified xsi:type="dcterms:W3CDTF">2024-09-11T04:53:53Z</dcterms:modified>
</cp:coreProperties>
</file>